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94660"/>
  </p:normalViewPr>
  <p:slideViewPr>
    <p:cSldViewPr>
      <p:cViewPr>
        <p:scale>
          <a:sx n="76" d="100"/>
          <a:sy n="76" d="100"/>
        </p:scale>
        <p:origin x="-1206" y="34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FA8D24-FA44-42F0-B61E-43FB0D81E852}" type="datetimeFigureOut">
              <a:rPr lang="en-IN" smtClean="0"/>
              <a:pPr/>
              <a:t>21-01-2025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1F283B-4F44-4351-8190-FCF5190FCD26}" type="slidenum">
              <a:rPr lang="en-IN" smtClean="0"/>
              <a:pPr/>
              <a:t>‹#›</a:t>
            </a:fld>
            <a:endParaRPr lang="en-IN"/>
          </a:p>
        </p:txBody>
      </p:sp>
    </p:spTree>
    <p:extLst>
      <p:ext uri="{BB962C8B-B14F-4D97-AF65-F5344CB8AC3E}">
        <p14:creationId xmlns:p14="http://schemas.microsoft.com/office/powerpoint/2010/main" val="3017549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AD5CE45-FE18-4D3E-93FC-52E932D67F59}" type="slidenum">
              <a:rPr lang="en-IN" smtClean="0"/>
              <a:pPr/>
              <a:t>28</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A1C48A3-963F-47B0-8519-A43D5D3F943F}" type="datetimeFigureOut">
              <a:rPr lang="en-IN" smtClean="0"/>
              <a:pPr/>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E2D0A4-25C4-4241-8CED-BBA6CEF489C6}"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1C48A3-963F-47B0-8519-A43D5D3F943F}" type="datetimeFigureOut">
              <a:rPr lang="en-IN" smtClean="0"/>
              <a:pPr/>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E2D0A4-25C4-4241-8CED-BBA6CEF489C6}"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1C48A3-963F-47B0-8519-A43D5D3F943F}" type="datetimeFigureOut">
              <a:rPr lang="en-IN" smtClean="0"/>
              <a:pPr/>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E2D0A4-25C4-4241-8CED-BBA6CEF489C6}"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1C48A3-963F-47B0-8519-A43D5D3F943F}" type="datetimeFigureOut">
              <a:rPr lang="en-IN" smtClean="0"/>
              <a:pPr/>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E2D0A4-25C4-4241-8CED-BBA6CEF489C6}"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C48A3-963F-47B0-8519-A43D5D3F943F}" type="datetimeFigureOut">
              <a:rPr lang="en-IN" smtClean="0"/>
              <a:pPr/>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E2D0A4-25C4-4241-8CED-BBA6CEF489C6}"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A1C48A3-963F-47B0-8519-A43D5D3F943F}" type="datetimeFigureOut">
              <a:rPr lang="en-IN" smtClean="0"/>
              <a:pPr/>
              <a:t>21-01-2025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E2D0A4-25C4-4241-8CED-BBA6CEF489C6}"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A1C48A3-963F-47B0-8519-A43D5D3F943F}" type="datetimeFigureOut">
              <a:rPr lang="en-IN" smtClean="0"/>
              <a:pPr/>
              <a:t>21-01-2025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E2D0A4-25C4-4241-8CED-BBA6CEF489C6}"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A1C48A3-963F-47B0-8519-A43D5D3F943F}" type="datetimeFigureOut">
              <a:rPr lang="en-IN" smtClean="0"/>
              <a:pPr/>
              <a:t>21-01-2025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E2D0A4-25C4-4241-8CED-BBA6CEF489C6}"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C48A3-963F-47B0-8519-A43D5D3F943F}" type="datetimeFigureOut">
              <a:rPr lang="en-IN" smtClean="0"/>
              <a:pPr/>
              <a:t>21-01-2025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E2D0A4-25C4-4241-8CED-BBA6CEF489C6}"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C48A3-963F-47B0-8519-A43D5D3F943F}" type="datetimeFigureOut">
              <a:rPr lang="en-IN" smtClean="0"/>
              <a:pPr/>
              <a:t>21-01-2025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E2D0A4-25C4-4241-8CED-BBA6CEF489C6}"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C48A3-963F-47B0-8519-A43D5D3F943F}" type="datetimeFigureOut">
              <a:rPr lang="en-IN" smtClean="0"/>
              <a:pPr/>
              <a:t>21-01-2025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E2D0A4-25C4-4241-8CED-BBA6CEF489C6}"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C48A3-963F-47B0-8519-A43D5D3F943F}" type="datetimeFigureOut">
              <a:rPr lang="en-IN" smtClean="0"/>
              <a:pPr/>
              <a:t>21-01-2025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E2D0A4-25C4-4241-8CED-BBA6CEF489C6}"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52.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5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0327" y="614173"/>
            <a:ext cx="8482489" cy="1042593"/>
          </a:xfrm>
          <a:prstGeom prst="rect">
            <a:avLst/>
          </a:prstGeom>
          <a:solidFill>
            <a:srgbClr val="0E6EC5"/>
          </a:solidFill>
        </p:spPr>
        <p:txBody>
          <a:bodyPr vert="horz" wrap="square" lIns="0" tIns="285750" rIns="0" bIns="0" rtlCol="0">
            <a:spAutoFit/>
          </a:bodyPr>
          <a:lstStyle/>
          <a:p>
            <a:pPr marL="4445" algn="ctr">
              <a:lnSpc>
                <a:spcPct val="100000"/>
              </a:lnSpc>
              <a:spcBef>
                <a:spcPts val="2250"/>
              </a:spcBef>
            </a:pPr>
            <a:r>
              <a:rPr sz="4900" b="0" spc="60" dirty="0" smtClean="0">
                <a:solidFill>
                  <a:srgbClr val="FFFFFF"/>
                </a:solidFill>
                <a:latin typeface="Trebuchet MS"/>
                <a:cs typeface="Trebuchet MS"/>
              </a:rPr>
              <a:t>MODULE:</a:t>
            </a:r>
            <a:r>
              <a:rPr lang="en-IN" sz="4900" b="0" spc="60" dirty="0" smtClean="0">
                <a:solidFill>
                  <a:srgbClr val="FFFFFF"/>
                </a:solidFill>
                <a:latin typeface="Trebuchet MS"/>
                <a:cs typeface="Trebuchet MS"/>
              </a:rPr>
              <a:t>2</a:t>
            </a:r>
            <a:endParaRPr sz="4900" dirty="0">
              <a:latin typeface="Trebuchet MS"/>
              <a:cs typeface="Trebuchet MS"/>
            </a:endParaRPr>
          </a:p>
        </p:txBody>
      </p:sp>
      <p:sp>
        <p:nvSpPr>
          <p:cNvPr id="4" name="object 4"/>
          <p:cNvSpPr txBox="1"/>
          <p:nvPr/>
        </p:nvSpPr>
        <p:spPr>
          <a:xfrm>
            <a:off x="1259632" y="1916832"/>
            <a:ext cx="6577489" cy="1674817"/>
          </a:xfrm>
          <a:prstGeom prst="rect">
            <a:avLst/>
          </a:prstGeom>
        </p:spPr>
        <p:txBody>
          <a:bodyPr vert="horz" wrap="square" lIns="0" tIns="12700" rIns="0" bIns="0" rtlCol="0">
            <a:spAutoFit/>
          </a:bodyPr>
          <a:lstStyle/>
          <a:p>
            <a:pPr marL="12700">
              <a:lnSpc>
                <a:spcPct val="100000"/>
              </a:lnSpc>
              <a:spcBef>
                <a:spcPts val="100"/>
              </a:spcBef>
            </a:pPr>
            <a:r>
              <a:rPr sz="5400" spc="-325" dirty="0">
                <a:solidFill>
                  <a:srgbClr val="17406C"/>
                </a:solidFill>
                <a:latin typeface="Trebuchet MS"/>
                <a:cs typeface="Trebuchet MS"/>
              </a:rPr>
              <a:t>Parametric</a:t>
            </a:r>
            <a:r>
              <a:rPr sz="5400" spc="-80" dirty="0">
                <a:solidFill>
                  <a:srgbClr val="17406C"/>
                </a:solidFill>
                <a:latin typeface="Trebuchet MS"/>
                <a:cs typeface="Trebuchet MS"/>
              </a:rPr>
              <a:t> </a:t>
            </a:r>
            <a:r>
              <a:rPr sz="5400" spc="-290" dirty="0">
                <a:solidFill>
                  <a:srgbClr val="17406C"/>
                </a:solidFill>
                <a:latin typeface="Trebuchet MS"/>
                <a:cs typeface="Trebuchet MS"/>
              </a:rPr>
              <a:t>Learning</a:t>
            </a:r>
            <a:r>
              <a:rPr sz="5400" spc="-655" dirty="0">
                <a:solidFill>
                  <a:srgbClr val="17406C"/>
                </a:solidFill>
                <a:latin typeface="Trebuchet MS"/>
                <a:cs typeface="Trebuchet MS"/>
              </a:rPr>
              <a:t> </a:t>
            </a:r>
            <a:r>
              <a:rPr sz="5400" spc="-135" dirty="0">
                <a:solidFill>
                  <a:srgbClr val="17406C"/>
                </a:solidFill>
                <a:latin typeface="Trebuchet MS"/>
                <a:cs typeface="Trebuchet MS"/>
              </a:rPr>
              <a:t>Algorithms</a:t>
            </a:r>
            <a:endParaRPr sz="5400" dirty="0">
              <a:latin typeface="Trebuchet MS"/>
              <a:cs typeface="Trebuchet MS"/>
            </a:endParaRPr>
          </a:p>
        </p:txBody>
      </p:sp>
      <p:sp>
        <p:nvSpPr>
          <p:cNvPr id="5" name="object 5"/>
          <p:cNvSpPr txBox="1"/>
          <p:nvPr/>
        </p:nvSpPr>
        <p:spPr>
          <a:xfrm>
            <a:off x="494995" y="6328968"/>
            <a:ext cx="61913" cy="151323"/>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009DD9"/>
                </a:solidFill>
                <a:latin typeface="Trebuchet MS"/>
                <a:cs typeface="Trebuchet MS"/>
              </a:rPr>
              <a:t>2</a:t>
            </a:r>
            <a:endParaRPr sz="900">
              <a:latin typeface="Trebuchet MS"/>
              <a:cs typeface="Trebuchet MS"/>
            </a:endParaRPr>
          </a:p>
        </p:txBody>
      </p:sp>
      <p:sp>
        <p:nvSpPr>
          <p:cNvPr id="6" name="object 6"/>
          <p:cNvSpPr txBox="1"/>
          <p:nvPr/>
        </p:nvSpPr>
        <p:spPr>
          <a:xfrm>
            <a:off x="891845" y="3698495"/>
            <a:ext cx="7023259" cy="2254463"/>
          </a:xfrm>
          <a:prstGeom prst="rect">
            <a:avLst/>
          </a:prstGeom>
        </p:spPr>
        <p:txBody>
          <a:bodyPr vert="horz" wrap="square" lIns="0" tIns="12700" rIns="0" bIns="0" rtlCol="0">
            <a:spAutoFit/>
          </a:bodyPr>
          <a:lstStyle/>
          <a:p>
            <a:pPr marL="27305">
              <a:lnSpc>
                <a:spcPct val="100000"/>
              </a:lnSpc>
              <a:spcBef>
                <a:spcPts val="100"/>
              </a:spcBef>
            </a:pPr>
            <a:r>
              <a:rPr sz="1800" dirty="0">
                <a:latin typeface="Arial MT"/>
                <a:cs typeface="Arial MT"/>
              </a:rPr>
              <a:t>Learning</a:t>
            </a:r>
            <a:r>
              <a:rPr sz="1800" spc="-10" dirty="0">
                <a:latin typeface="Arial MT"/>
                <a:cs typeface="Arial MT"/>
              </a:rPr>
              <a:t> </a:t>
            </a:r>
            <a:r>
              <a:rPr sz="1800" dirty="0">
                <a:latin typeface="Arial MT"/>
                <a:cs typeface="Arial MT"/>
              </a:rPr>
              <a:t>a</a:t>
            </a:r>
            <a:r>
              <a:rPr sz="1800" spc="-25" dirty="0">
                <a:latin typeface="Arial MT"/>
                <a:cs typeface="Arial MT"/>
              </a:rPr>
              <a:t> </a:t>
            </a:r>
            <a:r>
              <a:rPr sz="1800" dirty="0">
                <a:latin typeface="Arial MT"/>
                <a:cs typeface="Arial MT"/>
              </a:rPr>
              <a:t>Class</a:t>
            </a:r>
            <a:r>
              <a:rPr sz="1800" spc="-25" dirty="0">
                <a:latin typeface="Arial MT"/>
                <a:cs typeface="Arial MT"/>
              </a:rPr>
              <a:t> </a:t>
            </a:r>
            <a:r>
              <a:rPr sz="1800" dirty="0">
                <a:latin typeface="Arial MT"/>
                <a:cs typeface="Arial MT"/>
              </a:rPr>
              <a:t>from</a:t>
            </a:r>
            <a:r>
              <a:rPr sz="1800" spc="-35" dirty="0">
                <a:latin typeface="Arial MT"/>
                <a:cs typeface="Arial MT"/>
              </a:rPr>
              <a:t> </a:t>
            </a:r>
            <a:r>
              <a:rPr sz="1800" dirty="0">
                <a:latin typeface="Arial MT"/>
                <a:cs typeface="Arial MT"/>
              </a:rPr>
              <a:t>Examples</a:t>
            </a:r>
            <a:r>
              <a:rPr sz="1800" spc="5"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VC</a:t>
            </a:r>
            <a:r>
              <a:rPr sz="1800" spc="-25" dirty="0">
                <a:latin typeface="Arial MT"/>
                <a:cs typeface="Arial MT"/>
              </a:rPr>
              <a:t> </a:t>
            </a:r>
            <a:r>
              <a:rPr sz="1800" dirty="0">
                <a:latin typeface="Arial MT"/>
                <a:cs typeface="Arial MT"/>
              </a:rPr>
              <a:t>Dimension</a:t>
            </a:r>
            <a:r>
              <a:rPr sz="1800" spc="-5"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Noise</a:t>
            </a:r>
            <a:r>
              <a:rPr sz="1800" spc="-25" dirty="0">
                <a:latin typeface="Arial MT"/>
                <a:cs typeface="Arial MT"/>
              </a:rPr>
              <a:t> </a:t>
            </a:r>
            <a:r>
              <a:rPr sz="1800" dirty="0">
                <a:latin typeface="Arial MT"/>
                <a:cs typeface="Arial MT"/>
              </a:rPr>
              <a:t>—</a:t>
            </a:r>
            <a:r>
              <a:rPr sz="1800" spc="-35" dirty="0">
                <a:latin typeface="Arial MT"/>
                <a:cs typeface="Arial MT"/>
              </a:rPr>
              <a:t> </a:t>
            </a:r>
            <a:r>
              <a:rPr sz="1800" dirty="0">
                <a:latin typeface="Arial MT"/>
                <a:cs typeface="Arial MT"/>
              </a:rPr>
              <a:t>Learning</a:t>
            </a:r>
            <a:r>
              <a:rPr sz="1800" spc="-10" dirty="0">
                <a:latin typeface="Arial MT"/>
                <a:cs typeface="Arial MT"/>
              </a:rPr>
              <a:t> </a:t>
            </a:r>
            <a:r>
              <a:rPr sz="1800" dirty="0">
                <a:latin typeface="Arial MT"/>
                <a:cs typeface="Arial MT"/>
              </a:rPr>
              <a:t>Multiple</a:t>
            </a:r>
            <a:r>
              <a:rPr sz="1800" spc="-5" dirty="0">
                <a:latin typeface="Arial MT"/>
                <a:cs typeface="Arial MT"/>
              </a:rPr>
              <a:t> </a:t>
            </a:r>
            <a:r>
              <a:rPr sz="1800" dirty="0">
                <a:latin typeface="Arial MT"/>
                <a:cs typeface="Arial MT"/>
              </a:rPr>
              <a:t>Classes</a:t>
            </a:r>
            <a:r>
              <a:rPr sz="1800" spc="-10" dirty="0">
                <a:latin typeface="Arial MT"/>
                <a:cs typeface="Arial MT"/>
              </a:rPr>
              <a:t> </a:t>
            </a:r>
            <a:r>
              <a:rPr sz="1800" spc="-50" dirty="0">
                <a:latin typeface="Arial MT"/>
                <a:cs typeface="Arial MT"/>
              </a:rPr>
              <a:t>—</a:t>
            </a:r>
            <a:endParaRPr sz="1800" dirty="0">
              <a:latin typeface="Arial MT"/>
              <a:cs typeface="Arial MT"/>
            </a:endParaRPr>
          </a:p>
          <a:p>
            <a:pPr>
              <a:lnSpc>
                <a:spcPct val="100000"/>
              </a:lnSpc>
              <a:spcBef>
                <a:spcPts val="90"/>
              </a:spcBef>
            </a:pPr>
            <a:endParaRPr sz="1800" dirty="0">
              <a:latin typeface="Arial MT"/>
              <a:cs typeface="Arial MT"/>
            </a:endParaRPr>
          </a:p>
          <a:p>
            <a:pPr marL="12700">
              <a:lnSpc>
                <a:spcPct val="100000"/>
              </a:lnSpc>
            </a:pPr>
            <a:r>
              <a:rPr sz="1800" dirty="0">
                <a:latin typeface="Arial MT"/>
                <a:cs typeface="Arial MT"/>
              </a:rPr>
              <a:t>Regression:</a:t>
            </a:r>
            <a:r>
              <a:rPr sz="1800" spc="-30" dirty="0">
                <a:latin typeface="Arial MT"/>
                <a:cs typeface="Arial MT"/>
              </a:rPr>
              <a:t> </a:t>
            </a:r>
            <a:r>
              <a:rPr sz="1800" dirty="0">
                <a:latin typeface="Arial MT"/>
                <a:cs typeface="Arial MT"/>
              </a:rPr>
              <a:t>Linear</a:t>
            </a:r>
            <a:r>
              <a:rPr sz="1800" spc="-35" dirty="0">
                <a:latin typeface="Arial MT"/>
                <a:cs typeface="Arial MT"/>
              </a:rPr>
              <a:t> </a:t>
            </a:r>
            <a:r>
              <a:rPr sz="1800" dirty="0">
                <a:latin typeface="Arial MT"/>
                <a:cs typeface="Arial MT"/>
              </a:rPr>
              <a:t>Regression,</a:t>
            </a:r>
            <a:r>
              <a:rPr sz="1800" spc="-20" dirty="0">
                <a:latin typeface="Arial MT"/>
                <a:cs typeface="Arial MT"/>
              </a:rPr>
              <a:t> </a:t>
            </a:r>
            <a:r>
              <a:rPr sz="1800" dirty="0">
                <a:latin typeface="Arial MT"/>
                <a:cs typeface="Arial MT"/>
              </a:rPr>
              <a:t>Multiple</a:t>
            </a:r>
            <a:r>
              <a:rPr sz="1800" spc="-35" dirty="0">
                <a:latin typeface="Arial MT"/>
                <a:cs typeface="Arial MT"/>
              </a:rPr>
              <a:t> </a:t>
            </a:r>
            <a:r>
              <a:rPr sz="1800" dirty="0">
                <a:latin typeface="Arial MT"/>
                <a:cs typeface="Arial MT"/>
              </a:rPr>
              <a:t>Linear</a:t>
            </a:r>
            <a:r>
              <a:rPr sz="1800" spc="-35" dirty="0">
                <a:latin typeface="Arial MT"/>
                <a:cs typeface="Arial MT"/>
              </a:rPr>
              <a:t> </a:t>
            </a:r>
            <a:r>
              <a:rPr sz="1800" dirty="0">
                <a:latin typeface="Arial MT"/>
                <a:cs typeface="Arial MT"/>
              </a:rPr>
              <a:t>Regression,</a:t>
            </a:r>
            <a:r>
              <a:rPr sz="1800" spc="-15" dirty="0">
                <a:latin typeface="Arial MT"/>
                <a:cs typeface="Arial MT"/>
              </a:rPr>
              <a:t> </a:t>
            </a:r>
            <a:r>
              <a:rPr sz="1800" dirty="0">
                <a:latin typeface="Arial MT"/>
                <a:cs typeface="Arial MT"/>
              </a:rPr>
              <a:t>Logistic</a:t>
            </a:r>
            <a:r>
              <a:rPr sz="1800" spc="-35" dirty="0">
                <a:latin typeface="Arial MT"/>
                <a:cs typeface="Arial MT"/>
              </a:rPr>
              <a:t> </a:t>
            </a:r>
            <a:r>
              <a:rPr sz="1800" dirty="0">
                <a:latin typeface="Arial MT"/>
                <a:cs typeface="Arial MT"/>
              </a:rPr>
              <a:t>Regression</a:t>
            </a:r>
            <a:r>
              <a:rPr sz="1800" spc="10" dirty="0">
                <a:latin typeface="Arial MT"/>
                <a:cs typeface="Arial MT"/>
              </a:rPr>
              <a:t> </a:t>
            </a:r>
            <a:r>
              <a:rPr sz="1800" dirty="0">
                <a:latin typeface="Arial MT"/>
                <a:cs typeface="Arial MT"/>
              </a:rPr>
              <a:t>—</a:t>
            </a:r>
            <a:r>
              <a:rPr sz="1800" spc="-40" dirty="0">
                <a:latin typeface="Arial MT"/>
                <a:cs typeface="Arial MT"/>
              </a:rPr>
              <a:t> </a:t>
            </a:r>
            <a:r>
              <a:rPr sz="1800" spc="-10" dirty="0">
                <a:latin typeface="Arial MT"/>
                <a:cs typeface="Arial MT"/>
              </a:rPr>
              <a:t>Bayes</a:t>
            </a:r>
            <a:endParaRPr sz="1800" dirty="0">
              <a:latin typeface="Arial MT"/>
              <a:cs typeface="Arial MT"/>
            </a:endParaRPr>
          </a:p>
          <a:p>
            <a:pPr>
              <a:lnSpc>
                <a:spcPct val="100000"/>
              </a:lnSpc>
              <a:spcBef>
                <a:spcPts val="90"/>
              </a:spcBef>
            </a:pPr>
            <a:endParaRPr sz="1800" dirty="0">
              <a:latin typeface="Arial MT"/>
              <a:cs typeface="Arial MT"/>
            </a:endParaRPr>
          </a:p>
          <a:p>
            <a:pPr marL="12700">
              <a:lnSpc>
                <a:spcPct val="100000"/>
              </a:lnSpc>
            </a:pPr>
            <a:r>
              <a:rPr sz="1800" dirty="0">
                <a:latin typeface="Arial MT"/>
                <a:cs typeface="Arial MT"/>
              </a:rPr>
              <a:t>Classification</a:t>
            </a:r>
            <a:r>
              <a:rPr sz="1800" spc="-40" dirty="0">
                <a:latin typeface="Arial MT"/>
                <a:cs typeface="Arial MT"/>
              </a:rPr>
              <a:t> </a:t>
            </a:r>
            <a:r>
              <a:rPr sz="1800" dirty="0">
                <a:latin typeface="Arial MT"/>
                <a:cs typeface="Arial MT"/>
              </a:rPr>
              <a:t>—</a:t>
            </a:r>
            <a:r>
              <a:rPr sz="1800" spc="-45" dirty="0">
                <a:latin typeface="Arial MT"/>
                <a:cs typeface="Arial MT"/>
              </a:rPr>
              <a:t> </a:t>
            </a:r>
            <a:r>
              <a:rPr sz="1800" dirty="0">
                <a:latin typeface="Arial MT"/>
                <a:cs typeface="Arial MT"/>
              </a:rPr>
              <a:t>Introduction</a:t>
            </a:r>
            <a:r>
              <a:rPr sz="1800" spc="-45" dirty="0">
                <a:latin typeface="Arial MT"/>
                <a:cs typeface="Arial MT"/>
              </a:rPr>
              <a:t> </a:t>
            </a:r>
            <a:r>
              <a:rPr sz="1800" dirty="0">
                <a:latin typeface="Arial MT"/>
                <a:cs typeface="Arial MT"/>
              </a:rPr>
              <a:t>to</a:t>
            </a:r>
            <a:r>
              <a:rPr sz="1800" spc="-65" dirty="0">
                <a:latin typeface="Arial MT"/>
                <a:cs typeface="Arial MT"/>
              </a:rPr>
              <a:t> </a:t>
            </a:r>
            <a:r>
              <a:rPr sz="1800" dirty="0">
                <a:latin typeface="Arial MT"/>
                <a:cs typeface="Arial MT"/>
              </a:rPr>
              <a:t>Neural</a:t>
            </a:r>
            <a:r>
              <a:rPr sz="1800" spc="-30" dirty="0">
                <a:latin typeface="Arial MT"/>
                <a:cs typeface="Arial MT"/>
              </a:rPr>
              <a:t> </a:t>
            </a:r>
            <a:r>
              <a:rPr sz="1800" dirty="0">
                <a:latin typeface="Arial MT"/>
                <a:cs typeface="Arial MT"/>
              </a:rPr>
              <a:t>Networks</a:t>
            </a:r>
            <a:r>
              <a:rPr sz="1800" spc="-10" dirty="0">
                <a:latin typeface="Arial MT"/>
                <a:cs typeface="Arial MT"/>
              </a:rPr>
              <a:t> </a:t>
            </a:r>
            <a:r>
              <a:rPr sz="1800" dirty="0">
                <a:latin typeface="Arial MT"/>
                <a:cs typeface="Arial MT"/>
              </a:rPr>
              <a:t>—</a:t>
            </a:r>
            <a:r>
              <a:rPr sz="1800" spc="-50" dirty="0">
                <a:latin typeface="Arial MT"/>
                <a:cs typeface="Arial MT"/>
              </a:rPr>
              <a:t> </a:t>
            </a:r>
            <a:r>
              <a:rPr sz="1800" dirty="0">
                <a:latin typeface="Arial MT"/>
                <a:cs typeface="Arial MT"/>
              </a:rPr>
              <a:t>Perceptron—</a:t>
            </a:r>
            <a:r>
              <a:rPr sz="1800" spc="-40" dirty="0">
                <a:latin typeface="Arial MT"/>
                <a:cs typeface="Arial MT"/>
              </a:rPr>
              <a:t> </a:t>
            </a:r>
            <a:r>
              <a:rPr sz="1800" dirty="0">
                <a:latin typeface="Arial MT"/>
                <a:cs typeface="Arial MT"/>
              </a:rPr>
              <a:t>Multilayer</a:t>
            </a:r>
            <a:r>
              <a:rPr sz="1800" spc="-15" dirty="0">
                <a:latin typeface="Arial MT"/>
                <a:cs typeface="Arial MT"/>
              </a:rPr>
              <a:t> </a:t>
            </a:r>
            <a:r>
              <a:rPr sz="1800" spc="-10" dirty="0">
                <a:latin typeface="Arial MT"/>
                <a:cs typeface="Arial MT"/>
              </a:rPr>
              <a:t>Perceptron</a:t>
            </a:r>
            <a:endParaRPr sz="1800" dirty="0">
              <a:latin typeface="Arial MT"/>
              <a:cs typeface="Arial M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575" y="185928"/>
            <a:ext cx="9070848" cy="6321552"/>
          </a:xfrm>
          <a:prstGeom prst="rect">
            <a:avLst/>
          </a:prstGeom>
        </p:spPr>
      </p:pic>
      <p:sp>
        <p:nvSpPr>
          <p:cNvPr id="3" name="object 3"/>
          <p:cNvSpPr txBox="1"/>
          <p:nvPr/>
        </p:nvSpPr>
        <p:spPr>
          <a:xfrm>
            <a:off x="8543544" y="6062132"/>
            <a:ext cx="106204" cy="281487"/>
          </a:xfrm>
          <a:prstGeom prst="rect">
            <a:avLst/>
          </a:prstGeom>
        </p:spPr>
        <p:txBody>
          <a:bodyPr vert="horz" wrap="square" lIns="0" tIns="4445" rIns="0" bIns="0" rtlCol="0">
            <a:spAutoFit/>
          </a:bodyPr>
          <a:lstStyle/>
          <a:p>
            <a:pPr marL="12700">
              <a:lnSpc>
                <a:spcPct val="100000"/>
              </a:lnSpc>
              <a:spcBef>
                <a:spcPts val="35"/>
              </a:spcBef>
            </a:pPr>
            <a:r>
              <a:rPr sz="900" spc="-25" dirty="0">
                <a:solidFill>
                  <a:srgbClr val="009DD9"/>
                </a:solidFill>
                <a:latin typeface="Trebuchet MS"/>
                <a:cs typeface="Trebuchet MS"/>
              </a:rPr>
              <a:t>11</a:t>
            </a:r>
            <a:endParaRPr sz="900">
              <a:latin typeface="Trebuchet MS"/>
              <a:cs typeface="Trebuchet MS"/>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dirty="0"/>
          </a:p>
        </p:txBody>
      </p:sp>
      <p:pic>
        <p:nvPicPr>
          <p:cNvPr id="142338" name="Picture 2"/>
          <p:cNvPicPr>
            <a:picLocks noChangeAspect="1" noChangeArrowheads="1"/>
          </p:cNvPicPr>
          <p:nvPr/>
        </p:nvPicPr>
        <p:blipFill>
          <a:blip r:embed="rId2" cstate="print"/>
          <a:srcRect/>
          <a:stretch>
            <a:fillRect/>
          </a:stretch>
        </p:blipFill>
        <p:spPr bwMode="auto">
          <a:xfrm>
            <a:off x="467544" y="1556792"/>
            <a:ext cx="6000750" cy="1676400"/>
          </a:xfrm>
          <a:prstGeom prst="rect">
            <a:avLst/>
          </a:prstGeom>
          <a:noFill/>
          <a:ln w="9525">
            <a:noFill/>
            <a:miter lim="800000"/>
            <a:headEnd/>
            <a:tailEnd/>
          </a:ln>
        </p:spPr>
      </p:pic>
      <p:sp>
        <p:nvSpPr>
          <p:cNvPr id="5" name="TextBox 4"/>
          <p:cNvSpPr txBox="1"/>
          <p:nvPr/>
        </p:nvSpPr>
        <p:spPr>
          <a:xfrm>
            <a:off x="914400" y="3124200"/>
            <a:ext cx="6057900" cy="3139321"/>
          </a:xfrm>
          <a:prstGeom prst="rect">
            <a:avLst/>
          </a:prstGeom>
          <a:noFill/>
        </p:spPr>
        <p:txBody>
          <a:bodyPr wrap="square" rtlCol="0">
            <a:spAutoFit/>
          </a:bodyPr>
          <a:lstStyle/>
          <a:p>
            <a:r>
              <a:rPr lang="en-IN" dirty="0" smtClean="0"/>
              <a:t>The evaluation metrics to find the performance of Bayes Classifier includes</a:t>
            </a:r>
          </a:p>
          <a:p>
            <a:pPr>
              <a:buFont typeface="Arial" pitchFamily="34" charset="0"/>
              <a:buChar char="•"/>
            </a:pPr>
            <a:r>
              <a:rPr lang="en-IN" dirty="0" err="1" smtClean="0"/>
              <a:t>Confustion</a:t>
            </a:r>
            <a:r>
              <a:rPr lang="en-IN" dirty="0" smtClean="0"/>
              <a:t> matrix</a:t>
            </a:r>
          </a:p>
          <a:p>
            <a:pPr lvl="1">
              <a:buFont typeface="Arial" pitchFamily="34" charset="0"/>
              <a:buChar char="•"/>
            </a:pPr>
            <a:r>
              <a:rPr lang="en-IN" dirty="0" err="1" smtClean="0"/>
              <a:t>Accuaracy</a:t>
            </a:r>
            <a:endParaRPr lang="en-IN" dirty="0" smtClean="0"/>
          </a:p>
          <a:p>
            <a:pPr lvl="1">
              <a:buFont typeface="Arial" pitchFamily="34" charset="0"/>
              <a:buChar char="•"/>
            </a:pPr>
            <a:r>
              <a:rPr lang="en-IN" dirty="0" smtClean="0"/>
              <a:t>Precision</a:t>
            </a:r>
          </a:p>
          <a:p>
            <a:pPr lvl="1">
              <a:buFont typeface="Arial" pitchFamily="34" charset="0"/>
              <a:buChar char="•"/>
            </a:pPr>
            <a:r>
              <a:rPr lang="en-IN" dirty="0" smtClean="0"/>
              <a:t>Recall</a:t>
            </a:r>
          </a:p>
          <a:p>
            <a:pPr lvl="1">
              <a:buFont typeface="Arial" pitchFamily="34" charset="0"/>
              <a:buChar char="•"/>
            </a:pPr>
            <a:r>
              <a:rPr lang="en-IN" dirty="0" smtClean="0"/>
              <a:t>Specificity</a:t>
            </a:r>
          </a:p>
          <a:p>
            <a:pPr lvl="1">
              <a:buFont typeface="Arial" pitchFamily="34" charset="0"/>
              <a:buChar char="•"/>
            </a:pPr>
            <a:r>
              <a:rPr lang="en-IN" dirty="0" smtClean="0"/>
              <a:t>F1 score and </a:t>
            </a:r>
          </a:p>
          <a:p>
            <a:pPr lvl="1">
              <a:buFont typeface="Arial" pitchFamily="34" charset="0"/>
              <a:buChar char="•"/>
            </a:pPr>
            <a:r>
              <a:rPr lang="en-IN" dirty="0" smtClean="0"/>
              <a:t>Log loss</a:t>
            </a:r>
          </a:p>
          <a:p>
            <a:pPr lvl="1">
              <a:buFont typeface="Arial" pitchFamily="34" charset="0"/>
              <a:buChar char="•"/>
            </a:pPr>
            <a:endParaRPr lang="en-IN" dirty="0" smtClean="0"/>
          </a:p>
          <a:p>
            <a:pPr lvl="1">
              <a:buFont typeface="Arial" pitchFamily="34" charset="0"/>
              <a:buChar char="•"/>
            </a:pPr>
            <a:endParaRPr lang="en-IN"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90" y="681609"/>
            <a:ext cx="8469020" cy="738664"/>
          </a:xfrm>
        </p:spPr>
        <p:txBody>
          <a:bodyPr>
            <a:normAutofit fontScale="90000"/>
          </a:bodyPr>
          <a:lstStyle/>
          <a:p>
            <a:r>
              <a:rPr lang="en-IN" dirty="0" smtClean="0"/>
              <a:t>Task  1</a:t>
            </a:r>
            <a:br>
              <a:rPr lang="en-IN" dirty="0" smtClean="0"/>
            </a:br>
            <a:endParaRPr lang="en-IN" dirty="0"/>
          </a:p>
        </p:txBody>
      </p:sp>
      <p:sp>
        <p:nvSpPr>
          <p:cNvPr id="3" name="Text Placeholder 2"/>
          <p:cNvSpPr>
            <a:spLocks noGrp="1"/>
          </p:cNvSpPr>
          <p:nvPr>
            <p:ph type="body" idx="1"/>
          </p:nvPr>
        </p:nvSpPr>
        <p:spPr/>
        <p:txBody>
          <a:bodyPr/>
          <a:lstStyle/>
          <a:p>
            <a:endParaRPr lang="en-IN"/>
          </a:p>
        </p:txBody>
      </p:sp>
      <p:pic>
        <p:nvPicPr>
          <p:cNvPr id="143362" name="Picture 2"/>
          <p:cNvPicPr>
            <a:picLocks noChangeAspect="1" noChangeArrowheads="1"/>
          </p:cNvPicPr>
          <p:nvPr/>
        </p:nvPicPr>
        <p:blipFill>
          <a:blip r:embed="rId2" cstate="print"/>
          <a:srcRect/>
          <a:stretch>
            <a:fillRect/>
          </a:stretch>
        </p:blipFill>
        <p:spPr bwMode="auto">
          <a:xfrm>
            <a:off x="571500" y="1219200"/>
            <a:ext cx="7359506" cy="5029200"/>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90" y="681609"/>
            <a:ext cx="8469020" cy="369332"/>
          </a:xfrm>
        </p:spPr>
        <p:txBody>
          <a:bodyPr>
            <a:normAutofit fontScale="90000"/>
          </a:bodyPr>
          <a:lstStyle/>
          <a:p>
            <a:r>
              <a:rPr lang="en-IN" dirty="0" smtClean="0"/>
              <a:t>Task -2</a:t>
            </a:r>
            <a:endParaRPr lang="en-IN" dirty="0"/>
          </a:p>
        </p:txBody>
      </p:sp>
      <p:sp>
        <p:nvSpPr>
          <p:cNvPr id="3" name="Text Placeholder 2"/>
          <p:cNvSpPr>
            <a:spLocks noGrp="1"/>
          </p:cNvSpPr>
          <p:nvPr>
            <p:ph type="body" idx="1"/>
          </p:nvPr>
        </p:nvSpPr>
        <p:spPr/>
        <p:txBody>
          <a:bodyPr/>
          <a:lstStyle/>
          <a:p>
            <a:endParaRPr lang="en-IN"/>
          </a:p>
        </p:txBody>
      </p:sp>
      <p:pic>
        <p:nvPicPr>
          <p:cNvPr id="144386" name="Picture 2"/>
          <p:cNvPicPr>
            <a:picLocks noChangeAspect="1" noChangeArrowheads="1"/>
          </p:cNvPicPr>
          <p:nvPr/>
        </p:nvPicPr>
        <p:blipFill>
          <a:blip r:embed="rId2" cstate="print"/>
          <a:srcRect/>
          <a:stretch>
            <a:fillRect/>
          </a:stretch>
        </p:blipFill>
        <p:spPr bwMode="auto">
          <a:xfrm>
            <a:off x="628650" y="1371600"/>
            <a:ext cx="5886450" cy="552849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5514" y="595884"/>
            <a:ext cx="8502015" cy="4989195"/>
            <a:chOff x="580685" y="595883"/>
            <a:chExt cx="11336020" cy="4989195"/>
          </a:xfrm>
        </p:grpSpPr>
        <p:pic>
          <p:nvPicPr>
            <p:cNvPr id="3" name="object 3"/>
            <p:cNvPicPr/>
            <p:nvPr/>
          </p:nvPicPr>
          <p:blipFill>
            <a:blip r:embed="rId2" cstate="print"/>
            <a:stretch>
              <a:fillRect/>
            </a:stretch>
          </p:blipFill>
          <p:spPr>
            <a:xfrm>
              <a:off x="580685" y="861037"/>
              <a:ext cx="4725044" cy="4723692"/>
            </a:xfrm>
            <a:prstGeom prst="rect">
              <a:avLst/>
            </a:prstGeom>
          </p:spPr>
        </p:pic>
        <p:pic>
          <p:nvPicPr>
            <p:cNvPr id="4" name="object 4"/>
            <p:cNvPicPr/>
            <p:nvPr/>
          </p:nvPicPr>
          <p:blipFill>
            <a:blip r:embed="rId3" cstate="print"/>
            <a:stretch>
              <a:fillRect/>
            </a:stretch>
          </p:blipFill>
          <p:spPr>
            <a:xfrm>
              <a:off x="4812792" y="595883"/>
              <a:ext cx="7103363" cy="1961388"/>
            </a:xfrm>
            <a:prstGeom prst="rect">
              <a:avLst/>
            </a:prstGeom>
          </p:spPr>
        </p:pic>
      </p:grpSp>
      <p:sp>
        <p:nvSpPr>
          <p:cNvPr id="5" name="object 5"/>
          <p:cNvSpPr txBox="1"/>
          <p:nvPr/>
        </p:nvSpPr>
        <p:spPr>
          <a:xfrm>
            <a:off x="5648576" y="4919822"/>
            <a:ext cx="522923" cy="461023"/>
          </a:xfrm>
          <a:prstGeom prst="rect">
            <a:avLst/>
          </a:prstGeom>
        </p:spPr>
        <p:txBody>
          <a:bodyPr vert="horz" wrap="square" lIns="0" tIns="14604" rIns="0" bIns="0" rtlCol="0">
            <a:spAutoFit/>
          </a:bodyPr>
          <a:lstStyle/>
          <a:p>
            <a:pPr marL="12700">
              <a:lnSpc>
                <a:spcPct val="100000"/>
              </a:lnSpc>
              <a:spcBef>
                <a:spcPts val="114"/>
              </a:spcBef>
              <a:tabLst>
                <a:tab pos="340995" algn="l"/>
                <a:tab pos="563245" algn="l"/>
              </a:tabLst>
            </a:pPr>
            <a:r>
              <a:rPr sz="1450" i="1" spc="-50" dirty="0">
                <a:latin typeface="Calibri"/>
                <a:cs typeface="Calibri"/>
              </a:rPr>
              <a:t>t</a:t>
            </a:r>
            <a:r>
              <a:rPr sz="1450" i="1" dirty="0">
                <a:latin typeface="Calibri"/>
                <a:cs typeface="Calibri"/>
              </a:rPr>
              <a:t>	</a:t>
            </a:r>
            <a:r>
              <a:rPr sz="1450" i="1" spc="-50" dirty="0">
                <a:latin typeface="Calibri"/>
                <a:cs typeface="Calibri"/>
              </a:rPr>
              <a:t>t</a:t>
            </a:r>
            <a:r>
              <a:rPr sz="1450" i="1" dirty="0">
                <a:latin typeface="Calibri"/>
                <a:cs typeface="Calibri"/>
              </a:rPr>
              <a:t>	</a:t>
            </a:r>
            <a:r>
              <a:rPr sz="1450" i="1" spc="-50" dirty="0">
                <a:latin typeface="Calibri"/>
                <a:cs typeface="Calibri"/>
              </a:rPr>
              <a:t>N</a:t>
            </a:r>
            <a:endParaRPr sz="1450">
              <a:latin typeface="Calibri"/>
              <a:cs typeface="Calibri"/>
            </a:endParaRPr>
          </a:p>
        </p:txBody>
      </p:sp>
      <p:sp>
        <p:nvSpPr>
          <p:cNvPr id="6" name="object 6"/>
          <p:cNvSpPr txBox="1"/>
          <p:nvPr/>
        </p:nvSpPr>
        <p:spPr>
          <a:xfrm>
            <a:off x="6059340" y="5142145"/>
            <a:ext cx="238601" cy="461023"/>
          </a:xfrm>
          <a:prstGeom prst="rect">
            <a:avLst/>
          </a:prstGeom>
        </p:spPr>
        <p:txBody>
          <a:bodyPr vert="horz" wrap="square" lIns="0" tIns="14604" rIns="0" bIns="0" rtlCol="0">
            <a:spAutoFit/>
          </a:bodyPr>
          <a:lstStyle/>
          <a:p>
            <a:pPr marL="12700">
              <a:lnSpc>
                <a:spcPct val="100000"/>
              </a:lnSpc>
              <a:spcBef>
                <a:spcPts val="114"/>
              </a:spcBef>
            </a:pPr>
            <a:r>
              <a:rPr sz="1450" i="1" dirty="0">
                <a:latin typeface="Calibri"/>
                <a:cs typeface="Calibri"/>
              </a:rPr>
              <a:t>t</a:t>
            </a:r>
            <a:r>
              <a:rPr sz="1450" i="1" spc="-160" dirty="0">
                <a:latin typeface="Calibri"/>
                <a:cs typeface="Calibri"/>
              </a:rPr>
              <a:t> </a:t>
            </a:r>
            <a:r>
              <a:rPr sz="1450" spc="-25" dirty="0">
                <a:latin typeface="Symbol"/>
                <a:cs typeface="Symbol"/>
              </a:rPr>
              <a:t></a:t>
            </a:r>
            <a:r>
              <a:rPr sz="1450" spc="-25" dirty="0">
                <a:latin typeface="Cambria"/>
                <a:cs typeface="Cambria"/>
              </a:rPr>
              <a:t>1</a:t>
            </a:r>
            <a:endParaRPr sz="1450">
              <a:latin typeface="Cambria"/>
              <a:cs typeface="Cambria"/>
            </a:endParaRPr>
          </a:p>
        </p:txBody>
      </p:sp>
      <p:sp>
        <p:nvSpPr>
          <p:cNvPr id="7" name="object 7"/>
          <p:cNvSpPr txBox="1"/>
          <p:nvPr/>
        </p:nvSpPr>
        <p:spPr>
          <a:xfrm>
            <a:off x="5000072" y="4929449"/>
            <a:ext cx="1076325" cy="1168910"/>
          </a:xfrm>
          <a:prstGeom prst="rect">
            <a:avLst/>
          </a:prstGeom>
        </p:spPr>
        <p:txBody>
          <a:bodyPr vert="horz" wrap="square" lIns="0" tIns="14605" rIns="0" bIns="0" rtlCol="0">
            <a:spAutoFit/>
          </a:bodyPr>
          <a:lstStyle/>
          <a:p>
            <a:pPr marL="12700">
              <a:lnSpc>
                <a:spcPct val="100000"/>
              </a:lnSpc>
              <a:spcBef>
                <a:spcPts val="115"/>
              </a:spcBef>
              <a:tabLst>
                <a:tab pos="1311910" algn="l"/>
              </a:tabLst>
            </a:pPr>
            <a:r>
              <a:rPr sz="2500" i="1" spc="140" dirty="0">
                <a:latin typeface="Georgia"/>
                <a:cs typeface="Georgia"/>
              </a:rPr>
              <a:t>X</a:t>
            </a:r>
            <a:r>
              <a:rPr sz="2500" i="1" spc="185" dirty="0">
                <a:latin typeface="Georgia"/>
                <a:cs typeface="Georgia"/>
              </a:rPr>
              <a:t> </a:t>
            </a:r>
            <a:r>
              <a:rPr sz="2500" dirty="0">
                <a:latin typeface="Symbol"/>
                <a:cs typeface="Symbol"/>
              </a:rPr>
              <a:t></a:t>
            </a:r>
            <a:r>
              <a:rPr sz="2500" spc="-155" dirty="0">
                <a:latin typeface="Times New Roman"/>
                <a:cs typeface="Times New Roman"/>
              </a:rPr>
              <a:t> </a:t>
            </a:r>
            <a:r>
              <a:rPr sz="2500" dirty="0">
                <a:latin typeface="Cambria"/>
                <a:cs typeface="Cambria"/>
              </a:rPr>
              <a:t>{</a:t>
            </a:r>
            <a:r>
              <a:rPr sz="2500" b="1" dirty="0">
                <a:latin typeface="Times New Roman"/>
                <a:cs typeface="Times New Roman"/>
              </a:rPr>
              <a:t>x</a:t>
            </a:r>
            <a:r>
              <a:rPr sz="2500" b="1" spc="250" dirty="0">
                <a:latin typeface="Times New Roman"/>
                <a:cs typeface="Times New Roman"/>
              </a:rPr>
              <a:t> </a:t>
            </a:r>
            <a:r>
              <a:rPr sz="2500" i="1" spc="-25" dirty="0">
                <a:latin typeface="Calibri"/>
                <a:cs typeface="Calibri"/>
              </a:rPr>
              <a:t>,r</a:t>
            </a:r>
            <a:r>
              <a:rPr sz="2500" i="1" dirty="0">
                <a:latin typeface="Calibri"/>
                <a:cs typeface="Calibri"/>
              </a:rPr>
              <a:t>	</a:t>
            </a:r>
            <a:r>
              <a:rPr sz="2500" spc="-50" dirty="0">
                <a:latin typeface="Cambria"/>
                <a:cs typeface="Cambria"/>
              </a:rPr>
              <a:t>}</a:t>
            </a:r>
            <a:endParaRPr sz="2500">
              <a:latin typeface="Cambria"/>
              <a:cs typeface="Cambria"/>
            </a:endParaRPr>
          </a:p>
        </p:txBody>
      </p:sp>
      <p:sp>
        <p:nvSpPr>
          <p:cNvPr id="8" name="object 8"/>
          <p:cNvSpPr txBox="1"/>
          <p:nvPr/>
        </p:nvSpPr>
        <p:spPr>
          <a:xfrm>
            <a:off x="6437773" y="3410146"/>
            <a:ext cx="2420477" cy="846386"/>
          </a:xfrm>
          <a:prstGeom prst="rect">
            <a:avLst/>
          </a:prstGeom>
        </p:spPr>
        <p:txBody>
          <a:bodyPr vert="horz" wrap="square" lIns="0" tIns="15240" rIns="0" bIns="0" rtlCol="0">
            <a:spAutoFit/>
          </a:bodyPr>
          <a:lstStyle/>
          <a:p>
            <a:pPr marL="38100">
              <a:lnSpc>
                <a:spcPct val="100000"/>
              </a:lnSpc>
              <a:spcBef>
                <a:spcPts val="120"/>
              </a:spcBef>
            </a:pPr>
            <a:r>
              <a:rPr sz="4050" spc="-37" baseline="-15432" dirty="0">
                <a:latin typeface="Symbol"/>
                <a:cs typeface="Symbol"/>
              </a:rPr>
              <a:t></a:t>
            </a:r>
            <a:r>
              <a:rPr sz="2700" spc="-25" dirty="0">
                <a:latin typeface="Times New Roman"/>
                <a:cs typeface="Times New Roman"/>
              </a:rPr>
              <a:t>0</a:t>
            </a:r>
            <a:r>
              <a:rPr sz="2700" spc="-210" dirty="0">
                <a:latin typeface="Times New Roman"/>
                <a:cs typeface="Times New Roman"/>
              </a:rPr>
              <a:t> </a:t>
            </a:r>
            <a:r>
              <a:rPr sz="2700" dirty="0">
                <a:latin typeface="Arial MT"/>
                <a:cs typeface="Arial MT"/>
              </a:rPr>
              <a:t>if</a:t>
            </a:r>
            <a:r>
              <a:rPr sz="2700" spc="95" dirty="0">
                <a:latin typeface="Arial MT"/>
                <a:cs typeface="Arial MT"/>
              </a:rPr>
              <a:t> </a:t>
            </a:r>
            <a:r>
              <a:rPr sz="2700" b="1" dirty="0">
                <a:latin typeface="Times New Roman"/>
                <a:cs typeface="Times New Roman"/>
              </a:rPr>
              <a:t>x</a:t>
            </a:r>
            <a:r>
              <a:rPr sz="2700" b="1" spc="-165" dirty="0">
                <a:latin typeface="Times New Roman"/>
                <a:cs typeface="Times New Roman"/>
              </a:rPr>
              <a:t> </a:t>
            </a:r>
            <a:r>
              <a:rPr sz="2700" spc="-10" dirty="0">
                <a:latin typeface="Arial MT"/>
                <a:cs typeface="Arial MT"/>
              </a:rPr>
              <a:t>is</a:t>
            </a:r>
            <a:r>
              <a:rPr sz="2700" spc="-295" dirty="0">
                <a:latin typeface="Arial MT"/>
                <a:cs typeface="Arial MT"/>
              </a:rPr>
              <a:t> </a:t>
            </a:r>
            <a:r>
              <a:rPr sz="2700" spc="-10" dirty="0">
                <a:latin typeface="Arial MT"/>
                <a:cs typeface="Arial MT"/>
              </a:rPr>
              <a:t>negative</a:t>
            </a:r>
            <a:endParaRPr sz="2700" dirty="0">
              <a:latin typeface="Arial MT"/>
              <a:cs typeface="Arial MT"/>
            </a:endParaRPr>
          </a:p>
        </p:txBody>
      </p:sp>
      <p:sp>
        <p:nvSpPr>
          <p:cNvPr id="9" name="object 9"/>
          <p:cNvSpPr txBox="1">
            <a:spLocks noGrp="1"/>
          </p:cNvSpPr>
          <p:nvPr>
            <p:ph type="title"/>
          </p:nvPr>
        </p:nvSpPr>
        <p:spPr>
          <a:xfrm>
            <a:off x="6437772" y="2685629"/>
            <a:ext cx="2534778" cy="846386"/>
          </a:xfrm>
          <a:prstGeom prst="rect">
            <a:avLst/>
          </a:prstGeom>
        </p:spPr>
        <p:txBody>
          <a:bodyPr vert="horz" wrap="square" lIns="0" tIns="15240" rIns="0" bIns="0" rtlCol="0">
            <a:spAutoFit/>
          </a:bodyPr>
          <a:lstStyle/>
          <a:p>
            <a:pPr marL="38100">
              <a:lnSpc>
                <a:spcPct val="100000"/>
              </a:lnSpc>
              <a:spcBef>
                <a:spcPts val="120"/>
              </a:spcBef>
            </a:pPr>
            <a:r>
              <a:rPr sz="4050" b="0" baseline="-6172" dirty="0">
                <a:solidFill>
                  <a:srgbClr val="000000"/>
                </a:solidFill>
                <a:latin typeface="Symbol"/>
                <a:cs typeface="Symbol"/>
              </a:rPr>
              <a:t></a:t>
            </a:r>
            <a:r>
              <a:rPr sz="4050" b="0" spc="-270" baseline="-6172" dirty="0">
                <a:solidFill>
                  <a:srgbClr val="000000"/>
                </a:solidFill>
                <a:latin typeface="Times New Roman"/>
                <a:cs typeface="Times New Roman"/>
              </a:rPr>
              <a:t> </a:t>
            </a:r>
            <a:r>
              <a:rPr sz="2700" b="0" dirty="0">
                <a:solidFill>
                  <a:srgbClr val="000000"/>
                </a:solidFill>
                <a:latin typeface="Times New Roman"/>
                <a:cs typeface="Times New Roman"/>
              </a:rPr>
              <a:t>1</a:t>
            </a:r>
            <a:r>
              <a:rPr sz="2700" b="0" spc="-430" dirty="0">
                <a:solidFill>
                  <a:srgbClr val="000000"/>
                </a:solidFill>
                <a:latin typeface="Times New Roman"/>
                <a:cs typeface="Times New Roman"/>
              </a:rPr>
              <a:t> </a:t>
            </a:r>
            <a:r>
              <a:rPr sz="2700" b="0" dirty="0">
                <a:solidFill>
                  <a:srgbClr val="000000"/>
                </a:solidFill>
                <a:latin typeface="Arial MT"/>
                <a:cs typeface="Arial MT"/>
              </a:rPr>
              <a:t>if</a:t>
            </a:r>
            <a:r>
              <a:rPr sz="2700" b="0" spc="95" dirty="0">
                <a:solidFill>
                  <a:srgbClr val="000000"/>
                </a:solidFill>
                <a:latin typeface="Arial MT"/>
                <a:cs typeface="Arial MT"/>
              </a:rPr>
              <a:t> </a:t>
            </a:r>
            <a:r>
              <a:rPr sz="2700" dirty="0">
                <a:solidFill>
                  <a:srgbClr val="000000"/>
                </a:solidFill>
                <a:latin typeface="Times New Roman"/>
                <a:cs typeface="Times New Roman"/>
              </a:rPr>
              <a:t>x</a:t>
            </a:r>
            <a:r>
              <a:rPr sz="2700" spc="-175" dirty="0">
                <a:solidFill>
                  <a:srgbClr val="000000"/>
                </a:solidFill>
                <a:latin typeface="Times New Roman"/>
                <a:cs typeface="Times New Roman"/>
              </a:rPr>
              <a:t> </a:t>
            </a:r>
            <a:r>
              <a:rPr sz="2700" b="0" spc="-10" dirty="0">
                <a:solidFill>
                  <a:srgbClr val="000000"/>
                </a:solidFill>
                <a:latin typeface="Arial MT"/>
                <a:cs typeface="Arial MT"/>
              </a:rPr>
              <a:t>is</a:t>
            </a:r>
            <a:r>
              <a:rPr sz="2700" b="0" spc="-295" dirty="0">
                <a:solidFill>
                  <a:srgbClr val="000000"/>
                </a:solidFill>
                <a:latin typeface="Arial MT"/>
                <a:cs typeface="Arial MT"/>
              </a:rPr>
              <a:t> </a:t>
            </a:r>
            <a:r>
              <a:rPr sz="2700" b="0" spc="-10" dirty="0">
                <a:solidFill>
                  <a:srgbClr val="000000"/>
                </a:solidFill>
                <a:latin typeface="Arial MT"/>
                <a:cs typeface="Arial MT"/>
              </a:rPr>
              <a:t>positive</a:t>
            </a:r>
            <a:endParaRPr sz="2700" dirty="0">
              <a:latin typeface="Arial MT"/>
              <a:cs typeface="Arial MT"/>
            </a:endParaRPr>
          </a:p>
        </p:txBody>
      </p:sp>
      <p:sp>
        <p:nvSpPr>
          <p:cNvPr id="10" name="object 10"/>
          <p:cNvSpPr txBox="1"/>
          <p:nvPr/>
        </p:nvSpPr>
        <p:spPr>
          <a:xfrm>
            <a:off x="6087113" y="3157127"/>
            <a:ext cx="535781" cy="846386"/>
          </a:xfrm>
          <a:prstGeom prst="rect">
            <a:avLst/>
          </a:prstGeom>
        </p:spPr>
        <p:txBody>
          <a:bodyPr vert="horz" wrap="square" lIns="0" tIns="15240" rIns="0" bIns="0" rtlCol="0">
            <a:spAutoFit/>
          </a:bodyPr>
          <a:lstStyle/>
          <a:p>
            <a:pPr marL="38100">
              <a:lnSpc>
                <a:spcPct val="100000"/>
              </a:lnSpc>
              <a:spcBef>
                <a:spcPts val="120"/>
              </a:spcBef>
            </a:pPr>
            <a:r>
              <a:rPr sz="2700" i="1" dirty="0">
                <a:latin typeface="Calibri"/>
                <a:cs typeface="Calibri"/>
              </a:rPr>
              <a:t>r</a:t>
            </a:r>
            <a:r>
              <a:rPr sz="2700" i="1" spc="105" dirty="0">
                <a:latin typeface="Calibri"/>
                <a:cs typeface="Calibri"/>
              </a:rPr>
              <a:t> </a:t>
            </a:r>
            <a:r>
              <a:rPr sz="2700" dirty="0">
                <a:latin typeface="Symbol"/>
                <a:cs typeface="Symbol"/>
              </a:rPr>
              <a:t></a:t>
            </a:r>
            <a:r>
              <a:rPr sz="2700" spc="-135" dirty="0">
                <a:latin typeface="Times New Roman"/>
                <a:cs typeface="Times New Roman"/>
              </a:rPr>
              <a:t> </a:t>
            </a:r>
            <a:r>
              <a:rPr sz="4050" spc="-75" baseline="-9259" dirty="0">
                <a:latin typeface="Symbol"/>
                <a:cs typeface="Symbol"/>
              </a:rPr>
              <a:t></a:t>
            </a:r>
            <a:endParaRPr sz="4050" baseline="-9259">
              <a:latin typeface="Symbol"/>
              <a:cs typeface="Symbol"/>
            </a:endParaRPr>
          </a:p>
        </p:txBody>
      </p:sp>
      <p:sp>
        <p:nvSpPr>
          <p:cNvPr id="11" name="object 11"/>
          <p:cNvSpPr txBox="1"/>
          <p:nvPr/>
        </p:nvSpPr>
        <p:spPr>
          <a:xfrm>
            <a:off x="5657762" y="3253873"/>
            <a:ext cx="121920" cy="454659"/>
          </a:xfrm>
          <a:prstGeom prst="rect">
            <a:avLst/>
          </a:prstGeom>
        </p:spPr>
        <p:txBody>
          <a:bodyPr vert="horz" wrap="square" lIns="0" tIns="14604" rIns="0" bIns="0" rtlCol="0">
            <a:spAutoFit/>
          </a:bodyPr>
          <a:lstStyle/>
          <a:p>
            <a:pPr marL="12700">
              <a:lnSpc>
                <a:spcPct val="100000"/>
              </a:lnSpc>
              <a:spcBef>
                <a:spcPts val="114"/>
              </a:spcBef>
            </a:pPr>
            <a:r>
              <a:rPr sz="2800" spc="-50" dirty="0">
                <a:latin typeface="Symbol"/>
                <a:cs typeface="Symbol"/>
              </a:rPr>
              <a:t></a:t>
            </a:r>
            <a:endParaRPr sz="2800">
              <a:latin typeface="Symbol"/>
              <a:cs typeface="Symbol"/>
            </a:endParaRPr>
          </a:p>
        </p:txBody>
      </p:sp>
      <p:sp>
        <p:nvSpPr>
          <p:cNvPr id="12" name="object 12"/>
          <p:cNvSpPr txBox="1"/>
          <p:nvPr/>
        </p:nvSpPr>
        <p:spPr>
          <a:xfrm>
            <a:off x="5282499" y="3506509"/>
            <a:ext cx="516255" cy="876521"/>
          </a:xfrm>
          <a:prstGeom prst="rect">
            <a:avLst/>
          </a:prstGeom>
        </p:spPr>
        <p:txBody>
          <a:bodyPr vert="horz" wrap="square" lIns="0" tIns="14604" rIns="0" bIns="0" rtlCol="0">
            <a:spAutoFit/>
          </a:bodyPr>
          <a:lstStyle/>
          <a:p>
            <a:pPr marL="38100">
              <a:lnSpc>
                <a:spcPct val="100000"/>
              </a:lnSpc>
              <a:spcBef>
                <a:spcPts val="114"/>
              </a:spcBef>
            </a:pPr>
            <a:r>
              <a:rPr sz="2800" spc="80" dirty="0">
                <a:latin typeface="Symbol"/>
                <a:cs typeface="Symbol"/>
              </a:rPr>
              <a:t></a:t>
            </a:r>
            <a:r>
              <a:rPr sz="4200" i="1" spc="120" baseline="14880" dirty="0">
                <a:latin typeface="Calibri"/>
                <a:cs typeface="Calibri"/>
              </a:rPr>
              <a:t>x</a:t>
            </a:r>
            <a:r>
              <a:rPr sz="2475" spc="120" baseline="1683" dirty="0">
                <a:latin typeface="Times New Roman"/>
                <a:cs typeface="Times New Roman"/>
              </a:rPr>
              <a:t>2</a:t>
            </a:r>
            <a:r>
              <a:rPr sz="2475" spc="-75" baseline="1683" dirty="0">
                <a:latin typeface="Times New Roman"/>
                <a:cs typeface="Times New Roman"/>
              </a:rPr>
              <a:t> </a:t>
            </a:r>
            <a:r>
              <a:rPr sz="2800" spc="-50" dirty="0">
                <a:latin typeface="Symbol"/>
                <a:cs typeface="Symbol"/>
              </a:rPr>
              <a:t></a:t>
            </a:r>
            <a:endParaRPr sz="2800">
              <a:latin typeface="Symbol"/>
              <a:cs typeface="Symbol"/>
            </a:endParaRPr>
          </a:p>
        </p:txBody>
      </p:sp>
      <p:sp>
        <p:nvSpPr>
          <p:cNvPr id="13" name="object 13"/>
          <p:cNvSpPr txBox="1"/>
          <p:nvPr/>
        </p:nvSpPr>
        <p:spPr>
          <a:xfrm>
            <a:off x="5282499" y="2912034"/>
            <a:ext cx="516255" cy="876521"/>
          </a:xfrm>
          <a:prstGeom prst="rect">
            <a:avLst/>
          </a:prstGeom>
        </p:spPr>
        <p:txBody>
          <a:bodyPr vert="horz" wrap="square" lIns="0" tIns="14604" rIns="0" bIns="0" rtlCol="0">
            <a:spAutoFit/>
          </a:bodyPr>
          <a:lstStyle/>
          <a:p>
            <a:pPr marL="38100">
              <a:lnSpc>
                <a:spcPct val="100000"/>
              </a:lnSpc>
              <a:spcBef>
                <a:spcPts val="114"/>
              </a:spcBef>
            </a:pPr>
            <a:r>
              <a:rPr sz="2800" dirty="0">
                <a:latin typeface="Symbol"/>
                <a:cs typeface="Symbol"/>
              </a:rPr>
              <a:t></a:t>
            </a:r>
            <a:r>
              <a:rPr sz="2800" spc="-400" dirty="0">
                <a:latin typeface="Times New Roman"/>
                <a:cs typeface="Times New Roman"/>
              </a:rPr>
              <a:t> </a:t>
            </a:r>
            <a:r>
              <a:rPr sz="4200" i="1" spc="-15" baseline="5952" dirty="0">
                <a:latin typeface="Calibri"/>
                <a:cs typeface="Calibri"/>
              </a:rPr>
              <a:t>x</a:t>
            </a:r>
            <a:r>
              <a:rPr sz="2475" spc="-15" baseline="-13468" dirty="0">
                <a:latin typeface="Times New Roman"/>
                <a:cs typeface="Times New Roman"/>
              </a:rPr>
              <a:t>1</a:t>
            </a:r>
            <a:r>
              <a:rPr sz="2475" spc="-127" baseline="-13468" dirty="0">
                <a:latin typeface="Times New Roman"/>
                <a:cs typeface="Times New Roman"/>
              </a:rPr>
              <a:t> </a:t>
            </a:r>
            <a:r>
              <a:rPr sz="2800" spc="-50" dirty="0">
                <a:latin typeface="Symbol"/>
                <a:cs typeface="Symbol"/>
              </a:rPr>
              <a:t></a:t>
            </a:r>
            <a:endParaRPr sz="2800">
              <a:latin typeface="Symbol"/>
              <a:cs typeface="Symbol"/>
            </a:endParaRPr>
          </a:p>
        </p:txBody>
      </p:sp>
      <p:sp>
        <p:nvSpPr>
          <p:cNvPr id="14" name="object 14"/>
          <p:cNvSpPr txBox="1"/>
          <p:nvPr/>
        </p:nvSpPr>
        <p:spPr>
          <a:xfrm>
            <a:off x="4890100" y="3147953"/>
            <a:ext cx="552450" cy="876521"/>
          </a:xfrm>
          <a:prstGeom prst="rect">
            <a:avLst/>
          </a:prstGeom>
        </p:spPr>
        <p:txBody>
          <a:bodyPr vert="horz" wrap="square" lIns="0" tIns="14604" rIns="0" bIns="0" rtlCol="0">
            <a:spAutoFit/>
          </a:bodyPr>
          <a:lstStyle/>
          <a:p>
            <a:pPr marL="38100">
              <a:lnSpc>
                <a:spcPct val="100000"/>
              </a:lnSpc>
              <a:spcBef>
                <a:spcPts val="114"/>
              </a:spcBef>
            </a:pPr>
            <a:r>
              <a:rPr sz="2800" b="1" dirty="0">
                <a:latin typeface="Times New Roman"/>
                <a:cs typeface="Times New Roman"/>
              </a:rPr>
              <a:t>x</a:t>
            </a:r>
            <a:r>
              <a:rPr sz="2800" b="1" spc="-135" dirty="0">
                <a:latin typeface="Times New Roman"/>
                <a:cs typeface="Times New Roman"/>
              </a:rPr>
              <a:t> </a:t>
            </a:r>
            <a:r>
              <a:rPr sz="2800" dirty="0">
                <a:latin typeface="Symbol"/>
                <a:cs typeface="Symbol"/>
              </a:rPr>
              <a:t></a:t>
            </a:r>
            <a:r>
              <a:rPr sz="2800" spc="-100" dirty="0">
                <a:latin typeface="Times New Roman"/>
                <a:cs typeface="Times New Roman"/>
              </a:rPr>
              <a:t> </a:t>
            </a:r>
            <a:r>
              <a:rPr sz="4200" spc="-75" baseline="-16865" dirty="0">
                <a:latin typeface="Symbol"/>
                <a:cs typeface="Symbol"/>
              </a:rPr>
              <a:t></a:t>
            </a:r>
            <a:endParaRPr sz="4200" baseline="-16865">
              <a:latin typeface="Symbol"/>
              <a:cs typeface="Symbol"/>
            </a:endParaRPr>
          </a:p>
        </p:txBody>
      </p:sp>
      <p:pic>
        <p:nvPicPr>
          <p:cNvPr id="15" name="object 15"/>
          <p:cNvPicPr/>
          <p:nvPr/>
        </p:nvPicPr>
        <p:blipFill>
          <a:blip r:embed="rId4" cstate="print"/>
          <a:stretch>
            <a:fillRect/>
          </a:stretch>
        </p:blipFill>
        <p:spPr>
          <a:xfrm>
            <a:off x="491489" y="5832347"/>
            <a:ext cx="8161020" cy="862584"/>
          </a:xfrm>
          <a:prstGeom prst="rect">
            <a:avLst/>
          </a:prstGeom>
        </p:spPr>
      </p:pic>
      <p:sp>
        <p:nvSpPr>
          <p:cNvPr id="16" name="object 16"/>
          <p:cNvSpPr txBox="1"/>
          <p:nvPr/>
        </p:nvSpPr>
        <p:spPr>
          <a:xfrm>
            <a:off x="8557070" y="6389487"/>
            <a:ext cx="106204" cy="281487"/>
          </a:xfrm>
          <a:prstGeom prst="rect">
            <a:avLst/>
          </a:prstGeom>
        </p:spPr>
        <p:txBody>
          <a:bodyPr vert="horz" wrap="square" lIns="0" tIns="4445" rIns="0" bIns="0" rtlCol="0">
            <a:spAutoFit/>
          </a:bodyPr>
          <a:lstStyle/>
          <a:p>
            <a:pPr marL="12700">
              <a:lnSpc>
                <a:spcPct val="100000"/>
              </a:lnSpc>
              <a:spcBef>
                <a:spcPts val="35"/>
              </a:spcBef>
            </a:pPr>
            <a:r>
              <a:rPr sz="900" spc="-25" dirty="0">
                <a:solidFill>
                  <a:srgbClr val="009DD9"/>
                </a:solidFill>
                <a:latin typeface="Trebuchet MS"/>
                <a:cs typeface="Trebuchet MS"/>
              </a:rPr>
              <a:t>12</a:t>
            </a:r>
            <a:endParaRPr sz="900">
              <a:latin typeface="Trebuchet MS"/>
              <a:cs typeface="Trebuchet M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58306" y="2087470"/>
            <a:ext cx="3599688" cy="4621447"/>
          </a:xfrm>
          <a:prstGeom prst="rect">
            <a:avLst/>
          </a:prstGeom>
        </p:spPr>
      </p:pic>
      <p:sp>
        <p:nvSpPr>
          <p:cNvPr id="4" name="object 4"/>
          <p:cNvSpPr txBox="1">
            <a:spLocks noGrp="1"/>
          </p:cNvSpPr>
          <p:nvPr>
            <p:ph type="title"/>
          </p:nvPr>
        </p:nvSpPr>
        <p:spPr>
          <a:xfrm>
            <a:off x="330327" y="704860"/>
            <a:ext cx="8482489" cy="1009251"/>
          </a:xfrm>
          <a:prstGeom prst="rect">
            <a:avLst/>
          </a:prstGeom>
          <a:solidFill>
            <a:srgbClr val="0E6EC5"/>
          </a:solidFill>
        </p:spPr>
        <p:txBody>
          <a:bodyPr vert="horz" wrap="square" lIns="0" tIns="146050" rIns="0" bIns="0" rtlCol="0">
            <a:spAutoFit/>
          </a:bodyPr>
          <a:lstStyle/>
          <a:p>
            <a:pPr>
              <a:lnSpc>
                <a:spcPct val="100000"/>
              </a:lnSpc>
              <a:spcBef>
                <a:spcPts val="1150"/>
              </a:spcBef>
            </a:pPr>
            <a:endParaRPr sz="2800">
              <a:latin typeface="Times New Roman"/>
              <a:cs typeface="Times New Roman"/>
            </a:endParaRPr>
          </a:p>
          <a:p>
            <a:pPr marL="166370">
              <a:lnSpc>
                <a:spcPct val="100000"/>
              </a:lnSpc>
            </a:pPr>
            <a:r>
              <a:rPr sz="2800" b="0" spc="55" dirty="0">
                <a:solidFill>
                  <a:srgbClr val="FFFFFF"/>
                </a:solidFill>
                <a:latin typeface="Trebuchet MS"/>
                <a:cs typeface="Trebuchet MS"/>
              </a:rPr>
              <a:t>CLASS</a:t>
            </a:r>
            <a:r>
              <a:rPr sz="2800" b="0" spc="-25" dirty="0">
                <a:solidFill>
                  <a:srgbClr val="FFFFFF"/>
                </a:solidFill>
                <a:latin typeface="Trebuchet MS"/>
                <a:cs typeface="Trebuchet MS"/>
              </a:rPr>
              <a:t> </a:t>
            </a:r>
            <a:r>
              <a:rPr sz="2800" b="0" i="1" spc="55" dirty="0">
                <a:solidFill>
                  <a:srgbClr val="FFFFFF"/>
                </a:solidFill>
                <a:latin typeface="Georgia"/>
                <a:cs typeface="Georgia"/>
              </a:rPr>
              <a:t>C</a:t>
            </a:r>
            <a:endParaRPr sz="2800">
              <a:latin typeface="Georgia"/>
              <a:cs typeface="Georgia"/>
            </a:endParaRPr>
          </a:p>
        </p:txBody>
      </p:sp>
      <p:sp>
        <p:nvSpPr>
          <p:cNvPr id="5" name="object 5"/>
          <p:cNvSpPr txBox="1"/>
          <p:nvPr/>
        </p:nvSpPr>
        <p:spPr>
          <a:xfrm>
            <a:off x="494995" y="6328968"/>
            <a:ext cx="106204" cy="2898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9DD9"/>
                </a:solidFill>
                <a:latin typeface="Trebuchet MS"/>
                <a:cs typeface="Trebuchet MS"/>
              </a:rPr>
              <a:t>13</a:t>
            </a:r>
            <a:endParaRPr sz="900">
              <a:latin typeface="Trebuchet MS"/>
              <a:cs typeface="Trebuchet MS"/>
            </a:endParaRPr>
          </a:p>
        </p:txBody>
      </p:sp>
      <p:pic>
        <p:nvPicPr>
          <p:cNvPr id="6" name="object 6"/>
          <p:cNvPicPr/>
          <p:nvPr/>
        </p:nvPicPr>
        <p:blipFill>
          <a:blip r:embed="rId3" cstate="print"/>
          <a:stretch>
            <a:fillRect/>
          </a:stretch>
        </p:blipFill>
        <p:spPr>
          <a:xfrm>
            <a:off x="4579863" y="2275228"/>
            <a:ext cx="3903487" cy="320682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228600" y="609600"/>
            <a:ext cx="7943850" cy="58902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ChangeAspect="1" noChangeArrowheads="1"/>
          </p:cNvPicPr>
          <p:nvPr/>
        </p:nvPicPr>
        <p:blipFill>
          <a:blip r:embed="rId2" cstate="print"/>
          <a:srcRect/>
          <a:stretch>
            <a:fillRect/>
          </a:stretch>
        </p:blipFill>
        <p:spPr bwMode="auto">
          <a:xfrm>
            <a:off x="228600" y="1143001"/>
            <a:ext cx="7886700" cy="52508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440" y="643125"/>
            <a:ext cx="8945118" cy="6112764"/>
          </a:xfrm>
          <a:prstGeom prst="rect">
            <a:avLst/>
          </a:prstGeom>
        </p:spPr>
      </p:pic>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15</a:t>
            </a:fld>
            <a:endParaRPr spc="-25"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0327" y="674403"/>
            <a:ext cx="8482489" cy="1070165"/>
          </a:xfrm>
          <a:prstGeom prst="rect">
            <a:avLst/>
          </a:prstGeom>
          <a:solidFill>
            <a:srgbClr val="0E6EC5"/>
          </a:solidFill>
        </p:spPr>
        <p:txBody>
          <a:bodyPr vert="horz" wrap="square" lIns="0" tIns="206375" rIns="0" bIns="0" rtlCol="0">
            <a:spAutoFit/>
          </a:bodyPr>
          <a:lstStyle/>
          <a:p>
            <a:pPr>
              <a:lnSpc>
                <a:spcPct val="100000"/>
              </a:lnSpc>
              <a:spcBef>
                <a:spcPts val="1625"/>
              </a:spcBef>
            </a:pPr>
            <a:endParaRPr sz="2800">
              <a:latin typeface="Times New Roman"/>
              <a:cs typeface="Times New Roman"/>
            </a:endParaRPr>
          </a:p>
          <a:p>
            <a:pPr marL="231775">
              <a:lnSpc>
                <a:spcPct val="100000"/>
              </a:lnSpc>
            </a:pPr>
            <a:r>
              <a:rPr sz="2800" b="0" spc="-254" dirty="0">
                <a:solidFill>
                  <a:srgbClr val="FFFFFF"/>
                </a:solidFill>
                <a:latin typeface="Trebuchet MS"/>
                <a:cs typeface="Trebuchet MS"/>
              </a:rPr>
              <a:t>S,</a:t>
            </a:r>
            <a:r>
              <a:rPr sz="2800" b="0" spc="-305" dirty="0">
                <a:solidFill>
                  <a:srgbClr val="FFFFFF"/>
                </a:solidFill>
                <a:latin typeface="Trebuchet MS"/>
                <a:cs typeface="Trebuchet MS"/>
              </a:rPr>
              <a:t> </a:t>
            </a:r>
            <a:r>
              <a:rPr sz="2800" b="0" spc="-125" dirty="0">
                <a:solidFill>
                  <a:srgbClr val="FFFFFF"/>
                </a:solidFill>
                <a:latin typeface="Trebuchet MS"/>
                <a:cs typeface="Trebuchet MS"/>
              </a:rPr>
              <a:t>G,</a:t>
            </a:r>
            <a:r>
              <a:rPr sz="2800" b="0" spc="-615" dirty="0">
                <a:solidFill>
                  <a:srgbClr val="FFFFFF"/>
                </a:solidFill>
                <a:latin typeface="Trebuchet MS"/>
                <a:cs typeface="Trebuchet MS"/>
              </a:rPr>
              <a:t> </a:t>
            </a:r>
            <a:r>
              <a:rPr sz="2800" b="0" spc="325" dirty="0">
                <a:solidFill>
                  <a:srgbClr val="FFFFFF"/>
                </a:solidFill>
                <a:latin typeface="Trebuchet MS"/>
                <a:cs typeface="Trebuchet MS"/>
              </a:rPr>
              <a:t>AND</a:t>
            </a:r>
            <a:r>
              <a:rPr sz="2800" b="0" spc="-380" dirty="0">
                <a:solidFill>
                  <a:srgbClr val="FFFFFF"/>
                </a:solidFill>
                <a:latin typeface="Trebuchet MS"/>
                <a:cs typeface="Trebuchet MS"/>
              </a:rPr>
              <a:t> </a:t>
            </a:r>
            <a:r>
              <a:rPr sz="2800" b="0" dirty="0">
                <a:solidFill>
                  <a:srgbClr val="FFFFFF"/>
                </a:solidFill>
                <a:latin typeface="Trebuchet MS"/>
                <a:cs typeface="Trebuchet MS"/>
              </a:rPr>
              <a:t>THE</a:t>
            </a:r>
            <a:r>
              <a:rPr sz="2800" b="0" spc="-459" dirty="0">
                <a:solidFill>
                  <a:srgbClr val="FFFFFF"/>
                </a:solidFill>
                <a:latin typeface="Trebuchet MS"/>
                <a:cs typeface="Trebuchet MS"/>
              </a:rPr>
              <a:t> </a:t>
            </a:r>
            <a:r>
              <a:rPr sz="2800" b="0" spc="85" dirty="0">
                <a:solidFill>
                  <a:srgbClr val="FFFFFF"/>
                </a:solidFill>
                <a:latin typeface="Trebuchet MS"/>
                <a:cs typeface="Trebuchet MS"/>
              </a:rPr>
              <a:t>VERSION</a:t>
            </a:r>
            <a:r>
              <a:rPr sz="2800" b="0" dirty="0">
                <a:solidFill>
                  <a:srgbClr val="FFFFFF"/>
                </a:solidFill>
                <a:latin typeface="Trebuchet MS"/>
                <a:cs typeface="Trebuchet MS"/>
              </a:rPr>
              <a:t> </a:t>
            </a:r>
            <a:r>
              <a:rPr sz="2800" b="0" spc="-10" dirty="0">
                <a:solidFill>
                  <a:srgbClr val="FFFFFF"/>
                </a:solidFill>
                <a:latin typeface="Trebuchet MS"/>
                <a:cs typeface="Trebuchet MS"/>
              </a:rPr>
              <a:t>SPACE</a:t>
            </a:r>
            <a:endParaRPr sz="2800">
              <a:latin typeface="Trebuchet MS"/>
              <a:cs typeface="Trebuchet MS"/>
            </a:endParaRPr>
          </a:p>
        </p:txBody>
      </p:sp>
      <p:sp>
        <p:nvSpPr>
          <p:cNvPr id="4" name="object 4"/>
          <p:cNvSpPr txBox="1"/>
          <p:nvPr/>
        </p:nvSpPr>
        <p:spPr>
          <a:xfrm>
            <a:off x="504520" y="6349762"/>
            <a:ext cx="87154" cy="256480"/>
          </a:xfrm>
          <a:prstGeom prst="rect">
            <a:avLst/>
          </a:prstGeom>
        </p:spPr>
        <p:txBody>
          <a:bodyPr vert="horz" wrap="square" lIns="0" tIns="0" rIns="0" bIns="0" rtlCol="0">
            <a:spAutoFit/>
          </a:bodyPr>
          <a:lstStyle/>
          <a:p>
            <a:pPr>
              <a:lnSpc>
                <a:spcPts val="1015"/>
              </a:lnSpc>
            </a:pPr>
            <a:r>
              <a:rPr sz="900" spc="-50" dirty="0">
                <a:solidFill>
                  <a:srgbClr val="009DD9"/>
                </a:solidFill>
                <a:latin typeface="Trebuchet MS"/>
                <a:cs typeface="Trebuchet MS"/>
              </a:rPr>
              <a:t>17</a:t>
            </a:r>
            <a:endParaRPr sz="900">
              <a:latin typeface="Trebuchet MS"/>
              <a:cs typeface="Trebuchet MS"/>
            </a:endParaRPr>
          </a:p>
        </p:txBody>
      </p:sp>
      <p:grpSp>
        <p:nvGrpSpPr>
          <p:cNvPr id="2" name="object 5"/>
          <p:cNvGrpSpPr/>
          <p:nvPr/>
        </p:nvGrpSpPr>
        <p:grpSpPr>
          <a:xfrm>
            <a:off x="728450" y="2297370"/>
            <a:ext cx="3030378" cy="4009390"/>
            <a:chOff x="971266" y="2297370"/>
            <a:chExt cx="4040504" cy="4009390"/>
          </a:xfrm>
        </p:grpSpPr>
        <p:pic>
          <p:nvPicPr>
            <p:cNvPr id="6" name="object 6"/>
            <p:cNvPicPr/>
            <p:nvPr/>
          </p:nvPicPr>
          <p:blipFill>
            <a:blip r:embed="rId2" cstate="print"/>
            <a:stretch>
              <a:fillRect/>
            </a:stretch>
          </p:blipFill>
          <p:spPr>
            <a:xfrm>
              <a:off x="971266" y="2297370"/>
              <a:ext cx="4020468" cy="4009370"/>
            </a:xfrm>
            <a:prstGeom prst="rect">
              <a:avLst/>
            </a:prstGeom>
          </p:spPr>
        </p:pic>
        <p:sp>
          <p:nvSpPr>
            <p:cNvPr id="7" name="object 7"/>
            <p:cNvSpPr/>
            <p:nvPr/>
          </p:nvSpPr>
          <p:spPr>
            <a:xfrm>
              <a:off x="2409317" y="2726689"/>
              <a:ext cx="2602230" cy="1080770"/>
            </a:xfrm>
            <a:custGeom>
              <a:avLst/>
              <a:gdLst/>
              <a:ahLst/>
              <a:cxnLst/>
              <a:rect l="l" t="t" r="r" b="b"/>
              <a:pathLst>
                <a:path w="2602229" h="1080770">
                  <a:moveTo>
                    <a:pt x="243586" y="998093"/>
                  </a:moveTo>
                  <a:lnTo>
                    <a:pt x="212394" y="1004303"/>
                  </a:lnTo>
                  <a:lnTo>
                    <a:pt x="12446" y="0"/>
                  </a:lnTo>
                  <a:lnTo>
                    <a:pt x="0" y="2540"/>
                  </a:lnTo>
                  <a:lnTo>
                    <a:pt x="199961" y="1006779"/>
                  </a:lnTo>
                  <a:lnTo>
                    <a:pt x="168910" y="1012952"/>
                  </a:lnTo>
                  <a:lnTo>
                    <a:pt x="221107" y="1080262"/>
                  </a:lnTo>
                  <a:lnTo>
                    <a:pt x="237807" y="1019175"/>
                  </a:lnTo>
                  <a:lnTo>
                    <a:pt x="243586" y="998093"/>
                  </a:lnTo>
                  <a:close/>
                </a:path>
                <a:path w="2602229" h="1080770">
                  <a:moveTo>
                    <a:pt x="2601849" y="437896"/>
                  </a:moveTo>
                  <a:lnTo>
                    <a:pt x="2595245" y="427228"/>
                  </a:lnTo>
                  <a:lnTo>
                    <a:pt x="2082292" y="746518"/>
                  </a:lnTo>
                  <a:lnTo>
                    <a:pt x="2065528" y="719582"/>
                  </a:lnTo>
                  <a:lnTo>
                    <a:pt x="2020951" y="792226"/>
                  </a:lnTo>
                  <a:lnTo>
                    <a:pt x="2105787" y="784225"/>
                  </a:lnTo>
                  <a:lnTo>
                    <a:pt x="2093201" y="764032"/>
                  </a:lnTo>
                  <a:lnTo>
                    <a:pt x="2089023" y="757313"/>
                  </a:lnTo>
                  <a:lnTo>
                    <a:pt x="2601849" y="437896"/>
                  </a:lnTo>
                  <a:close/>
                </a:path>
              </a:pathLst>
            </a:custGeom>
            <a:solidFill>
              <a:srgbClr val="000000"/>
            </a:solidFill>
          </p:spPr>
          <p:txBody>
            <a:bodyPr wrap="square" lIns="0" tIns="0" rIns="0" bIns="0" rtlCol="0"/>
            <a:lstStyle/>
            <a:p>
              <a:endParaRPr/>
            </a:p>
          </p:txBody>
        </p:sp>
      </p:grpSp>
      <p:sp>
        <p:nvSpPr>
          <p:cNvPr id="8" name="object 8"/>
          <p:cNvSpPr txBox="1"/>
          <p:nvPr/>
        </p:nvSpPr>
        <p:spPr>
          <a:xfrm>
            <a:off x="1222629" y="2353438"/>
            <a:ext cx="5885498" cy="5514971"/>
          </a:xfrm>
          <a:prstGeom prst="rect">
            <a:avLst/>
          </a:prstGeom>
        </p:spPr>
        <p:txBody>
          <a:bodyPr vert="horz" wrap="square" lIns="0" tIns="13335" rIns="0" bIns="0" rtlCol="0">
            <a:spAutoFit/>
          </a:bodyPr>
          <a:lstStyle/>
          <a:p>
            <a:pPr marL="12700">
              <a:lnSpc>
                <a:spcPct val="100000"/>
              </a:lnSpc>
              <a:spcBef>
                <a:spcPts val="105"/>
              </a:spcBef>
            </a:pPr>
            <a:r>
              <a:rPr sz="2000" spc="-65" dirty="0">
                <a:latin typeface="Trebuchet MS"/>
                <a:cs typeface="Trebuchet MS"/>
              </a:rPr>
              <a:t>most</a:t>
            </a:r>
            <a:r>
              <a:rPr sz="2000" spc="-15" dirty="0">
                <a:latin typeface="Trebuchet MS"/>
                <a:cs typeface="Trebuchet MS"/>
              </a:rPr>
              <a:t> </a:t>
            </a:r>
            <a:r>
              <a:rPr sz="2000" spc="-140" dirty="0">
                <a:latin typeface="Trebuchet MS"/>
                <a:cs typeface="Trebuchet MS"/>
              </a:rPr>
              <a:t>specific</a:t>
            </a:r>
            <a:r>
              <a:rPr sz="2000" dirty="0">
                <a:latin typeface="Trebuchet MS"/>
                <a:cs typeface="Trebuchet MS"/>
              </a:rPr>
              <a:t> </a:t>
            </a:r>
            <a:r>
              <a:rPr sz="2000" spc="-120" dirty="0">
                <a:latin typeface="Trebuchet MS"/>
                <a:cs typeface="Trebuchet MS"/>
              </a:rPr>
              <a:t>hypothesis,</a:t>
            </a:r>
            <a:r>
              <a:rPr sz="2000" spc="-235" dirty="0">
                <a:latin typeface="Trebuchet MS"/>
                <a:cs typeface="Trebuchet MS"/>
              </a:rPr>
              <a:t> </a:t>
            </a:r>
            <a:r>
              <a:rPr sz="2000" i="1" spc="-50" dirty="0">
                <a:latin typeface="Trebuchet MS"/>
                <a:cs typeface="Trebuchet MS"/>
              </a:rPr>
              <a:t>S</a:t>
            </a:r>
            <a:endParaRPr sz="2000">
              <a:latin typeface="Trebuchet MS"/>
              <a:cs typeface="Trebuchet MS"/>
            </a:endParaRPr>
          </a:p>
          <a:p>
            <a:pPr marL="3469004">
              <a:lnSpc>
                <a:spcPct val="100000"/>
              </a:lnSpc>
              <a:spcBef>
                <a:spcPts val="1575"/>
              </a:spcBef>
            </a:pPr>
            <a:r>
              <a:rPr sz="2000" spc="-70" dirty="0">
                <a:latin typeface="Trebuchet MS"/>
                <a:cs typeface="Trebuchet MS"/>
              </a:rPr>
              <a:t>most</a:t>
            </a:r>
            <a:r>
              <a:rPr sz="2000" spc="-20" dirty="0">
                <a:latin typeface="Trebuchet MS"/>
                <a:cs typeface="Trebuchet MS"/>
              </a:rPr>
              <a:t> </a:t>
            </a:r>
            <a:r>
              <a:rPr sz="2000" spc="-125" dirty="0">
                <a:latin typeface="Trebuchet MS"/>
                <a:cs typeface="Trebuchet MS"/>
              </a:rPr>
              <a:t>general</a:t>
            </a:r>
            <a:r>
              <a:rPr sz="2000" spc="-5" dirty="0">
                <a:latin typeface="Trebuchet MS"/>
                <a:cs typeface="Trebuchet MS"/>
              </a:rPr>
              <a:t> </a:t>
            </a:r>
            <a:r>
              <a:rPr sz="2000" spc="-120" dirty="0">
                <a:latin typeface="Trebuchet MS"/>
                <a:cs typeface="Trebuchet MS"/>
              </a:rPr>
              <a:t>hypothesis,</a:t>
            </a:r>
            <a:r>
              <a:rPr sz="2000" spc="-260" dirty="0">
                <a:latin typeface="Trebuchet MS"/>
                <a:cs typeface="Trebuchet MS"/>
              </a:rPr>
              <a:t> </a:t>
            </a:r>
            <a:r>
              <a:rPr sz="2000" i="1" spc="-50" dirty="0">
                <a:latin typeface="Trebuchet MS"/>
                <a:cs typeface="Trebuchet MS"/>
              </a:rPr>
              <a:t>G</a:t>
            </a:r>
            <a:endParaRPr sz="2000">
              <a:latin typeface="Trebuchet MS"/>
              <a:cs typeface="Trebuchet MS"/>
            </a:endParaRPr>
          </a:p>
          <a:p>
            <a:pPr>
              <a:lnSpc>
                <a:spcPct val="100000"/>
              </a:lnSpc>
              <a:spcBef>
                <a:spcPts val="475"/>
              </a:spcBef>
            </a:pPr>
            <a:endParaRPr sz="2000">
              <a:latin typeface="Trebuchet MS"/>
              <a:cs typeface="Trebuchet MS"/>
            </a:endParaRPr>
          </a:p>
          <a:p>
            <a:pPr marL="4676140" marR="490855">
              <a:lnSpc>
                <a:spcPts val="2390"/>
              </a:lnSpc>
            </a:pPr>
            <a:r>
              <a:rPr sz="2000" i="1" spc="-185" dirty="0">
                <a:latin typeface="Trebuchet MS"/>
                <a:cs typeface="Trebuchet MS"/>
              </a:rPr>
              <a:t>h</a:t>
            </a:r>
            <a:r>
              <a:rPr sz="2000" i="1" spc="-55" dirty="0">
                <a:latin typeface="Trebuchet MS"/>
                <a:cs typeface="Trebuchet MS"/>
              </a:rPr>
              <a:t> </a:t>
            </a:r>
            <a:r>
              <a:rPr sz="2000" dirty="0">
                <a:latin typeface="Symbol"/>
                <a:cs typeface="Symbol"/>
              </a:rPr>
              <a:t></a:t>
            </a:r>
            <a:r>
              <a:rPr sz="2000" spc="-5" dirty="0">
                <a:latin typeface="Times New Roman"/>
                <a:cs typeface="Times New Roman"/>
              </a:rPr>
              <a:t> </a:t>
            </a:r>
            <a:r>
              <a:rPr sz="2000" spc="-90" dirty="0">
                <a:latin typeface="Trebuchet MS"/>
                <a:cs typeface="Trebuchet MS"/>
              </a:rPr>
              <a:t>H,</a:t>
            </a:r>
            <a:r>
              <a:rPr sz="2000" spc="-240" dirty="0">
                <a:latin typeface="Trebuchet MS"/>
                <a:cs typeface="Trebuchet MS"/>
              </a:rPr>
              <a:t> </a:t>
            </a:r>
            <a:r>
              <a:rPr sz="2000" spc="-130" dirty="0">
                <a:latin typeface="Trebuchet MS"/>
                <a:cs typeface="Trebuchet MS"/>
              </a:rPr>
              <a:t>between</a:t>
            </a:r>
            <a:r>
              <a:rPr sz="2000" spc="-65" dirty="0">
                <a:latin typeface="Trebuchet MS"/>
                <a:cs typeface="Trebuchet MS"/>
              </a:rPr>
              <a:t> </a:t>
            </a:r>
            <a:r>
              <a:rPr sz="2000" i="1" dirty="0">
                <a:latin typeface="Trebuchet MS"/>
                <a:cs typeface="Trebuchet MS"/>
              </a:rPr>
              <a:t>S</a:t>
            </a:r>
            <a:r>
              <a:rPr sz="2000" i="1" spc="-55" dirty="0">
                <a:latin typeface="Trebuchet MS"/>
                <a:cs typeface="Trebuchet MS"/>
              </a:rPr>
              <a:t> </a:t>
            </a:r>
            <a:r>
              <a:rPr sz="2000" spc="-130" dirty="0">
                <a:latin typeface="Trebuchet MS"/>
                <a:cs typeface="Trebuchet MS"/>
              </a:rPr>
              <a:t>and</a:t>
            </a:r>
            <a:r>
              <a:rPr sz="2000" spc="-60" dirty="0">
                <a:latin typeface="Trebuchet MS"/>
                <a:cs typeface="Trebuchet MS"/>
              </a:rPr>
              <a:t> </a:t>
            </a:r>
            <a:r>
              <a:rPr sz="2000" i="1" spc="-155" dirty="0">
                <a:latin typeface="Trebuchet MS"/>
                <a:cs typeface="Trebuchet MS"/>
              </a:rPr>
              <a:t>G</a:t>
            </a:r>
            <a:r>
              <a:rPr sz="2000" i="1" spc="-45" dirty="0">
                <a:latin typeface="Trebuchet MS"/>
                <a:cs typeface="Trebuchet MS"/>
              </a:rPr>
              <a:t> </a:t>
            </a:r>
            <a:r>
              <a:rPr sz="2000" spc="-25" dirty="0">
                <a:latin typeface="Trebuchet MS"/>
                <a:cs typeface="Trebuchet MS"/>
              </a:rPr>
              <a:t>is </a:t>
            </a:r>
            <a:r>
              <a:rPr sz="2000" spc="-10" dirty="0">
                <a:solidFill>
                  <a:srgbClr val="17406C"/>
                </a:solidFill>
                <a:latin typeface="Trebuchet MS"/>
                <a:cs typeface="Trebuchet MS"/>
              </a:rPr>
              <a:t>consistent</a:t>
            </a:r>
            <a:endParaRPr sz="2000">
              <a:latin typeface="Trebuchet MS"/>
              <a:cs typeface="Trebuchet MS"/>
            </a:endParaRPr>
          </a:p>
          <a:p>
            <a:pPr marL="4676140" marR="5080">
              <a:lnSpc>
                <a:spcPts val="2400"/>
              </a:lnSpc>
            </a:pPr>
            <a:r>
              <a:rPr sz="2000" spc="-140" dirty="0">
                <a:latin typeface="Trebuchet MS"/>
                <a:cs typeface="Trebuchet MS"/>
              </a:rPr>
              <a:t>and</a:t>
            </a:r>
            <a:r>
              <a:rPr sz="2000" spc="-40" dirty="0">
                <a:latin typeface="Trebuchet MS"/>
                <a:cs typeface="Trebuchet MS"/>
              </a:rPr>
              <a:t> </a:t>
            </a:r>
            <a:r>
              <a:rPr sz="2000" spc="-145" dirty="0">
                <a:latin typeface="Trebuchet MS"/>
                <a:cs typeface="Trebuchet MS"/>
              </a:rPr>
              <a:t>make</a:t>
            </a:r>
            <a:r>
              <a:rPr sz="2000" spc="-25" dirty="0">
                <a:latin typeface="Trebuchet MS"/>
                <a:cs typeface="Trebuchet MS"/>
              </a:rPr>
              <a:t> </a:t>
            </a:r>
            <a:r>
              <a:rPr sz="2000" spc="-105" dirty="0">
                <a:latin typeface="Trebuchet MS"/>
                <a:cs typeface="Trebuchet MS"/>
              </a:rPr>
              <a:t>up</a:t>
            </a:r>
            <a:r>
              <a:rPr sz="2000" spc="-40" dirty="0">
                <a:latin typeface="Trebuchet MS"/>
                <a:cs typeface="Trebuchet MS"/>
              </a:rPr>
              <a:t> </a:t>
            </a:r>
            <a:r>
              <a:rPr sz="2000" spc="-120" dirty="0">
                <a:latin typeface="Trebuchet MS"/>
                <a:cs typeface="Trebuchet MS"/>
              </a:rPr>
              <a:t>the</a:t>
            </a:r>
            <a:r>
              <a:rPr sz="2000" spc="-55" dirty="0">
                <a:latin typeface="Trebuchet MS"/>
                <a:cs typeface="Trebuchet MS"/>
              </a:rPr>
              <a:t> </a:t>
            </a:r>
            <a:r>
              <a:rPr sz="2000" spc="-80" dirty="0">
                <a:solidFill>
                  <a:srgbClr val="17406C"/>
                </a:solidFill>
                <a:latin typeface="Trebuchet MS"/>
                <a:cs typeface="Trebuchet MS"/>
              </a:rPr>
              <a:t>version</a:t>
            </a:r>
            <a:r>
              <a:rPr sz="2000" spc="-50" dirty="0">
                <a:solidFill>
                  <a:srgbClr val="17406C"/>
                </a:solidFill>
                <a:latin typeface="Trebuchet MS"/>
                <a:cs typeface="Trebuchet MS"/>
              </a:rPr>
              <a:t> </a:t>
            </a:r>
            <a:r>
              <a:rPr sz="2000" spc="-105" dirty="0">
                <a:solidFill>
                  <a:srgbClr val="17406C"/>
                </a:solidFill>
                <a:latin typeface="Trebuchet MS"/>
                <a:cs typeface="Trebuchet MS"/>
              </a:rPr>
              <a:t>space </a:t>
            </a:r>
            <a:r>
              <a:rPr sz="2000" spc="-120" dirty="0">
                <a:latin typeface="Trebuchet MS"/>
                <a:cs typeface="Trebuchet MS"/>
              </a:rPr>
              <a:t>(Mitchell,</a:t>
            </a:r>
            <a:r>
              <a:rPr sz="2000" spc="-229" dirty="0">
                <a:latin typeface="Trebuchet MS"/>
                <a:cs typeface="Trebuchet MS"/>
              </a:rPr>
              <a:t> </a:t>
            </a:r>
            <a:r>
              <a:rPr sz="2000" spc="-10" dirty="0">
                <a:latin typeface="Trebuchet MS"/>
                <a:cs typeface="Trebuchet MS"/>
              </a:rPr>
              <a:t>1997)</a:t>
            </a:r>
            <a:endParaRPr sz="2000">
              <a:latin typeface="Trebuchet MS"/>
              <a:cs typeface="Trebuchet M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0327" y="674403"/>
            <a:ext cx="8482489" cy="1070165"/>
          </a:xfrm>
          <a:prstGeom prst="rect">
            <a:avLst/>
          </a:prstGeom>
          <a:solidFill>
            <a:srgbClr val="0E6EC5"/>
          </a:solidFill>
        </p:spPr>
        <p:txBody>
          <a:bodyPr vert="horz" wrap="square" lIns="0" tIns="206375" rIns="0" bIns="0" rtlCol="0">
            <a:spAutoFit/>
          </a:bodyPr>
          <a:lstStyle/>
          <a:p>
            <a:pPr>
              <a:lnSpc>
                <a:spcPct val="100000"/>
              </a:lnSpc>
              <a:spcBef>
                <a:spcPts val="1625"/>
              </a:spcBef>
            </a:pPr>
            <a:endParaRPr sz="2800">
              <a:latin typeface="Times New Roman"/>
              <a:cs typeface="Times New Roman"/>
            </a:endParaRPr>
          </a:p>
          <a:p>
            <a:pPr marL="231775">
              <a:lnSpc>
                <a:spcPct val="100000"/>
              </a:lnSpc>
            </a:pPr>
            <a:r>
              <a:rPr sz="2800" b="0" spc="165" dirty="0">
                <a:solidFill>
                  <a:srgbClr val="FFFFFF"/>
                </a:solidFill>
                <a:latin typeface="Trebuchet MS"/>
                <a:cs typeface="Trebuchet MS"/>
              </a:rPr>
              <a:t>VC</a:t>
            </a:r>
            <a:r>
              <a:rPr sz="2800" b="0" spc="-70" dirty="0">
                <a:solidFill>
                  <a:srgbClr val="FFFFFF"/>
                </a:solidFill>
                <a:latin typeface="Trebuchet MS"/>
                <a:cs typeface="Trebuchet MS"/>
              </a:rPr>
              <a:t> </a:t>
            </a:r>
            <a:r>
              <a:rPr sz="2800" b="0" spc="145" dirty="0">
                <a:solidFill>
                  <a:srgbClr val="FFFFFF"/>
                </a:solidFill>
                <a:latin typeface="Trebuchet MS"/>
                <a:cs typeface="Trebuchet MS"/>
              </a:rPr>
              <a:t>DIMENSION</a:t>
            </a:r>
            <a:endParaRPr sz="2800">
              <a:latin typeface="Trebuchet MS"/>
              <a:cs typeface="Trebuchet MS"/>
            </a:endParaRPr>
          </a:p>
        </p:txBody>
      </p:sp>
      <p:sp>
        <p:nvSpPr>
          <p:cNvPr id="4" name="object 4"/>
          <p:cNvSpPr txBox="1"/>
          <p:nvPr/>
        </p:nvSpPr>
        <p:spPr>
          <a:xfrm>
            <a:off x="475945" y="2526285"/>
            <a:ext cx="3138488" cy="3536224"/>
          </a:xfrm>
          <a:prstGeom prst="rect">
            <a:avLst/>
          </a:prstGeom>
        </p:spPr>
        <p:txBody>
          <a:bodyPr vert="horz" wrap="square" lIns="0" tIns="131445" rIns="0" bIns="0" rtlCol="0">
            <a:spAutoFit/>
          </a:bodyPr>
          <a:lstStyle/>
          <a:p>
            <a:pPr marL="344170" indent="-306070">
              <a:lnSpc>
                <a:spcPct val="100000"/>
              </a:lnSpc>
              <a:spcBef>
                <a:spcPts val="1035"/>
              </a:spcBef>
              <a:buClr>
                <a:srgbClr val="009DD9"/>
              </a:buClr>
              <a:buSzPct val="91666"/>
              <a:buFont typeface="Cambria"/>
              <a:buChar char="◾"/>
              <a:tabLst>
                <a:tab pos="344170" algn="l"/>
              </a:tabLst>
            </a:pPr>
            <a:r>
              <a:rPr sz="1800" i="1" spc="80" dirty="0">
                <a:solidFill>
                  <a:srgbClr val="17406C"/>
                </a:solidFill>
                <a:latin typeface="Trebuchet MS"/>
                <a:cs typeface="Trebuchet MS"/>
              </a:rPr>
              <a:t>N</a:t>
            </a:r>
            <a:r>
              <a:rPr sz="1800" i="1" spc="-25" dirty="0">
                <a:solidFill>
                  <a:srgbClr val="17406C"/>
                </a:solidFill>
                <a:latin typeface="Trebuchet MS"/>
                <a:cs typeface="Trebuchet MS"/>
              </a:rPr>
              <a:t> </a:t>
            </a:r>
            <a:r>
              <a:rPr sz="1800" spc="-80" dirty="0">
                <a:solidFill>
                  <a:srgbClr val="17406C"/>
                </a:solidFill>
                <a:latin typeface="Trebuchet MS"/>
                <a:cs typeface="Trebuchet MS"/>
              </a:rPr>
              <a:t>points</a:t>
            </a:r>
            <a:r>
              <a:rPr sz="1800" spc="-35" dirty="0">
                <a:solidFill>
                  <a:srgbClr val="17406C"/>
                </a:solidFill>
                <a:latin typeface="Trebuchet MS"/>
                <a:cs typeface="Trebuchet MS"/>
              </a:rPr>
              <a:t> </a:t>
            </a:r>
            <a:r>
              <a:rPr sz="1800" spc="-140" dirty="0">
                <a:solidFill>
                  <a:srgbClr val="17406C"/>
                </a:solidFill>
                <a:latin typeface="Trebuchet MS"/>
                <a:cs typeface="Trebuchet MS"/>
              </a:rPr>
              <a:t>can</a:t>
            </a:r>
            <a:r>
              <a:rPr sz="1800" spc="-30" dirty="0">
                <a:solidFill>
                  <a:srgbClr val="17406C"/>
                </a:solidFill>
                <a:latin typeface="Trebuchet MS"/>
                <a:cs typeface="Trebuchet MS"/>
              </a:rPr>
              <a:t> </a:t>
            </a:r>
            <a:r>
              <a:rPr sz="1800" spc="-125" dirty="0">
                <a:solidFill>
                  <a:srgbClr val="17406C"/>
                </a:solidFill>
                <a:latin typeface="Trebuchet MS"/>
                <a:cs typeface="Trebuchet MS"/>
              </a:rPr>
              <a:t>be</a:t>
            </a:r>
            <a:r>
              <a:rPr sz="1800" spc="-15" dirty="0">
                <a:solidFill>
                  <a:srgbClr val="17406C"/>
                </a:solidFill>
                <a:latin typeface="Trebuchet MS"/>
                <a:cs typeface="Trebuchet MS"/>
              </a:rPr>
              <a:t> </a:t>
            </a:r>
            <a:r>
              <a:rPr sz="1800" spc="-135" dirty="0">
                <a:solidFill>
                  <a:srgbClr val="17406C"/>
                </a:solidFill>
                <a:latin typeface="Trebuchet MS"/>
                <a:cs typeface="Trebuchet MS"/>
              </a:rPr>
              <a:t>labeled</a:t>
            </a:r>
            <a:r>
              <a:rPr sz="1800" spc="-40" dirty="0">
                <a:solidFill>
                  <a:srgbClr val="17406C"/>
                </a:solidFill>
                <a:latin typeface="Trebuchet MS"/>
                <a:cs typeface="Trebuchet MS"/>
              </a:rPr>
              <a:t> </a:t>
            </a:r>
            <a:r>
              <a:rPr sz="1800" spc="-110" dirty="0">
                <a:solidFill>
                  <a:srgbClr val="17406C"/>
                </a:solidFill>
                <a:latin typeface="Trebuchet MS"/>
                <a:cs typeface="Trebuchet MS"/>
              </a:rPr>
              <a:t>in</a:t>
            </a:r>
            <a:r>
              <a:rPr sz="1800" spc="-15" dirty="0">
                <a:solidFill>
                  <a:srgbClr val="17406C"/>
                </a:solidFill>
                <a:latin typeface="Trebuchet MS"/>
                <a:cs typeface="Trebuchet MS"/>
              </a:rPr>
              <a:t> </a:t>
            </a:r>
            <a:r>
              <a:rPr sz="1800" dirty="0">
                <a:solidFill>
                  <a:srgbClr val="17406C"/>
                </a:solidFill>
                <a:latin typeface="Trebuchet MS"/>
                <a:cs typeface="Trebuchet MS"/>
              </a:rPr>
              <a:t>2</a:t>
            </a:r>
            <a:r>
              <a:rPr sz="1800" i="1" baseline="25462" dirty="0">
                <a:solidFill>
                  <a:srgbClr val="17406C"/>
                </a:solidFill>
                <a:latin typeface="Trebuchet MS"/>
                <a:cs typeface="Trebuchet MS"/>
              </a:rPr>
              <a:t>N</a:t>
            </a:r>
            <a:r>
              <a:rPr sz="1800" i="1" spc="247" baseline="25462" dirty="0">
                <a:solidFill>
                  <a:srgbClr val="17406C"/>
                </a:solidFill>
                <a:latin typeface="Trebuchet MS"/>
                <a:cs typeface="Trebuchet MS"/>
              </a:rPr>
              <a:t> </a:t>
            </a:r>
            <a:r>
              <a:rPr sz="1800" spc="-120" dirty="0">
                <a:solidFill>
                  <a:srgbClr val="17406C"/>
                </a:solidFill>
                <a:latin typeface="Trebuchet MS"/>
                <a:cs typeface="Trebuchet MS"/>
              </a:rPr>
              <a:t>ways</a:t>
            </a:r>
            <a:r>
              <a:rPr sz="1800" spc="-40" dirty="0">
                <a:solidFill>
                  <a:srgbClr val="17406C"/>
                </a:solidFill>
                <a:latin typeface="Trebuchet MS"/>
                <a:cs typeface="Trebuchet MS"/>
              </a:rPr>
              <a:t> </a:t>
            </a:r>
            <a:r>
              <a:rPr sz="1800" spc="-114" dirty="0">
                <a:solidFill>
                  <a:srgbClr val="17406C"/>
                </a:solidFill>
                <a:latin typeface="Trebuchet MS"/>
                <a:cs typeface="Trebuchet MS"/>
              </a:rPr>
              <a:t>as</a:t>
            </a:r>
            <a:r>
              <a:rPr sz="1800" spc="-25" dirty="0">
                <a:solidFill>
                  <a:srgbClr val="17406C"/>
                </a:solidFill>
                <a:latin typeface="Trebuchet MS"/>
                <a:cs typeface="Trebuchet MS"/>
              </a:rPr>
              <a:t> +/–</a:t>
            </a:r>
            <a:endParaRPr sz="1800">
              <a:latin typeface="Trebuchet MS"/>
              <a:cs typeface="Trebuchet MS"/>
            </a:endParaRPr>
          </a:p>
          <a:p>
            <a:pPr marL="344170" marR="1600835" indent="-306705">
              <a:lnSpc>
                <a:spcPts val="3200"/>
              </a:lnSpc>
              <a:spcBef>
                <a:spcPts val="175"/>
              </a:spcBef>
              <a:buClr>
                <a:srgbClr val="009DD9"/>
              </a:buClr>
              <a:buSzPct val="91666"/>
              <a:buFont typeface="Cambria"/>
              <a:buChar char="◾"/>
              <a:tabLst>
                <a:tab pos="344170" algn="l"/>
              </a:tabLst>
            </a:pPr>
            <a:r>
              <a:rPr sz="1800" i="1" spc="380" dirty="0">
                <a:solidFill>
                  <a:srgbClr val="17406C"/>
                </a:solidFill>
                <a:latin typeface="Georgia"/>
                <a:cs typeface="Georgia"/>
              </a:rPr>
              <a:t>H</a:t>
            </a:r>
            <a:r>
              <a:rPr sz="1800" i="1" spc="85" dirty="0">
                <a:solidFill>
                  <a:srgbClr val="17406C"/>
                </a:solidFill>
                <a:latin typeface="Georgia"/>
                <a:cs typeface="Georgia"/>
              </a:rPr>
              <a:t> </a:t>
            </a:r>
            <a:r>
              <a:rPr sz="1800" spc="-95" dirty="0">
                <a:solidFill>
                  <a:srgbClr val="0E6EC5"/>
                </a:solidFill>
                <a:latin typeface="Trebuchet MS"/>
                <a:cs typeface="Trebuchet MS"/>
              </a:rPr>
              <a:t>shatters</a:t>
            </a:r>
            <a:r>
              <a:rPr sz="1800" spc="-35" dirty="0">
                <a:solidFill>
                  <a:srgbClr val="0E6EC5"/>
                </a:solidFill>
                <a:latin typeface="Trebuchet MS"/>
                <a:cs typeface="Trebuchet MS"/>
              </a:rPr>
              <a:t> </a:t>
            </a:r>
            <a:r>
              <a:rPr sz="1800" i="1" spc="80" dirty="0">
                <a:solidFill>
                  <a:srgbClr val="17406C"/>
                </a:solidFill>
                <a:latin typeface="Trebuchet MS"/>
                <a:cs typeface="Trebuchet MS"/>
              </a:rPr>
              <a:t>N</a:t>
            </a:r>
            <a:r>
              <a:rPr sz="1800" i="1" spc="-25" dirty="0">
                <a:solidFill>
                  <a:srgbClr val="17406C"/>
                </a:solidFill>
                <a:latin typeface="Trebuchet MS"/>
                <a:cs typeface="Trebuchet MS"/>
              </a:rPr>
              <a:t> </a:t>
            </a:r>
            <a:r>
              <a:rPr sz="1800" spc="-180" dirty="0">
                <a:solidFill>
                  <a:srgbClr val="17406C"/>
                </a:solidFill>
                <a:latin typeface="Trebuchet MS"/>
                <a:cs typeface="Trebuchet MS"/>
              </a:rPr>
              <a:t>if</a:t>
            </a:r>
            <a:r>
              <a:rPr sz="1800" spc="-25" dirty="0">
                <a:solidFill>
                  <a:srgbClr val="17406C"/>
                </a:solidFill>
                <a:latin typeface="Trebuchet MS"/>
                <a:cs typeface="Trebuchet MS"/>
              </a:rPr>
              <a:t> </a:t>
            </a:r>
            <a:r>
              <a:rPr sz="1800" spc="-20" dirty="0">
                <a:solidFill>
                  <a:srgbClr val="17406C"/>
                </a:solidFill>
                <a:latin typeface="Trebuchet MS"/>
                <a:cs typeface="Trebuchet MS"/>
              </a:rPr>
              <a:t>there </a:t>
            </a:r>
            <a:r>
              <a:rPr sz="1800" spc="-80" dirty="0">
                <a:solidFill>
                  <a:srgbClr val="17406C"/>
                </a:solidFill>
                <a:latin typeface="Trebuchet MS"/>
                <a:cs typeface="Trebuchet MS"/>
              </a:rPr>
              <a:t>exists</a:t>
            </a:r>
            <a:r>
              <a:rPr sz="1800" spc="-55" dirty="0">
                <a:solidFill>
                  <a:srgbClr val="17406C"/>
                </a:solidFill>
                <a:latin typeface="Trebuchet MS"/>
                <a:cs typeface="Trebuchet MS"/>
              </a:rPr>
              <a:t> </a:t>
            </a:r>
            <a:r>
              <a:rPr sz="1800" i="1" spc="-160" dirty="0">
                <a:solidFill>
                  <a:srgbClr val="17406C"/>
                </a:solidFill>
                <a:latin typeface="Trebuchet MS"/>
                <a:cs typeface="Trebuchet MS"/>
              </a:rPr>
              <a:t>h</a:t>
            </a:r>
            <a:r>
              <a:rPr sz="1800" i="1" spc="-20" dirty="0">
                <a:solidFill>
                  <a:srgbClr val="17406C"/>
                </a:solidFill>
                <a:latin typeface="Trebuchet MS"/>
                <a:cs typeface="Trebuchet MS"/>
              </a:rPr>
              <a:t> </a:t>
            </a:r>
            <a:r>
              <a:rPr sz="1800" dirty="0">
                <a:solidFill>
                  <a:srgbClr val="17406C"/>
                </a:solidFill>
                <a:latin typeface="Symbol"/>
                <a:cs typeface="Symbol"/>
              </a:rPr>
              <a:t></a:t>
            </a:r>
            <a:r>
              <a:rPr sz="1800" spc="55" dirty="0">
                <a:solidFill>
                  <a:srgbClr val="17406C"/>
                </a:solidFill>
                <a:latin typeface="Times New Roman"/>
                <a:cs typeface="Times New Roman"/>
              </a:rPr>
              <a:t> </a:t>
            </a:r>
            <a:r>
              <a:rPr sz="1800" i="1" spc="380" dirty="0">
                <a:solidFill>
                  <a:srgbClr val="17406C"/>
                </a:solidFill>
                <a:latin typeface="Georgia"/>
                <a:cs typeface="Georgia"/>
              </a:rPr>
              <a:t>H</a:t>
            </a:r>
            <a:r>
              <a:rPr sz="1800" i="1" spc="75" dirty="0">
                <a:solidFill>
                  <a:srgbClr val="17406C"/>
                </a:solidFill>
                <a:latin typeface="Georgia"/>
                <a:cs typeface="Georgia"/>
              </a:rPr>
              <a:t> </a:t>
            </a:r>
            <a:r>
              <a:rPr sz="1800" spc="-80" dirty="0">
                <a:solidFill>
                  <a:srgbClr val="17406C"/>
                </a:solidFill>
                <a:latin typeface="Trebuchet MS"/>
                <a:cs typeface="Trebuchet MS"/>
              </a:rPr>
              <a:t>consistent</a:t>
            </a:r>
            <a:endParaRPr sz="1800">
              <a:latin typeface="Trebuchet MS"/>
              <a:cs typeface="Trebuchet MS"/>
            </a:endParaRPr>
          </a:p>
          <a:p>
            <a:pPr marL="344170">
              <a:lnSpc>
                <a:spcPct val="100000"/>
              </a:lnSpc>
              <a:spcBef>
                <a:spcPts val="840"/>
              </a:spcBef>
            </a:pPr>
            <a:r>
              <a:rPr sz="1800" spc="-70" dirty="0">
                <a:solidFill>
                  <a:srgbClr val="17406C"/>
                </a:solidFill>
                <a:latin typeface="Trebuchet MS"/>
                <a:cs typeface="Trebuchet MS"/>
              </a:rPr>
              <a:t>for</a:t>
            </a:r>
            <a:r>
              <a:rPr sz="1800" spc="-60" dirty="0">
                <a:solidFill>
                  <a:srgbClr val="17406C"/>
                </a:solidFill>
                <a:latin typeface="Trebuchet MS"/>
                <a:cs typeface="Trebuchet MS"/>
              </a:rPr>
              <a:t> </a:t>
            </a:r>
            <a:r>
              <a:rPr sz="1800" spc="-145" dirty="0">
                <a:solidFill>
                  <a:srgbClr val="17406C"/>
                </a:solidFill>
                <a:latin typeface="Trebuchet MS"/>
                <a:cs typeface="Trebuchet MS"/>
              </a:rPr>
              <a:t>any</a:t>
            </a:r>
            <a:r>
              <a:rPr sz="1800" spc="-35" dirty="0">
                <a:solidFill>
                  <a:srgbClr val="17406C"/>
                </a:solidFill>
                <a:latin typeface="Trebuchet MS"/>
                <a:cs typeface="Trebuchet MS"/>
              </a:rPr>
              <a:t> </a:t>
            </a:r>
            <a:r>
              <a:rPr sz="1800" spc="-100" dirty="0">
                <a:solidFill>
                  <a:srgbClr val="17406C"/>
                </a:solidFill>
                <a:latin typeface="Trebuchet MS"/>
                <a:cs typeface="Trebuchet MS"/>
              </a:rPr>
              <a:t>of</a:t>
            </a:r>
            <a:r>
              <a:rPr sz="1800" spc="-30" dirty="0">
                <a:solidFill>
                  <a:srgbClr val="17406C"/>
                </a:solidFill>
                <a:latin typeface="Trebuchet MS"/>
                <a:cs typeface="Trebuchet MS"/>
              </a:rPr>
              <a:t> </a:t>
            </a:r>
            <a:r>
              <a:rPr sz="1800" spc="-10" dirty="0">
                <a:solidFill>
                  <a:srgbClr val="17406C"/>
                </a:solidFill>
                <a:latin typeface="Trebuchet MS"/>
                <a:cs typeface="Trebuchet MS"/>
              </a:rPr>
              <a:t>these:</a:t>
            </a:r>
            <a:endParaRPr sz="1800">
              <a:latin typeface="Trebuchet MS"/>
              <a:cs typeface="Trebuchet MS"/>
            </a:endParaRPr>
          </a:p>
          <a:p>
            <a:pPr marL="344170">
              <a:lnSpc>
                <a:spcPct val="100000"/>
              </a:lnSpc>
              <a:spcBef>
                <a:spcPts val="940"/>
              </a:spcBef>
            </a:pPr>
            <a:r>
              <a:rPr sz="1800" spc="125" dirty="0">
                <a:solidFill>
                  <a:srgbClr val="17406C"/>
                </a:solidFill>
                <a:latin typeface="Trebuchet MS"/>
                <a:cs typeface="Trebuchet MS"/>
              </a:rPr>
              <a:t>VC(</a:t>
            </a:r>
            <a:r>
              <a:rPr sz="1800" i="1" spc="125" dirty="0">
                <a:solidFill>
                  <a:srgbClr val="17406C"/>
                </a:solidFill>
                <a:latin typeface="Georgia"/>
                <a:cs typeface="Georgia"/>
              </a:rPr>
              <a:t>H</a:t>
            </a:r>
            <a:r>
              <a:rPr sz="1800" i="1" spc="140" dirty="0">
                <a:solidFill>
                  <a:srgbClr val="17406C"/>
                </a:solidFill>
                <a:latin typeface="Georgia"/>
                <a:cs typeface="Georgia"/>
              </a:rPr>
              <a:t> </a:t>
            </a:r>
            <a:r>
              <a:rPr sz="1800" dirty="0">
                <a:solidFill>
                  <a:srgbClr val="17406C"/>
                </a:solidFill>
                <a:latin typeface="Trebuchet MS"/>
                <a:cs typeface="Trebuchet MS"/>
              </a:rPr>
              <a:t>)</a:t>
            </a:r>
            <a:r>
              <a:rPr sz="1800" spc="-60" dirty="0">
                <a:solidFill>
                  <a:srgbClr val="17406C"/>
                </a:solidFill>
                <a:latin typeface="Trebuchet MS"/>
                <a:cs typeface="Trebuchet MS"/>
              </a:rPr>
              <a:t> </a:t>
            </a:r>
            <a:r>
              <a:rPr sz="1800" spc="95" dirty="0">
                <a:solidFill>
                  <a:srgbClr val="17406C"/>
                </a:solidFill>
                <a:latin typeface="Trebuchet MS"/>
                <a:cs typeface="Trebuchet MS"/>
              </a:rPr>
              <a:t>=</a:t>
            </a:r>
            <a:r>
              <a:rPr sz="1800" spc="-70" dirty="0">
                <a:solidFill>
                  <a:srgbClr val="17406C"/>
                </a:solidFill>
                <a:latin typeface="Trebuchet MS"/>
                <a:cs typeface="Trebuchet MS"/>
              </a:rPr>
              <a:t> </a:t>
            </a:r>
            <a:r>
              <a:rPr sz="1800" i="1" spc="30" dirty="0">
                <a:solidFill>
                  <a:srgbClr val="17406C"/>
                </a:solidFill>
                <a:latin typeface="Trebuchet MS"/>
                <a:cs typeface="Trebuchet MS"/>
              </a:rPr>
              <a:t>N</a:t>
            </a:r>
            <a:endParaRPr sz="1800">
              <a:latin typeface="Trebuchet MS"/>
              <a:cs typeface="Trebuchet MS"/>
            </a:endParaRPr>
          </a:p>
        </p:txBody>
      </p:sp>
      <p:pic>
        <p:nvPicPr>
          <p:cNvPr id="5" name="object 5"/>
          <p:cNvPicPr/>
          <p:nvPr/>
        </p:nvPicPr>
        <p:blipFill>
          <a:blip r:embed="rId2" cstate="print"/>
          <a:stretch>
            <a:fillRect/>
          </a:stretch>
        </p:blipFill>
        <p:spPr>
          <a:xfrm>
            <a:off x="4286250" y="2362201"/>
            <a:ext cx="3886200" cy="3666389"/>
          </a:xfrm>
          <a:prstGeom prst="rect">
            <a:avLst/>
          </a:prstGeom>
        </p:spPr>
      </p:pic>
      <p:sp>
        <p:nvSpPr>
          <p:cNvPr id="6" name="object 6"/>
          <p:cNvSpPr txBox="1"/>
          <p:nvPr/>
        </p:nvSpPr>
        <p:spPr>
          <a:xfrm>
            <a:off x="1445038" y="5900421"/>
            <a:ext cx="3468053" cy="628377"/>
          </a:xfrm>
          <a:prstGeom prst="rect">
            <a:avLst/>
          </a:prstGeom>
        </p:spPr>
        <p:txBody>
          <a:bodyPr vert="horz" wrap="square" lIns="0" tIns="12700" rIns="0" bIns="0" rtlCol="0">
            <a:spAutoFit/>
          </a:bodyPr>
          <a:lstStyle/>
          <a:p>
            <a:pPr marL="12700">
              <a:lnSpc>
                <a:spcPct val="100000"/>
              </a:lnSpc>
              <a:spcBef>
                <a:spcPts val="100"/>
              </a:spcBef>
            </a:pPr>
            <a:r>
              <a:rPr sz="2000" i="1" spc="-185" dirty="0">
                <a:solidFill>
                  <a:srgbClr val="0E6EC5"/>
                </a:solidFill>
                <a:latin typeface="Trebuchet MS"/>
                <a:cs typeface="Trebuchet MS"/>
              </a:rPr>
              <a:t>An</a:t>
            </a:r>
            <a:r>
              <a:rPr sz="2000" i="1" spc="-35" dirty="0">
                <a:solidFill>
                  <a:srgbClr val="0E6EC5"/>
                </a:solidFill>
                <a:latin typeface="Trebuchet MS"/>
                <a:cs typeface="Trebuchet MS"/>
              </a:rPr>
              <a:t> </a:t>
            </a:r>
            <a:r>
              <a:rPr sz="2000" i="1" spc="-180" dirty="0">
                <a:solidFill>
                  <a:srgbClr val="0E6EC5"/>
                </a:solidFill>
                <a:latin typeface="Trebuchet MS"/>
                <a:cs typeface="Trebuchet MS"/>
              </a:rPr>
              <a:t>axis-</a:t>
            </a:r>
            <a:r>
              <a:rPr sz="2000" i="1" spc="-195" dirty="0">
                <a:solidFill>
                  <a:srgbClr val="0E6EC5"/>
                </a:solidFill>
                <a:latin typeface="Trebuchet MS"/>
                <a:cs typeface="Trebuchet MS"/>
              </a:rPr>
              <a:t>aligned</a:t>
            </a:r>
            <a:r>
              <a:rPr sz="2000" i="1" spc="-10" dirty="0">
                <a:solidFill>
                  <a:srgbClr val="0E6EC5"/>
                </a:solidFill>
                <a:latin typeface="Trebuchet MS"/>
                <a:cs typeface="Trebuchet MS"/>
              </a:rPr>
              <a:t> </a:t>
            </a:r>
            <a:r>
              <a:rPr sz="2000" i="1" spc="-204" dirty="0">
                <a:solidFill>
                  <a:srgbClr val="0E6EC5"/>
                </a:solidFill>
                <a:latin typeface="Trebuchet MS"/>
                <a:cs typeface="Trebuchet MS"/>
              </a:rPr>
              <a:t>rectangle</a:t>
            </a:r>
            <a:r>
              <a:rPr sz="2000" i="1" spc="-10" dirty="0">
                <a:solidFill>
                  <a:srgbClr val="0E6EC5"/>
                </a:solidFill>
                <a:latin typeface="Trebuchet MS"/>
                <a:cs typeface="Trebuchet MS"/>
              </a:rPr>
              <a:t> </a:t>
            </a:r>
            <a:r>
              <a:rPr sz="2000" i="1" spc="-190" dirty="0">
                <a:solidFill>
                  <a:srgbClr val="0E6EC5"/>
                </a:solidFill>
                <a:latin typeface="Trebuchet MS"/>
                <a:cs typeface="Trebuchet MS"/>
              </a:rPr>
              <a:t>shatters</a:t>
            </a:r>
            <a:r>
              <a:rPr sz="2000" i="1" spc="-10" dirty="0">
                <a:solidFill>
                  <a:srgbClr val="0E6EC5"/>
                </a:solidFill>
                <a:latin typeface="Trebuchet MS"/>
                <a:cs typeface="Trebuchet MS"/>
              </a:rPr>
              <a:t> </a:t>
            </a:r>
            <a:r>
              <a:rPr sz="2000" i="1" dirty="0">
                <a:solidFill>
                  <a:srgbClr val="0E6EC5"/>
                </a:solidFill>
                <a:latin typeface="Trebuchet MS"/>
                <a:cs typeface="Trebuchet MS"/>
              </a:rPr>
              <a:t>4</a:t>
            </a:r>
            <a:r>
              <a:rPr sz="2000" i="1" spc="-20" dirty="0">
                <a:solidFill>
                  <a:srgbClr val="0E6EC5"/>
                </a:solidFill>
                <a:latin typeface="Trebuchet MS"/>
                <a:cs typeface="Trebuchet MS"/>
              </a:rPr>
              <a:t> </a:t>
            </a:r>
            <a:r>
              <a:rPr sz="2000" i="1" spc="-190" dirty="0">
                <a:solidFill>
                  <a:srgbClr val="0E6EC5"/>
                </a:solidFill>
                <a:latin typeface="Trebuchet MS"/>
                <a:cs typeface="Trebuchet MS"/>
              </a:rPr>
              <a:t>points</a:t>
            </a:r>
            <a:r>
              <a:rPr sz="2000" i="1" spc="-20" dirty="0">
                <a:solidFill>
                  <a:srgbClr val="0E6EC5"/>
                </a:solidFill>
                <a:latin typeface="Trebuchet MS"/>
                <a:cs typeface="Trebuchet MS"/>
              </a:rPr>
              <a:t> </a:t>
            </a:r>
            <a:r>
              <a:rPr sz="2000" i="1" spc="-215" dirty="0">
                <a:solidFill>
                  <a:srgbClr val="0E6EC5"/>
                </a:solidFill>
                <a:latin typeface="Trebuchet MS"/>
                <a:cs typeface="Trebuchet MS"/>
              </a:rPr>
              <a:t>only</a:t>
            </a:r>
            <a:r>
              <a:rPr sz="2000" i="1" spc="-10" dirty="0">
                <a:solidFill>
                  <a:srgbClr val="0E6EC5"/>
                </a:solidFill>
                <a:latin typeface="Trebuchet MS"/>
                <a:cs typeface="Trebuchet MS"/>
              </a:rPr>
              <a:t> </a:t>
            </a:r>
            <a:r>
              <a:rPr sz="2000" i="1" spc="-50" dirty="0">
                <a:solidFill>
                  <a:srgbClr val="0E6EC5"/>
                </a:solidFill>
                <a:latin typeface="Trebuchet MS"/>
                <a:cs typeface="Trebuchet MS"/>
              </a:rPr>
              <a:t>!</a:t>
            </a:r>
            <a:endParaRPr sz="2000">
              <a:latin typeface="Trebuchet MS"/>
              <a:cs typeface="Trebuchet MS"/>
            </a:endParaRPr>
          </a:p>
        </p:txBody>
      </p:sp>
      <p:sp>
        <p:nvSpPr>
          <p:cNvPr id="7" name="object 7"/>
          <p:cNvSpPr txBox="1"/>
          <p:nvPr/>
        </p:nvSpPr>
        <p:spPr>
          <a:xfrm>
            <a:off x="475945" y="6337062"/>
            <a:ext cx="153828" cy="142988"/>
          </a:xfrm>
          <a:prstGeom prst="rect">
            <a:avLst/>
          </a:prstGeom>
        </p:spPr>
        <p:txBody>
          <a:bodyPr vert="horz" wrap="square" lIns="0" tIns="4445" rIns="0" bIns="0" rtlCol="0">
            <a:spAutoFit/>
          </a:bodyPr>
          <a:lstStyle/>
          <a:p>
            <a:pPr marL="38100">
              <a:lnSpc>
                <a:spcPct val="100000"/>
              </a:lnSpc>
              <a:spcBef>
                <a:spcPts val="35"/>
              </a:spcBef>
            </a:pPr>
            <a:fld id="{81D60167-4931-47E6-BA6A-407CBD079E47}" type="slidenum">
              <a:rPr sz="900" spc="-25" dirty="0">
                <a:solidFill>
                  <a:srgbClr val="009DD9"/>
                </a:solidFill>
                <a:latin typeface="Trebuchet MS"/>
                <a:cs typeface="Trebuchet MS"/>
              </a:rPr>
              <a:pPr marL="38100">
                <a:lnSpc>
                  <a:spcPct val="100000"/>
                </a:lnSpc>
                <a:spcBef>
                  <a:spcPts val="35"/>
                </a:spcBef>
              </a:pPr>
              <a:t>17</a:t>
            </a:fld>
            <a:endParaRPr sz="900">
              <a:latin typeface="Trebuchet MS"/>
              <a:cs typeface="Trebuchet M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90" y="681610"/>
            <a:ext cx="8469020" cy="615553"/>
          </a:xfrm>
        </p:spPr>
        <p:txBody>
          <a:bodyPr>
            <a:normAutofit fontScale="90000"/>
          </a:bodyPr>
          <a:lstStyle/>
          <a:p>
            <a:r>
              <a:rPr lang="en-IN" sz="4000" dirty="0" smtClean="0"/>
              <a:t>Single class problem </a:t>
            </a:r>
            <a:endParaRPr lang="en-IN" sz="4000" dirty="0"/>
          </a:p>
        </p:txBody>
      </p:sp>
      <p:sp>
        <p:nvSpPr>
          <p:cNvPr id="3" name="Text Placeholder 2"/>
          <p:cNvSpPr>
            <a:spLocks noGrp="1"/>
          </p:cNvSpPr>
          <p:nvPr>
            <p:ph type="body" idx="1"/>
          </p:nvPr>
        </p:nvSpPr>
        <p:spPr>
          <a:xfrm>
            <a:off x="494995" y="2107819"/>
            <a:ext cx="8154009" cy="1231106"/>
          </a:xfrm>
        </p:spPr>
        <p:txBody>
          <a:bodyPr>
            <a:normAutofit fontScale="77500" lnSpcReduction="20000"/>
          </a:bodyPr>
          <a:lstStyle/>
          <a:p>
            <a:r>
              <a:rPr lang="en-IN" sz="4000" dirty="0" smtClean="0"/>
              <a:t>Consider </a:t>
            </a:r>
            <a:r>
              <a:rPr lang="en-IN" sz="4000" dirty="0" smtClean="0">
                <a:solidFill>
                  <a:srgbClr val="FF0000"/>
                </a:solidFill>
              </a:rPr>
              <a:t>only one single class </a:t>
            </a:r>
            <a:r>
              <a:rPr lang="en-IN" sz="4000" dirty="0" smtClean="0"/>
              <a:t>While learning the examples are called single class problem </a:t>
            </a:r>
            <a:endParaRPr lang="en-IN" sz="4000" dirty="0"/>
          </a:p>
        </p:txBody>
      </p:sp>
      <p:pic>
        <p:nvPicPr>
          <p:cNvPr id="3074" name="Picture 2"/>
          <p:cNvPicPr>
            <a:picLocks noChangeAspect="1" noChangeArrowheads="1"/>
          </p:cNvPicPr>
          <p:nvPr/>
        </p:nvPicPr>
        <p:blipFill>
          <a:blip r:embed="rId2" cstate="print"/>
          <a:srcRect/>
          <a:stretch>
            <a:fillRect/>
          </a:stretch>
        </p:blipFill>
        <p:spPr bwMode="auto">
          <a:xfrm>
            <a:off x="742950" y="3581400"/>
            <a:ext cx="8229600"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098" name="Picture 2"/>
          <p:cNvPicPr>
            <a:picLocks noChangeAspect="1" noChangeArrowheads="1"/>
          </p:cNvPicPr>
          <p:nvPr/>
        </p:nvPicPr>
        <p:blipFill>
          <a:blip r:embed="rId2" cstate="print"/>
          <a:srcRect/>
          <a:stretch>
            <a:fillRect/>
          </a:stretch>
        </p:blipFill>
        <p:spPr bwMode="auto">
          <a:xfrm>
            <a:off x="400050" y="685800"/>
            <a:ext cx="7886700" cy="56218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86978" y="6054038"/>
            <a:ext cx="61913" cy="151323"/>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009DD9"/>
                </a:solidFill>
                <a:latin typeface="Trebuchet MS"/>
                <a:cs typeface="Trebuchet MS"/>
              </a:rPr>
              <a:t>3</a:t>
            </a:r>
            <a:endParaRPr sz="900">
              <a:latin typeface="Trebuchet MS"/>
              <a:cs typeface="Trebuchet MS"/>
            </a:endParaRPr>
          </a:p>
        </p:txBody>
      </p:sp>
      <p:sp>
        <p:nvSpPr>
          <p:cNvPr id="3" name="object 3"/>
          <p:cNvSpPr txBox="1">
            <a:spLocks noGrp="1"/>
          </p:cNvSpPr>
          <p:nvPr>
            <p:ph type="title"/>
          </p:nvPr>
        </p:nvSpPr>
        <p:spPr>
          <a:xfrm>
            <a:off x="-900608" y="332656"/>
            <a:ext cx="8424936" cy="289823"/>
          </a:xfrm>
          <a:prstGeom prst="rect">
            <a:avLst/>
          </a:prstGeom>
        </p:spPr>
        <p:txBody>
          <a:bodyPr vert="horz" wrap="square" lIns="0" tIns="12700" rIns="0" bIns="0" rtlCol="0">
            <a:spAutoFit/>
          </a:bodyPr>
          <a:lstStyle/>
          <a:p>
            <a:pPr marL="2276475" algn="l">
              <a:lnSpc>
                <a:spcPct val="100000"/>
              </a:lnSpc>
              <a:spcBef>
                <a:spcPts val="100"/>
              </a:spcBef>
            </a:pPr>
            <a:r>
              <a:rPr sz="1800" dirty="0">
                <a:solidFill>
                  <a:srgbClr val="212121"/>
                </a:solidFill>
                <a:latin typeface="Arial"/>
                <a:cs typeface="Arial"/>
              </a:rPr>
              <a:t>Parametric</a:t>
            </a:r>
            <a:r>
              <a:rPr sz="1800" spc="-20" dirty="0">
                <a:solidFill>
                  <a:srgbClr val="212121"/>
                </a:solidFill>
                <a:latin typeface="Arial"/>
                <a:cs typeface="Arial"/>
              </a:rPr>
              <a:t> </a:t>
            </a:r>
            <a:r>
              <a:rPr sz="1800" dirty="0">
                <a:solidFill>
                  <a:srgbClr val="212121"/>
                </a:solidFill>
                <a:latin typeface="Arial"/>
                <a:cs typeface="Arial"/>
              </a:rPr>
              <a:t>and</a:t>
            </a:r>
            <a:r>
              <a:rPr sz="1800" spc="-35" dirty="0">
                <a:solidFill>
                  <a:srgbClr val="212121"/>
                </a:solidFill>
                <a:latin typeface="Arial"/>
                <a:cs typeface="Arial"/>
              </a:rPr>
              <a:t> </a:t>
            </a:r>
            <a:r>
              <a:rPr sz="1800" dirty="0">
                <a:solidFill>
                  <a:srgbClr val="212121"/>
                </a:solidFill>
                <a:latin typeface="Arial"/>
                <a:cs typeface="Arial"/>
              </a:rPr>
              <a:t>Nonparametric</a:t>
            </a:r>
            <a:r>
              <a:rPr sz="1800" spc="-30" dirty="0">
                <a:solidFill>
                  <a:srgbClr val="212121"/>
                </a:solidFill>
                <a:latin typeface="Arial"/>
                <a:cs typeface="Arial"/>
              </a:rPr>
              <a:t> </a:t>
            </a:r>
            <a:r>
              <a:rPr sz="1800" dirty="0">
                <a:solidFill>
                  <a:srgbClr val="212121"/>
                </a:solidFill>
                <a:latin typeface="Arial"/>
                <a:cs typeface="Arial"/>
              </a:rPr>
              <a:t>Machine</a:t>
            </a:r>
            <a:r>
              <a:rPr sz="1800" spc="-35" dirty="0">
                <a:solidFill>
                  <a:srgbClr val="212121"/>
                </a:solidFill>
                <a:latin typeface="Arial"/>
                <a:cs typeface="Arial"/>
              </a:rPr>
              <a:t> </a:t>
            </a:r>
            <a:r>
              <a:rPr sz="1800" spc="-10" dirty="0">
                <a:solidFill>
                  <a:srgbClr val="212121"/>
                </a:solidFill>
                <a:latin typeface="Arial"/>
                <a:cs typeface="Arial"/>
              </a:rPr>
              <a:t>Learning</a:t>
            </a:r>
            <a:r>
              <a:rPr sz="1800" spc="-105" dirty="0">
                <a:solidFill>
                  <a:srgbClr val="212121"/>
                </a:solidFill>
                <a:latin typeface="Arial"/>
                <a:cs typeface="Arial"/>
              </a:rPr>
              <a:t> </a:t>
            </a:r>
            <a:r>
              <a:rPr sz="1800" spc="-10" dirty="0">
                <a:solidFill>
                  <a:srgbClr val="212121"/>
                </a:solidFill>
                <a:latin typeface="Arial"/>
                <a:cs typeface="Arial"/>
              </a:rPr>
              <a:t>Algorithms</a:t>
            </a:r>
            <a:endParaRPr sz="1800" dirty="0">
              <a:latin typeface="Arial"/>
              <a:cs typeface="Arial"/>
            </a:endParaRPr>
          </a:p>
        </p:txBody>
      </p:sp>
      <p:sp>
        <p:nvSpPr>
          <p:cNvPr id="4" name="object 4"/>
          <p:cNvSpPr txBox="1"/>
          <p:nvPr/>
        </p:nvSpPr>
        <p:spPr>
          <a:xfrm>
            <a:off x="539552" y="1219200"/>
            <a:ext cx="8064896" cy="5003934"/>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212121"/>
                </a:solidFill>
                <a:latin typeface="Arial"/>
                <a:cs typeface="Arial"/>
              </a:rPr>
              <a:t>Learning</a:t>
            </a:r>
            <a:r>
              <a:rPr sz="1800" b="1" spc="-35" dirty="0">
                <a:solidFill>
                  <a:srgbClr val="212121"/>
                </a:solidFill>
                <a:latin typeface="Arial"/>
                <a:cs typeface="Arial"/>
              </a:rPr>
              <a:t> </a:t>
            </a:r>
            <a:r>
              <a:rPr sz="1800" b="1" dirty="0">
                <a:solidFill>
                  <a:srgbClr val="212121"/>
                </a:solidFill>
                <a:latin typeface="Arial"/>
                <a:cs typeface="Arial"/>
              </a:rPr>
              <a:t>a</a:t>
            </a:r>
            <a:r>
              <a:rPr sz="1800" b="1" spc="-35" dirty="0">
                <a:solidFill>
                  <a:srgbClr val="212121"/>
                </a:solidFill>
                <a:latin typeface="Arial"/>
                <a:cs typeface="Arial"/>
              </a:rPr>
              <a:t> </a:t>
            </a:r>
            <a:r>
              <a:rPr sz="1800" b="1" spc="-10" dirty="0">
                <a:solidFill>
                  <a:srgbClr val="212121"/>
                </a:solidFill>
                <a:latin typeface="Arial"/>
                <a:cs typeface="Arial"/>
              </a:rPr>
              <a:t>Function</a:t>
            </a:r>
            <a:endParaRPr sz="1800" dirty="0">
              <a:latin typeface="Arial"/>
              <a:cs typeface="Arial"/>
            </a:endParaRPr>
          </a:p>
          <a:p>
            <a:pPr marL="12700" marR="853440">
              <a:lnSpc>
                <a:spcPct val="100000"/>
              </a:lnSpc>
            </a:pPr>
            <a:r>
              <a:rPr sz="1800" dirty="0">
                <a:solidFill>
                  <a:srgbClr val="545454"/>
                </a:solidFill>
                <a:latin typeface="Arial MT"/>
                <a:cs typeface="Arial MT"/>
              </a:rPr>
              <a:t>Machine</a:t>
            </a:r>
            <a:r>
              <a:rPr sz="1800" spc="-20" dirty="0">
                <a:solidFill>
                  <a:srgbClr val="545454"/>
                </a:solidFill>
                <a:latin typeface="Arial MT"/>
                <a:cs typeface="Arial MT"/>
              </a:rPr>
              <a:t> </a:t>
            </a:r>
            <a:r>
              <a:rPr sz="1800" dirty="0">
                <a:solidFill>
                  <a:srgbClr val="545454"/>
                </a:solidFill>
                <a:latin typeface="Arial MT"/>
                <a:cs typeface="Arial MT"/>
              </a:rPr>
              <a:t>learning</a:t>
            </a:r>
            <a:r>
              <a:rPr sz="1800" spc="-5" dirty="0">
                <a:solidFill>
                  <a:srgbClr val="545454"/>
                </a:solidFill>
                <a:latin typeface="Arial MT"/>
                <a:cs typeface="Arial MT"/>
              </a:rPr>
              <a:t> </a:t>
            </a:r>
            <a:r>
              <a:rPr sz="1800" dirty="0">
                <a:solidFill>
                  <a:srgbClr val="545454"/>
                </a:solidFill>
                <a:latin typeface="Arial MT"/>
                <a:cs typeface="Arial MT"/>
              </a:rPr>
              <a:t>can</a:t>
            </a:r>
            <a:r>
              <a:rPr sz="1800" spc="-20" dirty="0">
                <a:solidFill>
                  <a:srgbClr val="545454"/>
                </a:solidFill>
                <a:latin typeface="Arial MT"/>
                <a:cs typeface="Arial MT"/>
              </a:rPr>
              <a:t> </a:t>
            </a:r>
            <a:r>
              <a:rPr sz="1800" dirty="0">
                <a:solidFill>
                  <a:srgbClr val="545454"/>
                </a:solidFill>
                <a:latin typeface="Arial MT"/>
                <a:cs typeface="Arial MT"/>
              </a:rPr>
              <a:t>be</a:t>
            </a:r>
            <a:r>
              <a:rPr sz="1800" spc="-35" dirty="0">
                <a:solidFill>
                  <a:srgbClr val="545454"/>
                </a:solidFill>
                <a:latin typeface="Arial MT"/>
                <a:cs typeface="Arial MT"/>
              </a:rPr>
              <a:t> </a:t>
            </a:r>
            <a:r>
              <a:rPr sz="1800" dirty="0">
                <a:solidFill>
                  <a:srgbClr val="545454"/>
                </a:solidFill>
                <a:latin typeface="Arial MT"/>
                <a:cs typeface="Arial MT"/>
              </a:rPr>
              <a:t>summarized</a:t>
            </a:r>
            <a:r>
              <a:rPr sz="1800" spc="-20" dirty="0">
                <a:solidFill>
                  <a:srgbClr val="545454"/>
                </a:solidFill>
                <a:latin typeface="Arial MT"/>
                <a:cs typeface="Arial MT"/>
              </a:rPr>
              <a:t> </a:t>
            </a:r>
            <a:r>
              <a:rPr sz="1800" dirty="0">
                <a:solidFill>
                  <a:srgbClr val="545454"/>
                </a:solidFill>
                <a:latin typeface="Arial MT"/>
                <a:cs typeface="Arial MT"/>
              </a:rPr>
              <a:t>as</a:t>
            </a:r>
            <a:r>
              <a:rPr sz="1800" spc="-25" dirty="0">
                <a:solidFill>
                  <a:srgbClr val="545454"/>
                </a:solidFill>
                <a:latin typeface="Arial MT"/>
                <a:cs typeface="Arial MT"/>
              </a:rPr>
              <a:t> </a:t>
            </a:r>
            <a:r>
              <a:rPr sz="1800" dirty="0">
                <a:solidFill>
                  <a:srgbClr val="545454"/>
                </a:solidFill>
                <a:latin typeface="Arial MT"/>
                <a:cs typeface="Arial MT"/>
              </a:rPr>
              <a:t>learning</a:t>
            </a:r>
            <a:r>
              <a:rPr sz="1800" spc="-5" dirty="0">
                <a:solidFill>
                  <a:srgbClr val="545454"/>
                </a:solidFill>
                <a:latin typeface="Arial MT"/>
                <a:cs typeface="Arial MT"/>
              </a:rPr>
              <a:t> </a:t>
            </a:r>
            <a:r>
              <a:rPr sz="1800" dirty="0">
                <a:solidFill>
                  <a:srgbClr val="545454"/>
                </a:solidFill>
                <a:latin typeface="Arial MT"/>
                <a:cs typeface="Arial MT"/>
              </a:rPr>
              <a:t>a</a:t>
            </a:r>
            <a:r>
              <a:rPr sz="1800" spc="-25" dirty="0">
                <a:solidFill>
                  <a:srgbClr val="545454"/>
                </a:solidFill>
                <a:latin typeface="Arial MT"/>
                <a:cs typeface="Arial MT"/>
              </a:rPr>
              <a:t> </a:t>
            </a:r>
            <a:r>
              <a:rPr sz="1800" dirty="0">
                <a:solidFill>
                  <a:srgbClr val="545454"/>
                </a:solidFill>
                <a:latin typeface="Arial MT"/>
                <a:cs typeface="Arial MT"/>
              </a:rPr>
              <a:t>function</a:t>
            </a:r>
            <a:r>
              <a:rPr sz="1800" spc="-20" dirty="0">
                <a:solidFill>
                  <a:srgbClr val="545454"/>
                </a:solidFill>
                <a:latin typeface="Arial MT"/>
                <a:cs typeface="Arial MT"/>
              </a:rPr>
              <a:t> </a:t>
            </a:r>
            <a:r>
              <a:rPr sz="1800" dirty="0">
                <a:solidFill>
                  <a:srgbClr val="545454"/>
                </a:solidFill>
                <a:latin typeface="Arial MT"/>
                <a:cs typeface="Arial MT"/>
              </a:rPr>
              <a:t>(f)</a:t>
            </a:r>
            <a:r>
              <a:rPr sz="1800" spc="-25" dirty="0">
                <a:solidFill>
                  <a:srgbClr val="545454"/>
                </a:solidFill>
                <a:latin typeface="Arial MT"/>
                <a:cs typeface="Arial MT"/>
              </a:rPr>
              <a:t> </a:t>
            </a:r>
            <a:r>
              <a:rPr sz="1800" dirty="0">
                <a:solidFill>
                  <a:srgbClr val="545454"/>
                </a:solidFill>
                <a:latin typeface="Arial MT"/>
                <a:cs typeface="Arial MT"/>
              </a:rPr>
              <a:t>that</a:t>
            </a:r>
            <a:r>
              <a:rPr sz="1800" spc="-15" dirty="0">
                <a:solidFill>
                  <a:srgbClr val="545454"/>
                </a:solidFill>
                <a:latin typeface="Arial MT"/>
                <a:cs typeface="Arial MT"/>
              </a:rPr>
              <a:t> </a:t>
            </a:r>
            <a:r>
              <a:rPr sz="1800" dirty="0">
                <a:solidFill>
                  <a:srgbClr val="545454"/>
                </a:solidFill>
                <a:latin typeface="Arial MT"/>
                <a:cs typeface="Arial MT"/>
              </a:rPr>
              <a:t>maps</a:t>
            </a:r>
            <a:r>
              <a:rPr sz="1800" spc="-25" dirty="0">
                <a:solidFill>
                  <a:srgbClr val="545454"/>
                </a:solidFill>
                <a:latin typeface="Arial MT"/>
                <a:cs typeface="Arial MT"/>
              </a:rPr>
              <a:t> </a:t>
            </a:r>
            <a:r>
              <a:rPr sz="1800" dirty="0">
                <a:solidFill>
                  <a:srgbClr val="545454"/>
                </a:solidFill>
                <a:latin typeface="Arial MT"/>
                <a:cs typeface="Arial MT"/>
              </a:rPr>
              <a:t>input</a:t>
            </a:r>
            <a:r>
              <a:rPr sz="1800" spc="-15" dirty="0">
                <a:solidFill>
                  <a:srgbClr val="545454"/>
                </a:solidFill>
                <a:latin typeface="Arial MT"/>
                <a:cs typeface="Arial MT"/>
              </a:rPr>
              <a:t> </a:t>
            </a:r>
            <a:r>
              <a:rPr sz="1800" dirty="0">
                <a:solidFill>
                  <a:srgbClr val="545454"/>
                </a:solidFill>
                <a:latin typeface="Arial MT"/>
                <a:cs typeface="Arial MT"/>
              </a:rPr>
              <a:t>variables (X)</a:t>
            </a:r>
            <a:r>
              <a:rPr sz="1800" spc="-25" dirty="0">
                <a:solidFill>
                  <a:srgbClr val="545454"/>
                </a:solidFill>
                <a:latin typeface="Arial MT"/>
                <a:cs typeface="Arial MT"/>
              </a:rPr>
              <a:t> </a:t>
            </a:r>
            <a:r>
              <a:rPr sz="1800" dirty="0">
                <a:solidFill>
                  <a:srgbClr val="545454"/>
                </a:solidFill>
                <a:latin typeface="Arial MT"/>
                <a:cs typeface="Arial MT"/>
              </a:rPr>
              <a:t>to</a:t>
            </a:r>
            <a:r>
              <a:rPr sz="1800" spc="-25" dirty="0">
                <a:solidFill>
                  <a:srgbClr val="545454"/>
                </a:solidFill>
                <a:latin typeface="Arial MT"/>
                <a:cs typeface="Arial MT"/>
              </a:rPr>
              <a:t> </a:t>
            </a:r>
            <a:r>
              <a:rPr sz="1800" spc="-10" dirty="0">
                <a:solidFill>
                  <a:srgbClr val="545454"/>
                </a:solidFill>
                <a:latin typeface="Arial MT"/>
                <a:cs typeface="Arial MT"/>
              </a:rPr>
              <a:t>output </a:t>
            </a:r>
            <a:r>
              <a:rPr sz="1800" dirty="0">
                <a:solidFill>
                  <a:srgbClr val="545454"/>
                </a:solidFill>
                <a:latin typeface="Arial MT"/>
                <a:cs typeface="Arial MT"/>
              </a:rPr>
              <a:t>variables</a:t>
            </a:r>
            <a:r>
              <a:rPr sz="1800" spc="-40" dirty="0">
                <a:solidFill>
                  <a:srgbClr val="545454"/>
                </a:solidFill>
                <a:latin typeface="Arial MT"/>
                <a:cs typeface="Arial MT"/>
              </a:rPr>
              <a:t> </a:t>
            </a:r>
            <a:r>
              <a:rPr sz="1800" spc="-20" dirty="0">
                <a:solidFill>
                  <a:srgbClr val="545454"/>
                </a:solidFill>
                <a:latin typeface="Arial MT"/>
                <a:cs typeface="Arial MT"/>
              </a:rPr>
              <a:t>(Y).</a:t>
            </a:r>
            <a:endParaRPr sz="1800" dirty="0">
              <a:latin typeface="Arial MT"/>
              <a:cs typeface="Arial MT"/>
            </a:endParaRPr>
          </a:p>
          <a:p>
            <a:pPr marL="5249545">
              <a:lnSpc>
                <a:spcPct val="100000"/>
              </a:lnSpc>
            </a:pPr>
            <a:r>
              <a:rPr sz="1800" dirty="0">
                <a:solidFill>
                  <a:srgbClr val="545454"/>
                </a:solidFill>
                <a:latin typeface="Arial MT"/>
                <a:cs typeface="Arial MT"/>
              </a:rPr>
              <a:t>Y</a:t>
            </a:r>
            <a:r>
              <a:rPr sz="1800" spc="-40" dirty="0">
                <a:solidFill>
                  <a:srgbClr val="545454"/>
                </a:solidFill>
                <a:latin typeface="Arial MT"/>
                <a:cs typeface="Arial MT"/>
              </a:rPr>
              <a:t> </a:t>
            </a:r>
            <a:r>
              <a:rPr sz="1800" dirty="0">
                <a:solidFill>
                  <a:srgbClr val="545454"/>
                </a:solidFill>
                <a:latin typeface="Arial MT"/>
                <a:cs typeface="Arial MT"/>
              </a:rPr>
              <a:t>=</a:t>
            </a:r>
            <a:r>
              <a:rPr sz="1800" spc="-5" dirty="0">
                <a:solidFill>
                  <a:srgbClr val="545454"/>
                </a:solidFill>
                <a:latin typeface="Arial MT"/>
                <a:cs typeface="Arial MT"/>
              </a:rPr>
              <a:t> </a:t>
            </a:r>
            <a:r>
              <a:rPr sz="1800" spc="-20" dirty="0">
                <a:solidFill>
                  <a:srgbClr val="545454"/>
                </a:solidFill>
                <a:latin typeface="Arial MT"/>
                <a:cs typeface="Arial MT"/>
              </a:rPr>
              <a:t>f(x)</a:t>
            </a:r>
            <a:endParaRPr sz="1800" dirty="0">
              <a:latin typeface="Arial MT"/>
              <a:cs typeface="Arial MT"/>
            </a:endParaRPr>
          </a:p>
          <a:p>
            <a:pPr marL="12700">
              <a:lnSpc>
                <a:spcPct val="100000"/>
              </a:lnSpc>
            </a:pPr>
            <a:r>
              <a:rPr sz="1800" dirty="0">
                <a:solidFill>
                  <a:srgbClr val="545454"/>
                </a:solidFill>
                <a:latin typeface="Arial MT"/>
                <a:cs typeface="Arial MT"/>
              </a:rPr>
              <a:t>An</a:t>
            </a:r>
            <a:r>
              <a:rPr sz="1800" spc="-45" dirty="0">
                <a:solidFill>
                  <a:srgbClr val="545454"/>
                </a:solidFill>
                <a:latin typeface="Arial MT"/>
                <a:cs typeface="Arial MT"/>
              </a:rPr>
              <a:t> </a:t>
            </a:r>
            <a:r>
              <a:rPr sz="1800" dirty="0">
                <a:solidFill>
                  <a:srgbClr val="545454"/>
                </a:solidFill>
                <a:latin typeface="Arial MT"/>
                <a:cs typeface="Arial MT"/>
              </a:rPr>
              <a:t>algorithm</a:t>
            </a:r>
            <a:r>
              <a:rPr sz="1800" spc="-20" dirty="0">
                <a:solidFill>
                  <a:srgbClr val="545454"/>
                </a:solidFill>
                <a:latin typeface="Arial MT"/>
                <a:cs typeface="Arial MT"/>
              </a:rPr>
              <a:t> </a:t>
            </a:r>
            <a:r>
              <a:rPr sz="1800" dirty="0">
                <a:solidFill>
                  <a:srgbClr val="545454"/>
                </a:solidFill>
                <a:latin typeface="Arial MT"/>
                <a:cs typeface="Arial MT"/>
              </a:rPr>
              <a:t>learns</a:t>
            </a:r>
            <a:r>
              <a:rPr sz="1800" spc="-15" dirty="0">
                <a:solidFill>
                  <a:srgbClr val="545454"/>
                </a:solidFill>
                <a:latin typeface="Arial MT"/>
                <a:cs typeface="Arial MT"/>
              </a:rPr>
              <a:t> </a:t>
            </a:r>
            <a:r>
              <a:rPr sz="1800" dirty="0">
                <a:solidFill>
                  <a:srgbClr val="545454"/>
                </a:solidFill>
                <a:latin typeface="Arial MT"/>
                <a:cs typeface="Arial MT"/>
              </a:rPr>
              <a:t>this</a:t>
            </a:r>
            <a:r>
              <a:rPr sz="1800" spc="-25" dirty="0">
                <a:solidFill>
                  <a:srgbClr val="545454"/>
                </a:solidFill>
                <a:latin typeface="Arial MT"/>
                <a:cs typeface="Arial MT"/>
              </a:rPr>
              <a:t> </a:t>
            </a:r>
            <a:r>
              <a:rPr sz="1800" dirty="0">
                <a:solidFill>
                  <a:srgbClr val="545454"/>
                </a:solidFill>
                <a:latin typeface="Arial MT"/>
                <a:cs typeface="Arial MT"/>
              </a:rPr>
              <a:t>target</a:t>
            </a:r>
            <a:r>
              <a:rPr sz="1800" spc="-25" dirty="0">
                <a:solidFill>
                  <a:srgbClr val="545454"/>
                </a:solidFill>
                <a:latin typeface="Arial MT"/>
                <a:cs typeface="Arial MT"/>
              </a:rPr>
              <a:t> </a:t>
            </a:r>
            <a:r>
              <a:rPr sz="1800" dirty="0">
                <a:solidFill>
                  <a:srgbClr val="545454"/>
                </a:solidFill>
                <a:latin typeface="Arial MT"/>
                <a:cs typeface="Arial MT"/>
              </a:rPr>
              <a:t>mapping</a:t>
            </a:r>
            <a:r>
              <a:rPr sz="1800" spc="-10" dirty="0">
                <a:solidFill>
                  <a:srgbClr val="545454"/>
                </a:solidFill>
                <a:latin typeface="Arial MT"/>
                <a:cs typeface="Arial MT"/>
              </a:rPr>
              <a:t> </a:t>
            </a:r>
            <a:r>
              <a:rPr sz="1800" dirty="0">
                <a:solidFill>
                  <a:srgbClr val="545454"/>
                </a:solidFill>
                <a:latin typeface="Arial MT"/>
                <a:cs typeface="Arial MT"/>
              </a:rPr>
              <a:t>function</a:t>
            </a:r>
            <a:r>
              <a:rPr sz="1800" spc="-20" dirty="0">
                <a:solidFill>
                  <a:srgbClr val="545454"/>
                </a:solidFill>
                <a:latin typeface="Arial MT"/>
                <a:cs typeface="Arial MT"/>
              </a:rPr>
              <a:t> </a:t>
            </a:r>
            <a:r>
              <a:rPr sz="1800" dirty="0">
                <a:solidFill>
                  <a:srgbClr val="545454"/>
                </a:solidFill>
                <a:latin typeface="Arial MT"/>
                <a:cs typeface="Arial MT"/>
              </a:rPr>
              <a:t>from</a:t>
            </a:r>
            <a:r>
              <a:rPr sz="1800" spc="-35" dirty="0">
                <a:solidFill>
                  <a:srgbClr val="545454"/>
                </a:solidFill>
                <a:latin typeface="Arial MT"/>
                <a:cs typeface="Arial MT"/>
              </a:rPr>
              <a:t> </a:t>
            </a:r>
            <a:r>
              <a:rPr sz="1800" dirty="0">
                <a:solidFill>
                  <a:srgbClr val="545454"/>
                </a:solidFill>
                <a:latin typeface="Arial MT"/>
                <a:cs typeface="Arial MT"/>
              </a:rPr>
              <a:t>training</a:t>
            </a:r>
            <a:r>
              <a:rPr sz="1800" spc="-5" dirty="0">
                <a:solidFill>
                  <a:srgbClr val="545454"/>
                </a:solidFill>
                <a:latin typeface="Arial MT"/>
                <a:cs typeface="Arial MT"/>
              </a:rPr>
              <a:t> </a:t>
            </a:r>
            <a:r>
              <a:rPr sz="1800" spc="-10" dirty="0">
                <a:solidFill>
                  <a:srgbClr val="545454"/>
                </a:solidFill>
                <a:latin typeface="Arial MT"/>
                <a:cs typeface="Arial MT"/>
              </a:rPr>
              <a:t>data.</a:t>
            </a:r>
            <a:endParaRPr sz="1800" dirty="0">
              <a:latin typeface="Arial MT"/>
              <a:cs typeface="Arial MT"/>
            </a:endParaRPr>
          </a:p>
          <a:p>
            <a:pPr>
              <a:lnSpc>
                <a:spcPct val="100000"/>
              </a:lnSpc>
              <a:spcBef>
                <a:spcPts val="90"/>
              </a:spcBef>
            </a:pPr>
            <a:endParaRPr sz="1800" dirty="0">
              <a:latin typeface="Arial MT"/>
              <a:cs typeface="Arial MT"/>
            </a:endParaRPr>
          </a:p>
          <a:p>
            <a:pPr marL="12700" marR="5080">
              <a:lnSpc>
                <a:spcPct val="100000"/>
              </a:lnSpc>
              <a:tabLst>
                <a:tab pos="3822700" algn="l"/>
              </a:tabLst>
            </a:pPr>
            <a:r>
              <a:rPr sz="1800" dirty="0">
                <a:solidFill>
                  <a:srgbClr val="545454"/>
                </a:solidFill>
                <a:latin typeface="Arial MT"/>
                <a:cs typeface="Arial MT"/>
              </a:rPr>
              <a:t>The</a:t>
            </a:r>
            <a:r>
              <a:rPr sz="1800" spc="-30" dirty="0">
                <a:solidFill>
                  <a:srgbClr val="545454"/>
                </a:solidFill>
                <a:latin typeface="Arial MT"/>
                <a:cs typeface="Arial MT"/>
              </a:rPr>
              <a:t> </a:t>
            </a:r>
            <a:r>
              <a:rPr sz="1800" dirty="0">
                <a:solidFill>
                  <a:srgbClr val="545454"/>
                </a:solidFill>
                <a:latin typeface="Arial MT"/>
                <a:cs typeface="Arial MT"/>
              </a:rPr>
              <a:t>form</a:t>
            </a:r>
            <a:r>
              <a:rPr sz="1800" spc="-10" dirty="0">
                <a:solidFill>
                  <a:srgbClr val="545454"/>
                </a:solidFill>
                <a:latin typeface="Arial MT"/>
                <a:cs typeface="Arial MT"/>
              </a:rPr>
              <a:t> </a:t>
            </a:r>
            <a:r>
              <a:rPr sz="1800" dirty="0">
                <a:solidFill>
                  <a:srgbClr val="545454"/>
                </a:solidFill>
                <a:latin typeface="Arial MT"/>
                <a:cs typeface="Arial MT"/>
              </a:rPr>
              <a:t>of</a:t>
            </a:r>
            <a:r>
              <a:rPr sz="1800" spc="-10" dirty="0">
                <a:solidFill>
                  <a:srgbClr val="545454"/>
                </a:solidFill>
                <a:latin typeface="Arial MT"/>
                <a:cs typeface="Arial MT"/>
              </a:rPr>
              <a:t> </a:t>
            </a:r>
            <a:r>
              <a:rPr sz="1800" dirty="0">
                <a:solidFill>
                  <a:srgbClr val="545454"/>
                </a:solidFill>
                <a:latin typeface="Arial MT"/>
                <a:cs typeface="Arial MT"/>
              </a:rPr>
              <a:t>the</a:t>
            </a:r>
            <a:r>
              <a:rPr sz="1800" spc="-20" dirty="0">
                <a:solidFill>
                  <a:srgbClr val="545454"/>
                </a:solidFill>
                <a:latin typeface="Arial MT"/>
                <a:cs typeface="Arial MT"/>
              </a:rPr>
              <a:t> </a:t>
            </a:r>
            <a:r>
              <a:rPr sz="1800" dirty="0">
                <a:solidFill>
                  <a:srgbClr val="545454"/>
                </a:solidFill>
                <a:latin typeface="Arial MT"/>
                <a:cs typeface="Arial MT"/>
              </a:rPr>
              <a:t>function is</a:t>
            </a:r>
            <a:r>
              <a:rPr sz="1800" spc="-10" dirty="0">
                <a:solidFill>
                  <a:srgbClr val="545454"/>
                </a:solidFill>
                <a:latin typeface="Arial MT"/>
                <a:cs typeface="Arial MT"/>
              </a:rPr>
              <a:t> unknown,</a:t>
            </a:r>
            <a:r>
              <a:rPr sz="1800" dirty="0">
                <a:solidFill>
                  <a:srgbClr val="545454"/>
                </a:solidFill>
                <a:latin typeface="Arial MT"/>
                <a:cs typeface="Arial MT"/>
              </a:rPr>
              <a:t>	job</a:t>
            </a:r>
            <a:r>
              <a:rPr sz="1800" spc="-30" dirty="0">
                <a:solidFill>
                  <a:srgbClr val="545454"/>
                </a:solidFill>
                <a:latin typeface="Arial MT"/>
                <a:cs typeface="Arial MT"/>
              </a:rPr>
              <a:t> </a:t>
            </a:r>
            <a:r>
              <a:rPr sz="1800" dirty="0">
                <a:solidFill>
                  <a:srgbClr val="545454"/>
                </a:solidFill>
                <a:latin typeface="Arial MT"/>
                <a:cs typeface="Arial MT"/>
              </a:rPr>
              <a:t>is</a:t>
            </a:r>
            <a:r>
              <a:rPr sz="1800" spc="-35" dirty="0">
                <a:solidFill>
                  <a:srgbClr val="545454"/>
                </a:solidFill>
                <a:latin typeface="Arial MT"/>
                <a:cs typeface="Arial MT"/>
              </a:rPr>
              <a:t> </a:t>
            </a:r>
            <a:r>
              <a:rPr sz="1800" dirty="0">
                <a:solidFill>
                  <a:srgbClr val="545454"/>
                </a:solidFill>
                <a:latin typeface="Arial MT"/>
                <a:cs typeface="Arial MT"/>
              </a:rPr>
              <a:t>to</a:t>
            </a:r>
            <a:r>
              <a:rPr sz="1800" spc="-45" dirty="0">
                <a:solidFill>
                  <a:srgbClr val="545454"/>
                </a:solidFill>
                <a:latin typeface="Arial MT"/>
                <a:cs typeface="Arial MT"/>
              </a:rPr>
              <a:t> </a:t>
            </a:r>
            <a:r>
              <a:rPr sz="1800" dirty="0">
                <a:solidFill>
                  <a:srgbClr val="545454"/>
                </a:solidFill>
                <a:latin typeface="Arial MT"/>
                <a:cs typeface="Arial MT"/>
              </a:rPr>
              <a:t>evaluate</a:t>
            </a:r>
            <a:r>
              <a:rPr sz="1800" spc="-20" dirty="0">
                <a:solidFill>
                  <a:srgbClr val="545454"/>
                </a:solidFill>
                <a:latin typeface="Arial MT"/>
                <a:cs typeface="Arial MT"/>
              </a:rPr>
              <a:t> </a:t>
            </a:r>
            <a:r>
              <a:rPr sz="1800" dirty="0">
                <a:solidFill>
                  <a:srgbClr val="545454"/>
                </a:solidFill>
                <a:latin typeface="Arial MT"/>
                <a:cs typeface="Arial MT"/>
              </a:rPr>
              <a:t>different</a:t>
            </a:r>
            <a:r>
              <a:rPr sz="1800" spc="-35" dirty="0">
                <a:solidFill>
                  <a:srgbClr val="545454"/>
                </a:solidFill>
                <a:latin typeface="Arial MT"/>
                <a:cs typeface="Arial MT"/>
              </a:rPr>
              <a:t> </a:t>
            </a:r>
            <a:r>
              <a:rPr sz="1800" dirty="0">
                <a:solidFill>
                  <a:srgbClr val="545454"/>
                </a:solidFill>
                <a:latin typeface="Arial MT"/>
                <a:cs typeface="Arial MT"/>
              </a:rPr>
              <a:t>machine</a:t>
            </a:r>
            <a:r>
              <a:rPr sz="1800" spc="-15" dirty="0">
                <a:solidFill>
                  <a:srgbClr val="545454"/>
                </a:solidFill>
                <a:latin typeface="Arial MT"/>
                <a:cs typeface="Arial MT"/>
              </a:rPr>
              <a:t> </a:t>
            </a:r>
            <a:r>
              <a:rPr sz="1800" dirty="0">
                <a:solidFill>
                  <a:srgbClr val="545454"/>
                </a:solidFill>
                <a:latin typeface="Arial MT"/>
                <a:cs typeface="Arial MT"/>
              </a:rPr>
              <a:t>learning</a:t>
            </a:r>
            <a:r>
              <a:rPr sz="1800" spc="-20" dirty="0">
                <a:solidFill>
                  <a:srgbClr val="545454"/>
                </a:solidFill>
                <a:latin typeface="Arial MT"/>
                <a:cs typeface="Arial MT"/>
              </a:rPr>
              <a:t> </a:t>
            </a:r>
            <a:r>
              <a:rPr sz="1800" dirty="0">
                <a:solidFill>
                  <a:srgbClr val="545454"/>
                </a:solidFill>
                <a:latin typeface="Arial MT"/>
                <a:cs typeface="Arial MT"/>
              </a:rPr>
              <a:t>algorithms</a:t>
            </a:r>
            <a:r>
              <a:rPr sz="1800" spc="-30" dirty="0">
                <a:solidFill>
                  <a:srgbClr val="545454"/>
                </a:solidFill>
                <a:latin typeface="Arial MT"/>
                <a:cs typeface="Arial MT"/>
              </a:rPr>
              <a:t> </a:t>
            </a:r>
            <a:r>
              <a:rPr sz="1800" dirty="0">
                <a:solidFill>
                  <a:srgbClr val="545454"/>
                </a:solidFill>
                <a:latin typeface="Arial MT"/>
                <a:cs typeface="Arial MT"/>
              </a:rPr>
              <a:t>and</a:t>
            </a:r>
            <a:r>
              <a:rPr sz="1800" spc="-30" dirty="0">
                <a:solidFill>
                  <a:srgbClr val="545454"/>
                </a:solidFill>
                <a:latin typeface="Arial MT"/>
                <a:cs typeface="Arial MT"/>
              </a:rPr>
              <a:t> </a:t>
            </a:r>
            <a:r>
              <a:rPr sz="1800" dirty="0">
                <a:solidFill>
                  <a:srgbClr val="545454"/>
                </a:solidFill>
                <a:latin typeface="Arial MT"/>
                <a:cs typeface="Arial MT"/>
              </a:rPr>
              <a:t>see</a:t>
            </a:r>
            <a:r>
              <a:rPr sz="1800" spc="-45" dirty="0">
                <a:solidFill>
                  <a:srgbClr val="545454"/>
                </a:solidFill>
                <a:latin typeface="Arial MT"/>
                <a:cs typeface="Arial MT"/>
              </a:rPr>
              <a:t> </a:t>
            </a:r>
            <a:r>
              <a:rPr sz="1800" dirty="0">
                <a:solidFill>
                  <a:srgbClr val="545454"/>
                </a:solidFill>
                <a:latin typeface="Arial MT"/>
                <a:cs typeface="Arial MT"/>
              </a:rPr>
              <a:t>which</a:t>
            </a:r>
            <a:r>
              <a:rPr sz="1800" spc="10" dirty="0">
                <a:solidFill>
                  <a:srgbClr val="545454"/>
                </a:solidFill>
                <a:latin typeface="Arial MT"/>
                <a:cs typeface="Arial MT"/>
              </a:rPr>
              <a:t> </a:t>
            </a:r>
            <a:r>
              <a:rPr sz="1800" spc="-25" dirty="0">
                <a:solidFill>
                  <a:srgbClr val="545454"/>
                </a:solidFill>
                <a:latin typeface="Arial MT"/>
                <a:cs typeface="Arial MT"/>
              </a:rPr>
              <a:t>is </a:t>
            </a:r>
            <a:r>
              <a:rPr sz="1800" dirty="0">
                <a:solidFill>
                  <a:srgbClr val="545454"/>
                </a:solidFill>
                <a:latin typeface="Arial MT"/>
                <a:cs typeface="Arial MT"/>
              </a:rPr>
              <a:t>better</a:t>
            </a:r>
            <a:r>
              <a:rPr sz="1800" spc="-45" dirty="0">
                <a:solidFill>
                  <a:srgbClr val="545454"/>
                </a:solidFill>
                <a:latin typeface="Arial MT"/>
                <a:cs typeface="Arial MT"/>
              </a:rPr>
              <a:t> </a:t>
            </a:r>
            <a:r>
              <a:rPr sz="1800" dirty="0">
                <a:solidFill>
                  <a:srgbClr val="545454"/>
                </a:solidFill>
                <a:latin typeface="Arial MT"/>
                <a:cs typeface="Arial MT"/>
              </a:rPr>
              <a:t>at</a:t>
            </a:r>
            <a:r>
              <a:rPr sz="1800" spc="-35" dirty="0">
                <a:solidFill>
                  <a:srgbClr val="545454"/>
                </a:solidFill>
                <a:latin typeface="Arial MT"/>
                <a:cs typeface="Arial MT"/>
              </a:rPr>
              <a:t> </a:t>
            </a:r>
            <a:r>
              <a:rPr sz="1800" dirty="0">
                <a:solidFill>
                  <a:srgbClr val="545454"/>
                </a:solidFill>
                <a:latin typeface="Arial MT"/>
                <a:cs typeface="Arial MT"/>
              </a:rPr>
              <a:t>approximating</a:t>
            </a:r>
            <a:r>
              <a:rPr sz="1800" spc="-15" dirty="0">
                <a:solidFill>
                  <a:srgbClr val="545454"/>
                </a:solidFill>
                <a:latin typeface="Arial MT"/>
                <a:cs typeface="Arial MT"/>
              </a:rPr>
              <a:t> </a:t>
            </a:r>
            <a:r>
              <a:rPr sz="1800" dirty="0">
                <a:solidFill>
                  <a:srgbClr val="545454"/>
                </a:solidFill>
                <a:latin typeface="Arial MT"/>
                <a:cs typeface="Arial MT"/>
              </a:rPr>
              <a:t>the</a:t>
            </a:r>
            <a:r>
              <a:rPr sz="1800" spc="-50" dirty="0">
                <a:solidFill>
                  <a:srgbClr val="545454"/>
                </a:solidFill>
                <a:latin typeface="Arial MT"/>
                <a:cs typeface="Arial MT"/>
              </a:rPr>
              <a:t> </a:t>
            </a:r>
            <a:r>
              <a:rPr sz="1800" dirty="0">
                <a:solidFill>
                  <a:srgbClr val="545454"/>
                </a:solidFill>
                <a:latin typeface="Arial MT"/>
                <a:cs typeface="Arial MT"/>
              </a:rPr>
              <a:t>underlying </a:t>
            </a:r>
            <a:r>
              <a:rPr sz="1800" spc="-10" dirty="0">
                <a:solidFill>
                  <a:srgbClr val="545454"/>
                </a:solidFill>
                <a:latin typeface="Arial MT"/>
                <a:cs typeface="Arial MT"/>
              </a:rPr>
              <a:t>function.</a:t>
            </a:r>
            <a:endParaRPr sz="1800" dirty="0">
              <a:latin typeface="Arial MT"/>
              <a:cs typeface="Arial MT"/>
            </a:endParaRPr>
          </a:p>
          <a:p>
            <a:pPr>
              <a:lnSpc>
                <a:spcPct val="100000"/>
              </a:lnSpc>
              <a:spcBef>
                <a:spcPts val="95"/>
              </a:spcBef>
            </a:pPr>
            <a:endParaRPr sz="1800" dirty="0">
              <a:latin typeface="Arial MT"/>
              <a:cs typeface="Arial MT"/>
            </a:endParaRPr>
          </a:p>
          <a:p>
            <a:pPr marL="12700" marR="378460">
              <a:lnSpc>
                <a:spcPct val="100000"/>
              </a:lnSpc>
            </a:pPr>
            <a:r>
              <a:rPr sz="1800" dirty="0">
                <a:solidFill>
                  <a:srgbClr val="545454"/>
                </a:solidFill>
                <a:latin typeface="Arial MT"/>
                <a:cs typeface="Arial MT"/>
              </a:rPr>
              <a:t>Different</a:t>
            </a:r>
            <a:r>
              <a:rPr sz="1800" spc="-20" dirty="0">
                <a:solidFill>
                  <a:srgbClr val="545454"/>
                </a:solidFill>
                <a:latin typeface="Arial MT"/>
                <a:cs typeface="Arial MT"/>
              </a:rPr>
              <a:t> </a:t>
            </a:r>
            <a:r>
              <a:rPr sz="1800" dirty="0">
                <a:solidFill>
                  <a:srgbClr val="545454"/>
                </a:solidFill>
                <a:latin typeface="Arial MT"/>
                <a:cs typeface="Arial MT"/>
              </a:rPr>
              <a:t>algorithms</a:t>
            </a:r>
            <a:r>
              <a:rPr sz="1800" spc="-25" dirty="0">
                <a:solidFill>
                  <a:srgbClr val="545454"/>
                </a:solidFill>
                <a:latin typeface="Arial MT"/>
                <a:cs typeface="Arial MT"/>
              </a:rPr>
              <a:t> </a:t>
            </a:r>
            <a:r>
              <a:rPr sz="1800" dirty="0">
                <a:solidFill>
                  <a:srgbClr val="545454"/>
                </a:solidFill>
                <a:latin typeface="Arial MT"/>
                <a:cs typeface="Arial MT"/>
              </a:rPr>
              <a:t>make</a:t>
            </a:r>
            <a:r>
              <a:rPr sz="1800" spc="-40" dirty="0">
                <a:solidFill>
                  <a:srgbClr val="545454"/>
                </a:solidFill>
                <a:latin typeface="Arial MT"/>
                <a:cs typeface="Arial MT"/>
              </a:rPr>
              <a:t> </a:t>
            </a:r>
            <a:r>
              <a:rPr sz="1800" dirty="0">
                <a:solidFill>
                  <a:srgbClr val="545454"/>
                </a:solidFill>
                <a:latin typeface="Arial MT"/>
                <a:cs typeface="Arial MT"/>
              </a:rPr>
              <a:t>different</a:t>
            </a:r>
            <a:r>
              <a:rPr sz="1800" spc="-20" dirty="0">
                <a:solidFill>
                  <a:srgbClr val="545454"/>
                </a:solidFill>
                <a:latin typeface="Arial MT"/>
                <a:cs typeface="Arial MT"/>
              </a:rPr>
              <a:t> </a:t>
            </a:r>
            <a:r>
              <a:rPr sz="1800" dirty="0">
                <a:solidFill>
                  <a:srgbClr val="545454"/>
                </a:solidFill>
                <a:latin typeface="Arial MT"/>
                <a:cs typeface="Arial MT"/>
              </a:rPr>
              <a:t>assumptions</a:t>
            </a:r>
            <a:r>
              <a:rPr sz="1800" spc="-25" dirty="0">
                <a:solidFill>
                  <a:srgbClr val="545454"/>
                </a:solidFill>
                <a:latin typeface="Arial MT"/>
                <a:cs typeface="Arial MT"/>
              </a:rPr>
              <a:t> </a:t>
            </a:r>
            <a:r>
              <a:rPr sz="1800" dirty="0">
                <a:solidFill>
                  <a:srgbClr val="545454"/>
                </a:solidFill>
                <a:latin typeface="Arial MT"/>
                <a:cs typeface="Arial MT"/>
              </a:rPr>
              <a:t>or</a:t>
            </a:r>
            <a:r>
              <a:rPr sz="1800" spc="-30" dirty="0">
                <a:solidFill>
                  <a:srgbClr val="545454"/>
                </a:solidFill>
                <a:latin typeface="Arial MT"/>
                <a:cs typeface="Arial MT"/>
              </a:rPr>
              <a:t> </a:t>
            </a:r>
            <a:r>
              <a:rPr sz="1800" dirty="0">
                <a:solidFill>
                  <a:srgbClr val="545454"/>
                </a:solidFill>
                <a:latin typeface="Arial MT"/>
                <a:cs typeface="Arial MT"/>
              </a:rPr>
              <a:t>biases</a:t>
            </a:r>
            <a:r>
              <a:rPr sz="1800" spc="-25" dirty="0">
                <a:solidFill>
                  <a:srgbClr val="545454"/>
                </a:solidFill>
                <a:latin typeface="Arial MT"/>
                <a:cs typeface="Arial MT"/>
              </a:rPr>
              <a:t> </a:t>
            </a:r>
            <a:r>
              <a:rPr sz="1800" dirty="0">
                <a:solidFill>
                  <a:srgbClr val="545454"/>
                </a:solidFill>
                <a:latin typeface="Arial MT"/>
                <a:cs typeface="Arial MT"/>
              </a:rPr>
              <a:t>about</a:t>
            </a:r>
            <a:r>
              <a:rPr sz="1800" spc="-15" dirty="0">
                <a:solidFill>
                  <a:srgbClr val="545454"/>
                </a:solidFill>
                <a:latin typeface="Arial MT"/>
                <a:cs typeface="Arial MT"/>
              </a:rPr>
              <a:t> </a:t>
            </a:r>
            <a:r>
              <a:rPr sz="1800" dirty="0">
                <a:solidFill>
                  <a:srgbClr val="545454"/>
                </a:solidFill>
                <a:latin typeface="Arial MT"/>
                <a:cs typeface="Arial MT"/>
              </a:rPr>
              <a:t>the</a:t>
            </a:r>
            <a:r>
              <a:rPr sz="1800" spc="-40" dirty="0">
                <a:solidFill>
                  <a:srgbClr val="545454"/>
                </a:solidFill>
                <a:latin typeface="Arial MT"/>
                <a:cs typeface="Arial MT"/>
              </a:rPr>
              <a:t> </a:t>
            </a:r>
            <a:r>
              <a:rPr sz="1800" dirty="0">
                <a:solidFill>
                  <a:srgbClr val="545454"/>
                </a:solidFill>
                <a:latin typeface="Arial MT"/>
                <a:cs typeface="Arial MT"/>
              </a:rPr>
              <a:t>form</a:t>
            </a:r>
            <a:r>
              <a:rPr sz="1800" spc="-35" dirty="0">
                <a:solidFill>
                  <a:srgbClr val="545454"/>
                </a:solidFill>
                <a:latin typeface="Arial MT"/>
                <a:cs typeface="Arial MT"/>
              </a:rPr>
              <a:t> </a:t>
            </a:r>
            <a:r>
              <a:rPr sz="1800" dirty="0">
                <a:solidFill>
                  <a:srgbClr val="545454"/>
                </a:solidFill>
                <a:latin typeface="Arial MT"/>
                <a:cs typeface="Arial MT"/>
              </a:rPr>
              <a:t>of</a:t>
            </a:r>
            <a:r>
              <a:rPr sz="1800" spc="-35" dirty="0">
                <a:solidFill>
                  <a:srgbClr val="545454"/>
                </a:solidFill>
                <a:latin typeface="Arial MT"/>
                <a:cs typeface="Arial MT"/>
              </a:rPr>
              <a:t> </a:t>
            </a:r>
            <a:r>
              <a:rPr sz="1800" dirty="0">
                <a:solidFill>
                  <a:srgbClr val="545454"/>
                </a:solidFill>
                <a:latin typeface="Arial MT"/>
                <a:cs typeface="Arial MT"/>
              </a:rPr>
              <a:t>the</a:t>
            </a:r>
            <a:r>
              <a:rPr sz="1800" spc="-40" dirty="0">
                <a:solidFill>
                  <a:srgbClr val="545454"/>
                </a:solidFill>
                <a:latin typeface="Arial MT"/>
                <a:cs typeface="Arial MT"/>
              </a:rPr>
              <a:t> </a:t>
            </a:r>
            <a:r>
              <a:rPr sz="1800" dirty="0">
                <a:solidFill>
                  <a:srgbClr val="545454"/>
                </a:solidFill>
                <a:latin typeface="Arial MT"/>
                <a:cs typeface="Arial MT"/>
              </a:rPr>
              <a:t>function</a:t>
            </a:r>
            <a:r>
              <a:rPr sz="1800" spc="-25" dirty="0">
                <a:solidFill>
                  <a:srgbClr val="545454"/>
                </a:solidFill>
                <a:latin typeface="Arial MT"/>
                <a:cs typeface="Arial MT"/>
              </a:rPr>
              <a:t> </a:t>
            </a:r>
            <a:r>
              <a:rPr sz="1800" dirty="0">
                <a:solidFill>
                  <a:srgbClr val="545454"/>
                </a:solidFill>
                <a:latin typeface="Arial MT"/>
                <a:cs typeface="Arial MT"/>
              </a:rPr>
              <a:t>and</a:t>
            </a:r>
            <a:r>
              <a:rPr sz="1800" spc="-25" dirty="0">
                <a:solidFill>
                  <a:srgbClr val="545454"/>
                </a:solidFill>
                <a:latin typeface="Arial MT"/>
                <a:cs typeface="Arial MT"/>
              </a:rPr>
              <a:t> </a:t>
            </a:r>
            <a:r>
              <a:rPr sz="1800" dirty="0">
                <a:solidFill>
                  <a:srgbClr val="545454"/>
                </a:solidFill>
                <a:latin typeface="Arial MT"/>
                <a:cs typeface="Arial MT"/>
              </a:rPr>
              <a:t>how</a:t>
            </a:r>
            <a:r>
              <a:rPr sz="1800" spc="-40" dirty="0">
                <a:solidFill>
                  <a:srgbClr val="545454"/>
                </a:solidFill>
                <a:latin typeface="Arial MT"/>
                <a:cs typeface="Arial MT"/>
              </a:rPr>
              <a:t> </a:t>
            </a:r>
            <a:r>
              <a:rPr sz="1800" dirty="0">
                <a:solidFill>
                  <a:srgbClr val="545454"/>
                </a:solidFill>
                <a:latin typeface="Arial MT"/>
                <a:cs typeface="Arial MT"/>
              </a:rPr>
              <a:t>it</a:t>
            </a:r>
            <a:r>
              <a:rPr sz="1800" spc="-35" dirty="0">
                <a:solidFill>
                  <a:srgbClr val="545454"/>
                </a:solidFill>
                <a:latin typeface="Arial MT"/>
                <a:cs typeface="Arial MT"/>
              </a:rPr>
              <a:t> </a:t>
            </a:r>
            <a:r>
              <a:rPr sz="1800" dirty="0">
                <a:solidFill>
                  <a:srgbClr val="545454"/>
                </a:solidFill>
                <a:latin typeface="Arial MT"/>
                <a:cs typeface="Arial MT"/>
              </a:rPr>
              <a:t>can</a:t>
            </a:r>
            <a:r>
              <a:rPr sz="1800" spc="-35" dirty="0">
                <a:solidFill>
                  <a:srgbClr val="545454"/>
                </a:solidFill>
                <a:latin typeface="Arial MT"/>
                <a:cs typeface="Arial MT"/>
              </a:rPr>
              <a:t> </a:t>
            </a:r>
            <a:r>
              <a:rPr sz="1800" spc="-25" dirty="0">
                <a:solidFill>
                  <a:srgbClr val="545454"/>
                </a:solidFill>
                <a:latin typeface="Arial MT"/>
                <a:cs typeface="Arial MT"/>
              </a:rPr>
              <a:t>be </a:t>
            </a:r>
            <a:r>
              <a:rPr sz="1800" spc="-10" dirty="0">
                <a:solidFill>
                  <a:srgbClr val="545454"/>
                </a:solidFill>
                <a:latin typeface="Arial MT"/>
                <a:cs typeface="Arial MT"/>
              </a:rPr>
              <a:t>learned</a:t>
            </a:r>
            <a:endParaRPr sz="1800" dirty="0">
              <a:latin typeface="Arial MT"/>
              <a:cs typeface="Arial MT"/>
            </a:endParaRPr>
          </a:p>
          <a:p>
            <a:pPr marL="29209">
              <a:lnSpc>
                <a:spcPct val="100000"/>
              </a:lnSpc>
              <a:spcBef>
                <a:spcPts val="1850"/>
              </a:spcBef>
            </a:pPr>
            <a:r>
              <a:rPr sz="1800" b="1" dirty="0">
                <a:solidFill>
                  <a:srgbClr val="212121"/>
                </a:solidFill>
                <a:latin typeface="Arial"/>
                <a:cs typeface="Arial"/>
              </a:rPr>
              <a:t>Parametric</a:t>
            </a:r>
            <a:r>
              <a:rPr sz="1800" b="1" spc="-40" dirty="0">
                <a:solidFill>
                  <a:srgbClr val="212121"/>
                </a:solidFill>
                <a:latin typeface="Arial"/>
                <a:cs typeface="Arial"/>
              </a:rPr>
              <a:t> </a:t>
            </a:r>
            <a:r>
              <a:rPr sz="1800" b="1" dirty="0">
                <a:solidFill>
                  <a:srgbClr val="212121"/>
                </a:solidFill>
                <a:latin typeface="Arial"/>
                <a:cs typeface="Arial"/>
              </a:rPr>
              <a:t>Machine</a:t>
            </a:r>
            <a:r>
              <a:rPr sz="1800" b="1" spc="-60" dirty="0">
                <a:solidFill>
                  <a:srgbClr val="212121"/>
                </a:solidFill>
                <a:latin typeface="Arial"/>
                <a:cs typeface="Arial"/>
              </a:rPr>
              <a:t> </a:t>
            </a:r>
            <a:r>
              <a:rPr sz="1800" b="1" dirty="0">
                <a:solidFill>
                  <a:srgbClr val="212121"/>
                </a:solidFill>
                <a:latin typeface="Arial"/>
                <a:cs typeface="Arial"/>
              </a:rPr>
              <a:t>Learning</a:t>
            </a:r>
            <a:r>
              <a:rPr sz="1800" b="1" spc="-114" dirty="0">
                <a:solidFill>
                  <a:srgbClr val="212121"/>
                </a:solidFill>
                <a:latin typeface="Arial"/>
                <a:cs typeface="Arial"/>
              </a:rPr>
              <a:t> </a:t>
            </a:r>
            <a:r>
              <a:rPr sz="1800" b="1" spc="-10" dirty="0">
                <a:solidFill>
                  <a:srgbClr val="212121"/>
                </a:solidFill>
                <a:latin typeface="Arial"/>
                <a:cs typeface="Arial"/>
              </a:rPr>
              <a:t>Algorithms</a:t>
            </a:r>
            <a:endParaRPr sz="1800" dirty="0">
              <a:latin typeface="Arial"/>
              <a:cs typeface="Arial"/>
            </a:endParaRPr>
          </a:p>
          <a:p>
            <a:pPr>
              <a:lnSpc>
                <a:spcPct val="100000"/>
              </a:lnSpc>
              <a:spcBef>
                <a:spcPts val="90"/>
              </a:spcBef>
            </a:pPr>
            <a:endParaRPr sz="1800" dirty="0">
              <a:latin typeface="Arial"/>
              <a:cs typeface="Arial"/>
            </a:endParaRPr>
          </a:p>
          <a:p>
            <a:pPr marL="29209" marR="48260">
              <a:lnSpc>
                <a:spcPct val="100000"/>
              </a:lnSpc>
            </a:pPr>
            <a:r>
              <a:rPr sz="1800" dirty="0">
                <a:solidFill>
                  <a:srgbClr val="FF0000"/>
                </a:solidFill>
                <a:latin typeface="Arial MT"/>
                <a:cs typeface="Arial MT"/>
              </a:rPr>
              <a:t>Assumptions</a:t>
            </a:r>
            <a:r>
              <a:rPr sz="1800" spc="-35" dirty="0">
                <a:solidFill>
                  <a:srgbClr val="FF0000"/>
                </a:solidFill>
                <a:latin typeface="Arial MT"/>
                <a:cs typeface="Arial MT"/>
              </a:rPr>
              <a:t> </a:t>
            </a:r>
            <a:r>
              <a:rPr sz="1800" dirty="0">
                <a:solidFill>
                  <a:srgbClr val="FF0000"/>
                </a:solidFill>
                <a:latin typeface="Arial MT"/>
                <a:cs typeface="Arial MT"/>
              </a:rPr>
              <a:t>can</a:t>
            </a:r>
            <a:r>
              <a:rPr sz="1800" spc="-40" dirty="0">
                <a:solidFill>
                  <a:srgbClr val="FF0000"/>
                </a:solidFill>
                <a:latin typeface="Arial MT"/>
                <a:cs typeface="Arial MT"/>
              </a:rPr>
              <a:t> </a:t>
            </a:r>
            <a:r>
              <a:rPr sz="1800" dirty="0">
                <a:solidFill>
                  <a:srgbClr val="FF0000"/>
                </a:solidFill>
                <a:latin typeface="Arial MT"/>
                <a:cs typeface="Arial MT"/>
              </a:rPr>
              <a:t>greatly</a:t>
            </a:r>
            <a:r>
              <a:rPr sz="1800" spc="-20" dirty="0">
                <a:solidFill>
                  <a:srgbClr val="FF0000"/>
                </a:solidFill>
                <a:latin typeface="Arial MT"/>
                <a:cs typeface="Arial MT"/>
              </a:rPr>
              <a:t> </a:t>
            </a:r>
            <a:r>
              <a:rPr sz="1800" dirty="0">
                <a:solidFill>
                  <a:srgbClr val="FF0000"/>
                </a:solidFill>
                <a:latin typeface="Arial MT"/>
                <a:cs typeface="Arial MT"/>
              </a:rPr>
              <a:t>simplify</a:t>
            </a:r>
            <a:r>
              <a:rPr sz="1800" spc="-15" dirty="0">
                <a:solidFill>
                  <a:srgbClr val="FF0000"/>
                </a:solidFill>
                <a:latin typeface="Arial MT"/>
                <a:cs typeface="Arial MT"/>
              </a:rPr>
              <a:t> </a:t>
            </a:r>
            <a:r>
              <a:rPr sz="1800" dirty="0">
                <a:solidFill>
                  <a:srgbClr val="FF0000"/>
                </a:solidFill>
                <a:latin typeface="Arial MT"/>
                <a:cs typeface="Arial MT"/>
              </a:rPr>
              <a:t>the</a:t>
            </a:r>
            <a:r>
              <a:rPr sz="1800" spc="-35" dirty="0">
                <a:solidFill>
                  <a:srgbClr val="FF0000"/>
                </a:solidFill>
                <a:latin typeface="Arial MT"/>
                <a:cs typeface="Arial MT"/>
              </a:rPr>
              <a:t> </a:t>
            </a:r>
            <a:r>
              <a:rPr sz="1800" dirty="0">
                <a:solidFill>
                  <a:srgbClr val="FF0000"/>
                </a:solidFill>
                <a:latin typeface="Arial MT"/>
                <a:cs typeface="Arial MT"/>
              </a:rPr>
              <a:t>learning</a:t>
            </a:r>
            <a:r>
              <a:rPr sz="1800" spc="-15" dirty="0">
                <a:solidFill>
                  <a:srgbClr val="FF0000"/>
                </a:solidFill>
                <a:latin typeface="Arial MT"/>
                <a:cs typeface="Arial MT"/>
              </a:rPr>
              <a:t> </a:t>
            </a:r>
            <a:r>
              <a:rPr sz="1800" dirty="0">
                <a:solidFill>
                  <a:srgbClr val="FF0000"/>
                </a:solidFill>
                <a:latin typeface="Arial MT"/>
                <a:cs typeface="Arial MT"/>
              </a:rPr>
              <a:t>process,</a:t>
            </a:r>
            <a:r>
              <a:rPr sz="1800" spc="-30" dirty="0">
                <a:solidFill>
                  <a:srgbClr val="FF0000"/>
                </a:solidFill>
                <a:latin typeface="Arial MT"/>
                <a:cs typeface="Arial MT"/>
              </a:rPr>
              <a:t> </a:t>
            </a:r>
            <a:r>
              <a:rPr sz="1800" dirty="0">
                <a:solidFill>
                  <a:srgbClr val="FF0000"/>
                </a:solidFill>
                <a:latin typeface="Arial MT"/>
                <a:cs typeface="Arial MT"/>
              </a:rPr>
              <a:t>but</a:t>
            </a:r>
            <a:r>
              <a:rPr sz="1800" spc="-20" dirty="0">
                <a:solidFill>
                  <a:srgbClr val="FF0000"/>
                </a:solidFill>
                <a:latin typeface="Arial MT"/>
                <a:cs typeface="Arial MT"/>
              </a:rPr>
              <a:t> </a:t>
            </a:r>
            <a:r>
              <a:rPr sz="1800" dirty="0">
                <a:solidFill>
                  <a:srgbClr val="FF0000"/>
                </a:solidFill>
                <a:latin typeface="Arial MT"/>
                <a:cs typeface="Arial MT"/>
              </a:rPr>
              <a:t>can</a:t>
            </a:r>
            <a:r>
              <a:rPr sz="1800" spc="-40" dirty="0">
                <a:solidFill>
                  <a:srgbClr val="FF0000"/>
                </a:solidFill>
                <a:latin typeface="Arial MT"/>
                <a:cs typeface="Arial MT"/>
              </a:rPr>
              <a:t> </a:t>
            </a:r>
            <a:r>
              <a:rPr sz="1800" dirty="0">
                <a:solidFill>
                  <a:srgbClr val="FF0000"/>
                </a:solidFill>
                <a:latin typeface="Arial MT"/>
                <a:cs typeface="Arial MT"/>
              </a:rPr>
              <a:t>also</a:t>
            </a:r>
            <a:r>
              <a:rPr sz="1800" spc="-25" dirty="0">
                <a:solidFill>
                  <a:srgbClr val="FF0000"/>
                </a:solidFill>
                <a:latin typeface="Arial MT"/>
                <a:cs typeface="Arial MT"/>
              </a:rPr>
              <a:t> </a:t>
            </a:r>
            <a:r>
              <a:rPr sz="1800" dirty="0">
                <a:solidFill>
                  <a:srgbClr val="FF0000"/>
                </a:solidFill>
                <a:latin typeface="Arial MT"/>
                <a:cs typeface="Arial MT"/>
              </a:rPr>
              <a:t>limit</a:t>
            </a:r>
            <a:r>
              <a:rPr sz="1800" spc="-25" dirty="0">
                <a:solidFill>
                  <a:srgbClr val="FF0000"/>
                </a:solidFill>
                <a:latin typeface="Arial MT"/>
                <a:cs typeface="Arial MT"/>
              </a:rPr>
              <a:t> </a:t>
            </a:r>
            <a:r>
              <a:rPr sz="1800" dirty="0">
                <a:solidFill>
                  <a:srgbClr val="FF0000"/>
                </a:solidFill>
                <a:latin typeface="Arial MT"/>
                <a:cs typeface="Arial MT"/>
              </a:rPr>
              <a:t>what</a:t>
            </a:r>
            <a:r>
              <a:rPr sz="1800" spc="20" dirty="0">
                <a:solidFill>
                  <a:srgbClr val="FF0000"/>
                </a:solidFill>
                <a:latin typeface="Arial MT"/>
                <a:cs typeface="Arial MT"/>
              </a:rPr>
              <a:t> </a:t>
            </a:r>
            <a:r>
              <a:rPr sz="1800" dirty="0">
                <a:solidFill>
                  <a:srgbClr val="FF0000"/>
                </a:solidFill>
                <a:latin typeface="Arial MT"/>
                <a:cs typeface="Arial MT"/>
              </a:rPr>
              <a:t>can</a:t>
            </a:r>
            <a:r>
              <a:rPr sz="1800" spc="-40" dirty="0">
                <a:solidFill>
                  <a:srgbClr val="FF0000"/>
                </a:solidFill>
                <a:latin typeface="Arial MT"/>
                <a:cs typeface="Arial MT"/>
              </a:rPr>
              <a:t> </a:t>
            </a:r>
            <a:r>
              <a:rPr sz="1800" dirty="0">
                <a:solidFill>
                  <a:srgbClr val="FF0000"/>
                </a:solidFill>
                <a:latin typeface="Arial MT"/>
                <a:cs typeface="Arial MT"/>
              </a:rPr>
              <a:t>be</a:t>
            </a:r>
            <a:r>
              <a:rPr sz="1800" spc="-35" dirty="0">
                <a:solidFill>
                  <a:srgbClr val="FF0000"/>
                </a:solidFill>
                <a:latin typeface="Arial MT"/>
                <a:cs typeface="Arial MT"/>
              </a:rPr>
              <a:t> </a:t>
            </a:r>
            <a:r>
              <a:rPr sz="1800" dirty="0">
                <a:solidFill>
                  <a:srgbClr val="FF0000"/>
                </a:solidFill>
                <a:latin typeface="Arial MT"/>
                <a:cs typeface="Arial MT"/>
              </a:rPr>
              <a:t>learned.</a:t>
            </a:r>
            <a:r>
              <a:rPr sz="1800" spc="-110" dirty="0">
                <a:solidFill>
                  <a:srgbClr val="FF0000"/>
                </a:solidFill>
                <a:latin typeface="Arial MT"/>
                <a:cs typeface="Arial MT"/>
              </a:rPr>
              <a:t> </a:t>
            </a:r>
            <a:r>
              <a:rPr sz="1800" b="1" dirty="0">
                <a:solidFill>
                  <a:srgbClr val="FF0000"/>
                </a:solidFill>
                <a:latin typeface="Arial MT"/>
                <a:cs typeface="Arial MT"/>
              </a:rPr>
              <a:t>Algorithms</a:t>
            </a:r>
            <a:r>
              <a:rPr sz="1800" b="1" spc="-15" dirty="0">
                <a:solidFill>
                  <a:srgbClr val="FF0000"/>
                </a:solidFill>
                <a:latin typeface="Arial MT"/>
                <a:cs typeface="Arial MT"/>
              </a:rPr>
              <a:t> </a:t>
            </a:r>
            <a:r>
              <a:rPr sz="1800" b="1" spc="-20" dirty="0">
                <a:solidFill>
                  <a:srgbClr val="FF0000"/>
                </a:solidFill>
                <a:latin typeface="Arial MT"/>
                <a:cs typeface="Arial MT"/>
              </a:rPr>
              <a:t>that </a:t>
            </a:r>
            <a:r>
              <a:rPr sz="1800" b="1" dirty="0">
                <a:solidFill>
                  <a:srgbClr val="FF0000"/>
                </a:solidFill>
                <a:latin typeface="Arial MT"/>
                <a:cs typeface="Arial MT"/>
              </a:rPr>
              <a:t>simplify</a:t>
            </a:r>
            <a:r>
              <a:rPr sz="1800" b="1" spc="-25" dirty="0">
                <a:solidFill>
                  <a:srgbClr val="FF0000"/>
                </a:solidFill>
                <a:latin typeface="Arial MT"/>
                <a:cs typeface="Arial MT"/>
              </a:rPr>
              <a:t> </a:t>
            </a:r>
            <a:r>
              <a:rPr sz="1800" b="1" dirty="0">
                <a:solidFill>
                  <a:srgbClr val="FF0000"/>
                </a:solidFill>
                <a:latin typeface="Arial MT"/>
                <a:cs typeface="Arial MT"/>
              </a:rPr>
              <a:t>the</a:t>
            </a:r>
            <a:r>
              <a:rPr sz="1800" b="1" spc="-40" dirty="0">
                <a:solidFill>
                  <a:srgbClr val="FF0000"/>
                </a:solidFill>
                <a:latin typeface="Arial MT"/>
                <a:cs typeface="Arial MT"/>
              </a:rPr>
              <a:t> </a:t>
            </a:r>
            <a:r>
              <a:rPr sz="1800" b="1" dirty="0">
                <a:solidFill>
                  <a:srgbClr val="FF0000"/>
                </a:solidFill>
                <a:latin typeface="Arial MT"/>
                <a:cs typeface="Arial MT"/>
              </a:rPr>
              <a:t>function</a:t>
            </a:r>
            <a:r>
              <a:rPr sz="1800" b="1" spc="-40" dirty="0">
                <a:solidFill>
                  <a:srgbClr val="FF0000"/>
                </a:solidFill>
                <a:latin typeface="Arial MT"/>
                <a:cs typeface="Arial MT"/>
              </a:rPr>
              <a:t> </a:t>
            </a:r>
            <a:r>
              <a:rPr sz="1800" b="1" dirty="0">
                <a:solidFill>
                  <a:srgbClr val="FF0000"/>
                </a:solidFill>
                <a:latin typeface="Arial MT"/>
                <a:cs typeface="Arial MT"/>
              </a:rPr>
              <a:t>to</a:t>
            </a:r>
            <a:r>
              <a:rPr sz="1800" b="1" spc="-25" dirty="0">
                <a:solidFill>
                  <a:srgbClr val="FF0000"/>
                </a:solidFill>
                <a:latin typeface="Arial MT"/>
                <a:cs typeface="Arial MT"/>
              </a:rPr>
              <a:t> </a:t>
            </a:r>
            <a:r>
              <a:rPr sz="1800" b="1" dirty="0">
                <a:solidFill>
                  <a:srgbClr val="FF0000"/>
                </a:solidFill>
                <a:latin typeface="Arial MT"/>
                <a:cs typeface="Arial MT"/>
              </a:rPr>
              <a:t>a</a:t>
            </a:r>
            <a:r>
              <a:rPr sz="1800" b="1" spc="-40" dirty="0">
                <a:solidFill>
                  <a:srgbClr val="FF0000"/>
                </a:solidFill>
                <a:latin typeface="Arial MT"/>
                <a:cs typeface="Arial MT"/>
              </a:rPr>
              <a:t> </a:t>
            </a:r>
            <a:r>
              <a:rPr sz="1800" b="1" dirty="0">
                <a:solidFill>
                  <a:srgbClr val="FF0000"/>
                </a:solidFill>
                <a:latin typeface="Arial MT"/>
                <a:cs typeface="Arial MT"/>
              </a:rPr>
              <a:t>known</a:t>
            </a:r>
            <a:r>
              <a:rPr sz="1800" b="1" spc="15" dirty="0">
                <a:solidFill>
                  <a:srgbClr val="FF0000"/>
                </a:solidFill>
                <a:latin typeface="Arial MT"/>
                <a:cs typeface="Arial MT"/>
              </a:rPr>
              <a:t> </a:t>
            </a:r>
            <a:r>
              <a:rPr sz="1800" b="1" dirty="0">
                <a:solidFill>
                  <a:srgbClr val="FF0000"/>
                </a:solidFill>
                <a:latin typeface="Arial MT"/>
                <a:cs typeface="Arial MT"/>
              </a:rPr>
              <a:t>form</a:t>
            </a:r>
            <a:r>
              <a:rPr sz="1800" b="1" spc="-30" dirty="0">
                <a:solidFill>
                  <a:srgbClr val="FF0000"/>
                </a:solidFill>
                <a:latin typeface="Arial MT"/>
                <a:cs typeface="Arial MT"/>
              </a:rPr>
              <a:t> </a:t>
            </a:r>
            <a:r>
              <a:rPr sz="1800" dirty="0">
                <a:solidFill>
                  <a:srgbClr val="FF0000"/>
                </a:solidFill>
                <a:latin typeface="Arial MT"/>
                <a:cs typeface="Arial MT"/>
              </a:rPr>
              <a:t>are</a:t>
            </a:r>
            <a:r>
              <a:rPr sz="1800" spc="-40" dirty="0">
                <a:solidFill>
                  <a:srgbClr val="FF0000"/>
                </a:solidFill>
                <a:latin typeface="Arial MT"/>
                <a:cs typeface="Arial MT"/>
              </a:rPr>
              <a:t> </a:t>
            </a:r>
            <a:r>
              <a:rPr sz="1800" dirty="0">
                <a:solidFill>
                  <a:srgbClr val="FF0000"/>
                </a:solidFill>
                <a:latin typeface="Arial MT"/>
                <a:cs typeface="Arial MT"/>
              </a:rPr>
              <a:t>called</a:t>
            </a:r>
            <a:r>
              <a:rPr sz="1800" spc="-25" dirty="0">
                <a:solidFill>
                  <a:srgbClr val="FF0000"/>
                </a:solidFill>
                <a:latin typeface="Arial MT"/>
                <a:cs typeface="Arial MT"/>
              </a:rPr>
              <a:t> </a:t>
            </a:r>
            <a:r>
              <a:rPr sz="1800" dirty="0">
                <a:solidFill>
                  <a:srgbClr val="FF0000"/>
                </a:solidFill>
                <a:latin typeface="Arial MT"/>
                <a:cs typeface="Arial MT"/>
              </a:rPr>
              <a:t>parametric</a:t>
            </a:r>
            <a:r>
              <a:rPr sz="1800" spc="-20" dirty="0">
                <a:solidFill>
                  <a:srgbClr val="FF0000"/>
                </a:solidFill>
                <a:latin typeface="Arial MT"/>
                <a:cs typeface="Arial MT"/>
              </a:rPr>
              <a:t> </a:t>
            </a:r>
            <a:r>
              <a:rPr sz="1800" dirty="0">
                <a:solidFill>
                  <a:srgbClr val="FF0000"/>
                </a:solidFill>
                <a:latin typeface="Arial MT"/>
                <a:cs typeface="Arial MT"/>
              </a:rPr>
              <a:t>machine</a:t>
            </a:r>
            <a:r>
              <a:rPr sz="1800" spc="-5" dirty="0">
                <a:solidFill>
                  <a:srgbClr val="FF0000"/>
                </a:solidFill>
                <a:latin typeface="Arial MT"/>
                <a:cs typeface="Arial MT"/>
              </a:rPr>
              <a:t> </a:t>
            </a:r>
            <a:r>
              <a:rPr sz="1800" dirty="0">
                <a:solidFill>
                  <a:srgbClr val="FF0000"/>
                </a:solidFill>
                <a:latin typeface="Arial MT"/>
                <a:cs typeface="Arial MT"/>
              </a:rPr>
              <a:t>learning</a:t>
            </a:r>
            <a:r>
              <a:rPr sz="1800" spc="-10" dirty="0">
                <a:solidFill>
                  <a:srgbClr val="FF0000"/>
                </a:solidFill>
                <a:latin typeface="Arial MT"/>
                <a:cs typeface="Arial MT"/>
              </a:rPr>
              <a:t> algorithms.</a:t>
            </a:r>
            <a:endParaRPr sz="1800" dirty="0">
              <a:latin typeface="Arial MT"/>
              <a:cs typeface="Arial M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4360" y="1554480"/>
            <a:ext cx="7783830" cy="3177540"/>
          </a:xfrm>
          <a:prstGeom prst="rect">
            <a:avLst/>
          </a:prstGeom>
        </p:spPr>
      </p:pic>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20</a:t>
            </a:fld>
            <a:endParaRPr spc="-25"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a:stretch>
            <a:fillRect/>
          </a:stretch>
        </p:blipFill>
        <p:spPr bwMode="auto">
          <a:xfrm>
            <a:off x="571500" y="838200"/>
            <a:ext cx="8536664"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6626" y="905255"/>
            <a:ext cx="8270748" cy="5591556"/>
          </a:xfrm>
          <a:prstGeom prst="rect">
            <a:avLst/>
          </a:prstGeom>
        </p:spPr>
      </p:pic>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22</a:t>
            </a:fld>
            <a:endParaRPr spc="-25"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685800" y="1143000"/>
            <a:ext cx="74880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628650" y="914400"/>
            <a:ext cx="6972300" cy="4893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400050" y="685801"/>
            <a:ext cx="8229600" cy="60871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742950" y="914400"/>
            <a:ext cx="7705519"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27</a:t>
            </a:fld>
            <a:endParaRPr spc="-25" dirty="0"/>
          </a:p>
        </p:txBody>
      </p:sp>
      <p:pic>
        <p:nvPicPr>
          <p:cNvPr id="10242" name="Picture 2"/>
          <p:cNvPicPr>
            <a:picLocks noChangeAspect="1" noChangeArrowheads="1"/>
          </p:cNvPicPr>
          <p:nvPr/>
        </p:nvPicPr>
        <p:blipFill>
          <a:blip r:embed="rId2" cstate="print"/>
          <a:srcRect/>
          <a:stretch>
            <a:fillRect/>
          </a:stretch>
        </p:blipFill>
        <p:spPr bwMode="auto">
          <a:xfrm>
            <a:off x="685800" y="457200"/>
            <a:ext cx="7372350" cy="6105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457200" y="790576"/>
            <a:ext cx="8343900" cy="6067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29</a:t>
            </a:fld>
            <a:endParaRPr spc="-25" dirty="0"/>
          </a:p>
        </p:txBody>
      </p:sp>
      <p:pic>
        <p:nvPicPr>
          <p:cNvPr id="12290" name="Picture 2"/>
          <p:cNvPicPr>
            <a:picLocks noChangeAspect="1" noChangeArrowheads="1"/>
          </p:cNvPicPr>
          <p:nvPr/>
        </p:nvPicPr>
        <p:blipFill>
          <a:blip r:embed="rId2" cstate="print"/>
          <a:srcRect/>
          <a:stretch>
            <a:fillRect/>
          </a:stretch>
        </p:blipFill>
        <p:spPr bwMode="auto">
          <a:xfrm>
            <a:off x="514350" y="838201"/>
            <a:ext cx="7543800" cy="58195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86978" y="6054038"/>
            <a:ext cx="61913" cy="151323"/>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009DD9"/>
                </a:solidFill>
                <a:latin typeface="Trebuchet MS"/>
                <a:cs typeface="Trebuchet MS"/>
              </a:rPr>
              <a:t>4</a:t>
            </a:r>
            <a:endParaRPr sz="900">
              <a:latin typeface="Trebuchet MS"/>
              <a:cs typeface="Trebuchet MS"/>
            </a:endParaRPr>
          </a:p>
        </p:txBody>
      </p:sp>
      <p:sp>
        <p:nvSpPr>
          <p:cNvPr id="3" name="object 3"/>
          <p:cNvSpPr txBox="1">
            <a:spLocks noGrp="1"/>
          </p:cNvSpPr>
          <p:nvPr>
            <p:ph type="title"/>
          </p:nvPr>
        </p:nvSpPr>
        <p:spPr>
          <a:xfrm>
            <a:off x="395536" y="260648"/>
            <a:ext cx="7167449" cy="288798"/>
          </a:xfrm>
          <a:prstGeom prst="rect">
            <a:avLst/>
          </a:prstGeom>
        </p:spPr>
        <p:txBody>
          <a:bodyPr vert="horz" wrap="square" lIns="0" tIns="12700" rIns="0" bIns="0" rtlCol="0">
            <a:spAutoFit/>
          </a:bodyPr>
          <a:lstStyle/>
          <a:p>
            <a:pPr marL="12700">
              <a:lnSpc>
                <a:spcPct val="100000"/>
              </a:lnSpc>
              <a:spcBef>
                <a:spcPts val="100"/>
              </a:spcBef>
            </a:pPr>
            <a:r>
              <a:rPr sz="1800" b="0" dirty="0">
                <a:solidFill>
                  <a:srgbClr val="545454"/>
                </a:solidFill>
                <a:latin typeface="Arial MT"/>
                <a:cs typeface="Arial MT"/>
              </a:rPr>
              <a:t>The</a:t>
            </a:r>
            <a:r>
              <a:rPr sz="1800" b="0" spc="-75" dirty="0">
                <a:solidFill>
                  <a:srgbClr val="545454"/>
                </a:solidFill>
                <a:latin typeface="Arial MT"/>
                <a:cs typeface="Arial MT"/>
              </a:rPr>
              <a:t> </a:t>
            </a:r>
            <a:r>
              <a:rPr sz="1800" b="0" dirty="0">
                <a:solidFill>
                  <a:srgbClr val="545454"/>
                </a:solidFill>
                <a:latin typeface="Arial MT"/>
                <a:cs typeface="Arial MT"/>
              </a:rPr>
              <a:t>algorithms</a:t>
            </a:r>
            <a:r>
              <a:rPr sz="1800" b="0" spc="-35" dirty="0">
                <a:solidFill>
                  <a:srgbClr val="545454"/>
                </a:solidFill>
                <a:latin typeface="Arial MT"/>
                <a:cs typeface="Arial MT"/>
              </a:rPr>
              <a:t> </a:t>
            </a:r>
            <a:r>
              <a:rPr sz="1800" b="0" dirty="0">
                <a:solidFill>
                  <a:srgbClr val="545454"/>
                </a:solidFill>
                <a:latin typeface="Arial MT"/>
                <a:cs typeface="Arial MT"/>
              </a:rPr>
              <a:t>involve</a:t>
            </a:r>
            <a:r>
              <a:rPr sz="1800" b="0" spc="-25" dirty="0">
                <a:solidFill>
                  <a:srgbClr val="545454"/>
                </a:solidFill>
                <a:latin typeface="Arial MT"/>
                <a:cs typeface="Arial MT"/>
              </a:rPr>
              <a:t> </a:t>
            </a:r>
            <a:r>
              <a:rPr sz="1800" b="0" dirty="0">
                <a:solidFill>
                  <a:srgbClr val="545454"/>
                </a:solidFill>
                <a:latin typeface="Arial MT"/>
                <a:cs typeface="Arial MT"/>
              </a:rPr>
              <a:t>two</a:t>
            </a:r>
            <a:r>
              <a:rPr sz="1800" b="0" spc="-10" dirty="0">
                <a:solidFill>
                  <a:srgbClr val="545454"/>
                </a:solidFill>
                <a:latin typeface="Arial MT"/>
                <a:cs typeface="Arial MT"/>
              </a:rPr>
              <a:t> steps:</a:t>
            </a:r>
            <a:endParaRPr sz="1800" dirty="0">
              <a:latin typeface="Arial MT"/>
              <a:cs typeface="Arial MT"/>
            </a:endParaRPr>
          </a:p>
        </p:txBody>
      </p:sp>
      <p:sp>
        <p:nvSpPr>
          <p:cNvPr id="4" name="object 4"/>
          <p:cNvSpPr txBox="1"/>
          <p:nvPr/>
        </p:nvSpPr>
        <p:spPr>
          <a:xfrm>
            <a:off x="323528" y="692696"/>
            <a:ext cx="8568952" cy="6170920"/>
          </a:xfrm>
          <a:prstGeom prst="rect">
            <a:avLst/>
          </a:prstGeom>
        </p:spPr>
        <p:txBody>
          <a:bodyPr vert="horz" wrap="square" lIns="0" tIns="12700" rIns="0" bIns="0" rtlCol="0">
            <a:spAutoFit/>
          </a:bodyPr>
          <a:lstStyle/>
          <a:p>
            <a:pPr marL="201930" indent="-193675">
              <a:lnSpc>
                <a:spcPct val="100000"/>
              </a:lnSpc>
              <a:spcBef>
                <a:spcPts val="100"/>
              </a:spcBef>
              <a:buSzPct val="94444"/>
              <a:buAutoNum type="arabicPeriod"/>
              <a:tabLst>
                <a:tab pos="201930" algn="l"/>
              </a:tabLst>
            </a:pPr>
            <a:r>
              <a:rPr sz="1800" dirty="0">
                <a:solidFill>
                  <a:srgbClr val="545454"/>
                </a:solidFill>
                <a:latin typeface="Arial MT"/>
                <a:cs typeface="Arial MT"/>
              </a:rPr>
              <a:t>Select</a:t>
            </a:r>
            <a:r>
              <a:rPr sz="1800" spc="-20" dirty="0">
                <a:solidFill>
                  <a:srgbClr val="545454"/>
                </a:solidFill>
                <a:latin typeface="Arial MT"/>
                <a:cs typeface="Arial MT"/>
              </a:rPr>
              <a:t> </a:t>
            </a:r>
            <a:r>
              <a:rPr sz="1800" dirty="0">
                <a:solidFill>
                  <a:srgbClr val="545454"/>
                </a:solidFill>
                <a:latin typeface="Arial MT"/>
                <a:cs typeface="Arial MT"/>
              </a:rPr>
              <a:t>a</a:t>
            </a:r>
            <a:r>
              <a:rPr sz="1800" spc="-10" dirty="0">
                <a:solidFill>
                  <a:srgbClr val="545454"/>
                </a:solidFill>
                <a:latin typeface="Arial MT"/>
                <a:cs typeface="Arial MT"/>
              </a:rPr>
              <a:t> </a:t>
            </a:r>
            <a:r>
              <a:rPr sz="1800" dirty="0">
                <a:solidFill>
                  <a:srgbClr val="545454"/>
                </a:solidFill>
                <a:latin typeface="Arial MT"/>
                <a:cs typeface="Arial MT"/>
              </a:rPr>
              <a:t>form</a:t>
            </a:r>
            <a:r>
              <a:rPr sz="1800" spc="-10" dirty="0">
                <a:solidFill>
                  <a:srgbClr val="545454"/>
                </a:solidFill>
                <a:latin typeface="Arial MT"/>
                <a:cs typeface="Arial MT"/>
              </a:rPr>
              <a:t> </a:t>
            </a:r>
            <a:r>
              <a:rPr sz="1800" dirty="0">
                <a:solidFill>
                  <a:srgbClr val="545454"/>
                </a:solidFill>
                <a:latin typeface="Arial MT"/>
                <a:cs typeface="Arial MT"/>
              </a:rPr>
              <a:t>for</a:t>
            </a:r>
            <a:r>
              <a:rPr sz="1800" spc="-10" dirty="0">
                <a:solidFill>
                  <a:srgbClr val="545454"/>
                </a:solidFill>
                <a:latin typeface="Arial MT"/>
                <a:cs typeface="Arial MT"/>
              </a:rPr>
              <a:t> </a:t>
            </a:r>
            <a:r>
              <a:rPr sz="1800" dirty="0">
                <a:solidFill>
                  <a:srgbClr val="545454"/>
                </a:solidFill>
                <a:latin typeface="Arial MT"/>
                <a:cs typeface="Arial MT"/>
              </a:rPr>
              <a:t>the</a:t>
            </a:r>
            <a:r>
              <a:rPr sz="1800" spc="-20" dirty="0">
                <a:solidFill>
                  <a:srgbClr val="545454"/>
                </a:solidFill>
                <a:latin typeface="Arial MT"/>
                <a:cs typeface="Arial MT"/>
              </a:rPr>
              <a:t> </a:t>
            </a:r>
            <a:r>
              <a:rPr sz="1800" spc="-10" dirty="0">
                <a:solidFill>
                  <a:srgbClr val="545454"/>
                </a:solidFill>
                <a:latin typeface="Arial MT"/>
                <a:cs typeface="Arial MT"/>
              </a:rPr>
              <a:t>function.</a:t>
            </a:r>
            <a:endParaRPr sz="1800" dirty="0">
              <a:latin typeface="Arial MT"/>
              <a:cs typeface="Arial MT"/>
            </a:endParaRPr>
          </a:p>
          <a:p>
            <a:pPr marL="202565" indent="-193675">
              <a:lnSpc>
                <a:spcPct val="100000"/>
              </a:lnSpc>
              <a:spcBef>
                <a:spcPts val="5"/>
              </a:spcBef>
              <a:buSzPct val="94444"/>
              <a:buAutoNum type="arabicPeriod"/>
              <a:tabLst>
                <a:tab pos="202565" algn="l"/>
              </a:tabLst>
            </a:pPr>
            <a:r>
              <a:rPr sz="1800" dirty="0">
                <a:solidFill>
                  <a:srgbClr val="545454"/>
                </a:solidFill>
                <a:latin typeface="Arial MT"/>
                <a:cs typeface="Arial MT"/>
              </a:rPr>
              <a:t>Learn</a:t>
            </a:r>
            <a:r>
              <a:rPr sz="1800" spc="-30" dirty="0">
                <a:solidFill>
                  <a:srgbClr val="545454"/>
                </a:solidFill>
                <a:latin typeface="Arial MT"/>
                <a:cs typeface="Arial MT"/>
              </a:rPr>
              <a:t> </a:t>
            </a:r>
            <a:r>
              <a:rPr sz="1800" dirty="0">
                <a:solidFill>
                  <a:srgbClr val="545454"/>
                </a:solidFill>
                <a:latin typeface="Arial MT"/>
                <a:cs typeface="Arial MT"/>
              </a:rPr>
              <a:t>the</a:t>
            </a:r>
            <a:r>
              <a:rPr sz="1800" spc="-30" dirty="0">
                <a:solidFill>
                  <a:srgbClr val="545454"/>
                </a:solidFill>
                <a:latin typeface="Arial MT"/>
                <a:cs typeface="Arial MT"/>
              </a:rPr>
              <a:t> </a:t>
            </a:r>
            <a:r>
              <a:rPr sz="1800" dirty="0">
                <a:solidFill>
                  <a:srgbClr val="545454"/>
                </a:solidFill>
                <a:latin typeface="Arial MT"/>
                <a:cs typeface="Arial MT"/>
              </a:rPr>
              <a:t>coefficients</a:t>
            </a:r>
            <a:r>
              <a:rPr sz="1800" spc="-10" dirty="0">
                <a:solidFill>
                  <a:srgbClr val="545454"/>
                </a:solidFill>
                <a:latin typeface="Arial MT"/>
                <a:cs typeface="Arial MT"/>
              </a:rPr>
              <a:t> </a:t>
            </a:r>
            <a:r>
              <a:rPr sz="1800" dirty="0">
                <a:solidFill>
                  <a:srgbClr val="545454"/>
                </a:solidFill>
                <a:latin typeface="Arial MT"/>
                <a:cs typeface="Arial MT"/>
              </a:rPr>
              <a:t>for</a:t>
            </a:r>
            <a:r>
              <a:rPr sz="1800" spc="-20" dirty="0">
                <a:solidFill>
                  <a:srgbClr val="545454"/>
                </a:solidFill>
                <a:latin typeface="Arial MT"/>
                <a:cs typeface="Arial MT"/>
              </a:rPr>
              <a:t> </a:t>
            </a:r>
            <a:r>
              <a:rPr sz="1800" dirty="0">
                <a:solidFill>
                  <a:srgbClr val="545454"/>
                </a:solidFill>
                <a:latin typeface="Arial MT"/>
                <a:cs typeface="Arial MT"/>
              </a:rPr>
              <a:t>the</a:t>
            </a:r>
            <a:r>
              <a:rPr sz="1800" spc="-30" dirty="0">
                <a:solidFill>
                  <a:srgbClr val="545454"/>
                </a:solidFill>
                <a:latin typeface="Arial MT"/>
                <a:cs typeface="Arial MT"/>
              </a:rPr>
              <a:t> </a:t>
            </a:r>
            <a:r>
              <a:rPr sz="1800" dirty="0">
                <a:solidFill>
                  <a:srgbClr val="545454"/>
                </a:solidFill>
                <a:latin typeface="Arial MT"/>
                <a:cs typeface="Arial MT"/>
              </a:rPr>
              <a:t>function</a:t>
            </a:r>
            <a:r>
              <a:rPr sz="1800" spc="-15" dirty="0">
                <a:solidFill>
                  <a:srgbClr val="545454"/>
                </a:solidFill>
                <a:latin typeface="Arial MT"/>
                <a:cs typeface="Arial MT"/>
              </a:rPr>
              <a:t> </a:t>
            </a:r>
            <a:r>
              <a:rPr sz="1800" dirty="0">
                <a:solidFill>
                  <a:srgbClr val="545454"/>
                </a:solidFill>
                <a:latin typeface="Arial MT"/>
                <a:cs typeface="Arial MT"/>
              </a:rPr>
              <a:t>from</a:t>
            </a:r>
            <a:r>
              <a:rPr sz="1800" spc="-20" dirty="0">
                <a:solidFill>
                  <a:srgbClr val="545454"/>
                </a:solidFill>
                <a:latin typeface="Arial MT"/>
                <a:cs typeface="Arial MT"/>
              </a:rPr>
              <a:t> </a:t>
            </a:r>
            <a:r>
              <a:rPr sz="1800" dirty="0">
                <a:solidFill>
                  <a:srgbClr val="545454"/>
                </a:solidFill>
                <a:latin typeface="Arial MT"/>
                <a:cs typeface="Arial MT"/>
              </a:rPr>
              <a:t>the</a:t>
            </a:r>
            <a:r>
              <a:rPr sz="1800" spc="-30" dirty="0">
                <a:solidFill>
                  <a:srgbClr val="545454"/>
                </a:solidFill>
                <a:latin typeface="Arial MT"/>
                <a:cs typeface="Arial MT"/>
              </a:rPr>
              <a:t> </a:t>
            </a:r>
            <a:r>
              <a:rPr sz="1800" dirty="0">
                <a:solidFill>
                  <a:srgbClr val="545454"/>
                </a:solidFill>
                <a:latin typeface="Arial MT"/>
                <a:cs typeface="Arial MT"/>
              </a:rPr>
              <a:t>training</a:t>
            </a:r>
            <a:r>
              <a:rPr sz="1800" spc="-15" dirty="0">
                <a:solidFill>
                  <a:srgbClr val="545454"/>
                </a:solidFill>
                <a:latin typeface="Arial MT"/>
                <a:cs typeface="Arial MT"/>
              </a:rPr>
              <a:t> </a:t>
            </a:r>
            <a:r>
              <a:rPr sz="1800" spc="-10" dirty="0">
                <a:solidFill>
                  <a:srgbClr val="545454"/>
                </a:solidFill>
                <a:latin typeface="Arial MT"/>
                <a:cs typeface="Arial MT"/>
              </a:rPr>
              <a:t>data.</a:t>
            </a:r>
            <a:endParaRPr sz="1800" dirty="0">
              <a:latin typeface="Arial MT"/>
              <a:cs typeface="Arial MT"/>
            </a:endParaRPr>
          </a:p>
          <a:p>
            <a:pPr>
              <a:lnSpc>
                <a:spcPct val="100000"/>
              </a:lnSpc>
              <a:spcBef>
                <a:spcPts val="85"/>
              </a:spcBef>
            </a:pPr>
            <a:endParaRPr sz="1800" dirty="0">
              <a:latin typeface="Arial MT"/>
              <a:cs typeface="Arial MT"/>
            </a:endParaRPr>
          </a:p>
          <a:p>
            <a:pPr marL="12700">
              <a:lnSpc>
                <a:spcPct val="100000"/>
              </a:lnSpc>
              <a:spcBef>
                <a:spcPts val="5"/>
              </a:spcBef>
            </a:pPr>
            <a:r>
              <a:rPr sz="1800" dirty="0">
                <a:solidFill>
                  <a:srgbClr val="545454"/>
                </a:solidFill>
                <a:latin typeface="Arial MT"/>
                <a:cs typeface="Arial MT"/>
              </a:rPr>
              <a:t>An</a:t>
            </a:r>
            <a:r>
              <a:rPr sz="1800" spc="-30" dirty="0">
                <a:solidFill>
                  <a:srgbClr val="545454"/>
                </a:solidFill>
                <a:latin typeface="Arial MT"/>
                <a:cs typeface="Arial MT"/>
              </a:rPr>
              <a:t> </a:t>
            </a:r>
            <a:r>
              <a:rPr sz="1800" dirty="0">
                <a:solidFill>
                  <a:srgbClr val="545454"/>
                </a:solidFill>
                <a:latin typeface="Arial MT"/>
                <a:cs typeface="Arial MT"/>
              </a:rPr>
              <a:t>easy</a:t>
            </a:r>
            <a:r>
              <a:rPr sz="1800" spc="-20" dirty="0">
                <a:solidFill>
                  <a:srgbClr val="545454"/>
                </a:solidFill>
                <a:latin typeface="Arial MT"/>
                <a:cs typeface="Arial MT"/>
              </a:rPr>
              <a:t> </a:t>
            </a:r>
            <a:r>
              <a:rPr sz="1800" dirty="0">
                <a:solidFill>
                  <a:srgbClr val="545454"/>
                </a:solidFill>
                <a:latin typeface="Arial MT"/>
                <a:cs typeface="Arial MT"/>
              </a:rPr>
              <a:t>to</a:t>
            </a:r>
            <a:r>
              <a:rPr sz="1800" spc="-15" dirty="0">
                <a:solidFill>
                  <a:srgbClr val="545454"/>
                </a:solidFill>
                <a:latin typeface="Arial MT"/>
                <a:cs typeface="Arial MT"/>
              </a:rPr>
              <a:t> </a:t>
            </a:r>
            <a:r>
              <a:rPr sz="1800" dirty="0">
                <a:solidFill>
                  <a:srgbClr val="545454"/>
                </a:solidFill>
                <a:latin typeface="Arial MT"/>
                <a:cs typeface="Arial MT"/>
              </a:rPr>
              <a:t>understand functional</a:t>
            </a:r>
            <a:r>
              <a:rPr sz="1800" spc="-15" dirty="0">
                <a:solidFill>
                  <a:srgbClr val="545454"/>
                </a:solidFill>
                <a:latin typeface="Arial MT"/>
                <a:cs typeface="Arial MT"/>
              </a:rPr>
              <a:t> </a:t>
            </a:r>
            <a:r>
              <a:rPr sz="1800" dirty="0">
                <a:solidFill>
                  <a:srgbClr val="545454"/>
                </a:solidFill>
                <a:latin typeface="Arial MT"/>
                <a:cs typeface="Arial MT"/>
              </a:rPr>
              <a:t>form</a:t>
            </a:r>
            <a:r>
              <a:rPr sz="1800" spc="-15" dirty="0">
                <a:solidFill>
                  <a:srgbClr val="545454"/>
                </a:solidFill>
                <a:latin typeface="Arial MT"/>
                <a:cs typeface="Arial MT"/>
              </a:rPr>
              <a:t> </a:t>
            </a:r>
            <a:r>
              <a:rPr sz="1800" dirty="0">
                <a:solidFill>
                  <a:srgbClr val="545454"/>
                </a:solidFill>
                <a:latin typeface="Arial MT"/>
                <a:cs typeface="Arial MT"/>
              </a:rPr>
              <a:t>for</a:t>
            </a:r>
            <a:r>
              <a:rPr sz="1800" spc="-35" dirty="0">
                <a:solidFill>
                  <a:srgbClr val="545454"/>
                </a:solidFill>
                <a:latin typeface="Arial MT"/>
                <a:cs typeface="Arial MT"/>
              </a:rPr>
              <a:t> </a:t>
            </a:r>
            <a:r>
              <a:rPr sz="1800" dirty="0">
                <a:solidFill>
                  <a:srgbClr val="545454"/>
                </a:solidFill>
                <a:latin typeface="Arial MT"/>
                <a:cs typeface="Arial MT"/>
              </a:rPr>
              <a:t>the</a:t>
            </a:r>
            <a:r>
              <a:rPr sz="1800" spc="-30" dirty="0">
                <a:solidFill>
                  <a:srgbClr val="545454"/>
                </a:solidFill>
                <a:latin typeface="Arial MT"/>
                <a:cs typeface="Arial MT"/>
              </a:rPr>
              <a:t> </a:t>
            </a:r>
            <a:r>
              <a:rPr sz="1800" dirty="0">
                <a:solidFill>
                  <a:srgbClr val="545454"/>
                </a:solidFill>
                <a:latin typeface="Arial MT"/>
                <a:cs typeface="Arial MT"/>
              </a:rPr>
              <a:t>mapping function</a:t>
            </a:r>
            <a:r>
              <a:rPr sz="1800" spc="-15" dirty="0">
                <a:solidFill>
                  <a:srgbClr val="545454"/>
                </a:solidFill>
                <a:latin typeface="Arial MT"/>
                <a:cs typeface="Arial MT"/>
              </a:rPr>
              <a:t> </a:t>
            </a:r>
            <a:r>
              <a:rPr sz="1800" dirty="0">
                <a:solidFill>
                  <a:srgbClr val="545454"/>
                </a:solidFill>
                <a:latin typeface="Arial MT"/>
                <a:cs typeface="Arial MT"/>
              </a:rPr>
              <a:t>is</a:t>
            </a:r>
            <a:r>
              <a:rPr sz="1800" spc="-20" dirty="0">
                <a:solidFill>
                  <a:srgbClr val="545454"/>
                </a:solidFill>
                <a:latin typeface="Arial MT"/>
                <a:cs typeface="Arial MT"/>
              </a:rPr>
              <a:t> </a:t>
            </a:r>
            <a:r>
              <a:rPr sz="1800" dirty="0">
                <a:solidFill>
                  <a:srgbClr val="545454"/>
                </a:solidFill>
                <a:latin typeface="Arial MT"/>
                <a:cs typeface="Arial MT"/>
              </a:rPr>
              <a:t>a</a:t>
            </a:r>
            <a:r>
              <a:rPr sz="1800" spc="-15" dirty="0">
                <a:solidFill>
                  <a:srgbClr val="545454"/>
                </a:solidFill>
                <a:latin typeface="Arial MT"/>
                <a:cs typeface="Arial MT"/>
              </a:rPr>
              <a:t> </a:t>
            </a:r>
            <a:r>
              <a:rPr sz="1800" dirty="0">
                <a:solidFill>
                  <a:srgbClr val="545454"/>
                </a:solidFill>
                <a:latin typeface="Arial MT"/>
                <a:cs typeface="Arial MT"/>
              </a:rPr>
              <a:t>line,</a:t>
            </a:r>
            <a:r>
              <a:rPr sz="1800" spc="-15" dirty="0">
                <a:solidFill>
                  <a:srgbClr val="545454"/>
                </a:solidFill>
                <a:latin typeface="Arial MT"/>
                <a:cs typeface="Arial MT"/>
              </a:rPr>
              <a:t> </a:t>
            </a:r>
            <a:r>
              <a:rPr sz="1800" dirty="0">
                <a:solidFill>
                  <a:srgbClr val="545454"/>
                </a:solidFill>
                <a:latin typeface="Arial MT"/>
                <a:cs typeface="Arial MT"/>
              </a:rPr>
              <a:t>as</a:t>
            </a:r>
            <a:r>
              <a:rPr sz="1800" spc="-20" dirty="0">
                <a:solidFill>
                  <a:srgbClr val="545454"/>
                </a:solidFill>
                <a:latin typeface="Arial MT"/>
                <a:cs typeface="Arial MT"/>
              </a:rPr>
              <a:t> </a:t>
            </a:r>
            <a:r>
              <a:rPr sz="1800" dirty="0">
                <a:solidFill>
                  <a:srgbClr val="545454"/>
                </a:solidFill>
                <a:latin typeface="Arial MT"/>
                <a:cs typeface="Arial MT"/>
              </a:rPr>
              <a:t>is</a:t>
            </a:r>
            <a:r>
              <a:rPr sz="1800" spc="-15" dirty="0">
                <a:solidFill>
                  <a:srgbClr val="545454"/>
                </a:solidFill>
                <a:latin typeface="Arial MT"/>
                <a:cs typeface="Arial MT"/>
              </a:rPr>
              <a:t> </a:t>
            </a:r>
            <a:r>
              <a:rPr sz="1800" dirty="0">
                <a:solidFill>
                  <a:srgbClr val="545454"/>
                </a:solidFill>
                <a:latin typeface="Arial MT"/>
                <a:cs typeface="Arial MT"/>
              </a:rPr>
              <a:t>used</a:t>
            </a:r>
            <a:r>
              <a:rPr sz="1800" spc="-15" dirty="0">
                <a:solidFill>
                  <a:srgbClr val="545454"/>
                </a:solidFill>
                <a:latin typeface="Arial MT"/>
                <a:cs typeface="Arial MT"/>
              </a:rPr>
              <a:t> </a:t>
            </a:r>
            <a:r>
              <a:rPr sz="1800" dirty="0">
                <a:solidFill>
                  <a:srgbClr val="545454"/>
                </a:solidFill>
                <a:latin typeface="Arial MT"/>
                <a:cs typeface="Arial MT"/>
              </a:rPr>
              <a:t>in</a:t>
            </a:r>
            <a:r>
              <a:rPr sz="1800" spc="-25" dirty="0">
                <a:solidFill>
                  <a:srgbClr val="545454"/>
                </a:solidFill>
                <a:latin typeface="Arial MT"/>
                <a:cs typeface="Arial MT"/>
              </a:rPr>
              <a:t> </a:t>
            </a:r>
            <a:r>
              <a:rPr sz="1800" dirty="0">
                <a:solidFill>
                  <a:srgbClr val="545454"/>
                </a:solidFill>
                <a:latin typeface="Arial MT"/>
                <a:cs typeface="Arial MT"/>
              </a:rPr>
              <a:t>linear</a:t>
            </a:r>
            <a:r>
              <a:rPr sz="1800" spc="5" dirty="0">
                <a:solidFill>
                  <a:srgbClr val="545454"/>
                </a:solidFill>
                <a:latin typeface="Arial MT"/>
                <a:cs typeface="Arial MT"/>
              </a:rPr>
              <a:t> </a:t>
            </a:r>
            <a:r>
              <a:rPr sz="1800" spc="-10" dirty="0">
                <a:solidFill>
                  <a:srgbClr val="545454"/>
                </a:solidFill>
                <a:latin typeface="Arial MT"/>
                <a:cs typeface="Arial MT"/>
              </a:rPr>
              <a:t>regression:</a:t>
            </a:r>
            <a:endParaRPr sz="1800" dirty="0">
              <a:latin typeface="Arial MT"/>
              <a:cs typeface="Arial MT"/>
            </a:endParaRPr>
          </a:p>
          <a:p>
            <a:pPr marL="40005" algn="ctr">
              <a:lnSpc>
                <a:spcPct val="100000"/>
              </a:lnSpc>
            </a:pPr>
            <a:r>
              <a:rPr sz="1800" dirty="0">
                <a:solidFill>
                  <a:srgbClr val="FF0000"/>
                </a:solidFill>
                <a:latin typeface="Arial MT"/>
                <a:cs typeface="Arial MT"/>
              </a:rPr>
              <a:t>b0</a:t>
            </a:r>
            <a:r>
              <a:rPr sz="1800" spc="-20" dirty="0">
                <a:solidFill>
                  <a:srgbClr val="FF0000"/>
                </a:solidFill>
                <a:latin typeface="Arial MT"/>
                <a:cs typeface="Arial MT"/>
              </a:rPr>
              <a:t> </a:t>
            </a:r>
            <a:r>
              <a:rPr sz="1800" dirty="0">
                <a:solidFill>
                  <a:srgbClr val="FF0000"/>
                </a:solidFill>
                <a:latin typeface="Arial MT"/>
                <a:cs typeface="Arial MT"/>
              </a:rPr>
              <a:t>+</a:t>
            </a:r>
            <a:r>
              <a:rPr sz="1800" spc="-15" dirty="0">
                <a:solidFill>
                  <a:srgbClr val="FF0000"/>
                </a:solidFill>
                <a:latin typeface="Arial MT"/>
                <a:cs typeface="Arial MT"/>
              </a:rPr>
              <a:t> </a:t>
            </a:r>
            <a:r>
              <a:rPr sz="1800" dirty="0">
                <a:solidFill>
                  <a:srgbClr val="FF0000"/>
                </a:solidFill>
                <a:latin typeface="Arial MT"/>
                <a:cs typeface="Arial MT"/>
              </a:rPr>
              <a:t>b1*x1</a:t>
            </a:r>
            <a:r>
              <a:rPr sz="1800" spc="10" dirty="0">
                <a:solidFill>
                  <a:srgbClr val="FF0000"/>
                </a:solidFill>
                <a:latin typeface="Arial MT"/>
                <a:cs typeface="Arial MT"/>
              </a:rPr>
              <a:t> </a:t>
            </a:r>
            <a:r>
              <a:rPr sz="1800" dirty="0">
                <a:solidFill>
                  <a:srgbClr val="FF0000"/>
                </a:solidFill>
                <a:latin typeface="Arial MT"/>
                <a:cs typeface="Arial MT"/>
              </a:rPr>
              <a:t>+</a:t>
            </a:r>
            <a:r>
              <a:rPr sz="1800" spc="-5" dirty="0">
                <a:solidFill>
                  <a:srgbClr val="FF0000"/>
                </a:solidFill>
                <a:latin typeface="Arial MT"/>
                <a:cs typeface="Arial MT"/>
              </a:rPr>
              <a:t> </a:t>
            </a:r>
            <a:r>
              <a:rPr sz="1800" dirty="0">
                <a:solidFill>
                  <a:srgbClr val="FF0000"/>
                </a:solidFill>
                <a:latin typeface="Arial MT"/>
                <a:cs typeface="Arial MT"/>
              </a:rPr>
              <a:t>b2*x2</a:t>
            </a:r>
            <a:r>
              <a:rPr sz="1800" spc="5" dirty="0">
                <a:solidFill>
                  <a:srgbClr val="FF0000"/>
                </a:solidFill>
                <a:latin typeface="Arial MT"/>
                <a:cs typeface="Arial MT"/>
              </a:rPr>
              <a:t> </a:t>
            </a:r>
            <a:r>
              <a:rPr sz="1800" dirty="0">
                <a:solidFill>
                  <a:srgbClr val="FF0000"/>
                </a:solidFill>
                <a:latin typeface="Arial MT"/>
                <a:cs typeface="Arial MT"/>
              </a:rPr>
              <a:t>=</a:t>
            </a:r>
            <a:r>
              <a:rPr sz="1800" spc="-5" dirty="0">
                <a:solidFill>
                  <a:srgbClr val="FF0000"/>
                </a:solidFill>
                <a:latin typeface="Arial MT"/>
                <a:cs typeface="Arial MT"/>
              </a:rPr>
              <a:t> </a:t>
            </a:r>
            <a:r>
              <a:rPr sz="1800" spc="-50" dirty="0">
                <a:solidFill>
                  <a:srgbClr val="FF0000"/>
                </a:solidFill>
                <a:latin typeface="Arial MT"/>
                <a:cs typeface="Arial MT"/>
              </a:rPr>
              <a:t>0</a:t>
            </a:r>
            <a:endParaRPr sz="1800" dirty="0">
              <a:latin typeface="Arial MT"/>
              <a:cs typeface="Arial MT"/>
            </a:endParaRPr>
          </a:p>
          <a:p>
            <a:pPr>
              <a:lnSpc>
                <a:spcPct val="100000"/>
              </a:lnSpc>
              <a:spcBef>
                <a:spcPts val="90"/>
              </a:spcBef>
            </a:pPr>
            <a:endParaRPr sz="1800" dirty="0">
              <a:latin typeface="Arial MT"/>
              <a:cs typeface="Arial MT"/>
            </a:endParaRPr>
          </a:p>
          <a:p>
            <a:pPr marL="12700" marR="167640">
              <a:lnSpc>
                <a:spcPct val="100000"/>
              </a:lnSpc>
            </a:pPr>
            <a:r>
              <a:rPr sz="1800" dirty="0">
                <a:solidFill>
                  <a:srgbClr val="545454"/>
                </a:solidFill>
                <a:latin typeface="Arial MT"/>
                <a:cs typeface="Arial MT"/>
              </a:rPr>
              <a:t>Where</a:t>
            </a:r>
            <a:r>
              <a:rPr sz="1800" spc="-30" dirty="0">
                <a:solidFill>
                  <a:srgbClr val="545454"/>
                </a:solidFill>
                <a:latin typeface="Arial MT"/>
                <a:cs typeface="Arial MT"/>
              </a:rPr>
              <a:t> </a:t>
            </a:r>
            <a:r>
              <a:rPr sz="1800" dirty="0">
                <a:solidFill>
                  <a:srgbClr val="545454"/>
                </a:solidFill>
                <a:latin typeface="Arial MT"/>
                <a:cs typeface="Arial MT"/>
              </a:rPr>
              <a:t>b0,</a:t>
            </a:r>
            <a:r>
              <a:rPr sz="1800" spc="-15" dirty="0">
                <a:solidFill>
                  <a:srgbClr val="545454"/>
                </a:solidFill>
                <a:latin typeface="Arial MT"/>
                <a:cs typeface="Arial MT"/>
              </a:rPr>
              <a:t> </a:t>
            </a:r>
            <a:r>
              <a:rPr sz="1800" dirty="0">
                <a:solidFill>
                  <a:srgbClr val="545454"/>
                </a:solidFill>
                <a:latin typeface="Arial MT"/>
                <a:cs typeface="Arial MT"/>
              </a:rPr>
              <a:t>b1</a:t>
            </a:r>
            <a:r>
              <a:rPr sz="1800" spc="-15" dirty="0">
                <a:solidFill>
                  <a:srgbClr val="545454"/>
                </a:solidFill>
                <a:latin typeface="Arial MT"/>
                <a:cs typeface="Arial MT"/>
              </a:rPr>
              <a:t> </a:t>
            </a:r>
            <a:r>
              <a:rPr sz="1800" dirty="0">
                <a:solidFill>
                  <a:srgbClr val="545454"/>
                </a:solidFill>
                <a:latin typeface="Arial MT"/>
                <a:cs typeface="Arial MT"/>
              </a:rPr>
              <a:t>and</a:t>
            </a:r>
            <a:r>
              <a:rPr sz="1800" spc="-20" dirty="0">
                <a:solidFill>
                  <a:srgbClr val="545454"/>
                </a:solidFill>
                <a:latin typeface="Arial MT"/>
                <a:cs typeface="Arial MT"/>
              </a:rPr>
              <a:t> </a:t>
            </a:r>
            <a:r>
              <a:rPr sz="1800" dirty="0">
                <a:solidFill>
                  <a:srgbClr val="545454"/>
                </a:solidFill>
                <a:latin typeface="Arial MT"/>
                <a:cs typeface="Arial MT"/>
              </a:rPr>
              <a:t>b2</a:t>
            </a:r>
            <a:r>
              <a:rPr sz="1800" spc="-15" dirty="0">
                <a:solidFill>
                  <a:srgbClr val="545454"/>
                </a:solidFill>
                <a:latin typeface="Arial MT"/>
                <a:cs typeface="Arial MT"/>
              </a:rPr>
              <a:t> </a:t>
            </a:r>
            <a:r>
              <a:rPr sz="1800" dirty="0">
                <a:solidFill>
                  <a:srgbClr val="545454"/>
                </a:solidFill>
                <a:latin typeface="Arial MT"/>
                <a:cs typeface="Arial MT"/>
              </a:rPr>
              <a:t>are</a:t>
            </a:r>
            <a:r>
              <a:rPr sz="1800" spc="-25" dirty="0">
                <a:solidFill>
                  <a:srgbClr val="545454"/>
                </a:solidFill>
                <a:latin typeface="Arial MT"/>
                <a:cs typeface="Arial MT"/>
              </a:rPr>
              <a:t> </a:t>
            </a:r>
            <a:r>
              <a:rPr sz="1800" dirty="0">
                <a:solidFill>
                  <a:srgbClr val="545454"/>
                </a:solidFill>
                <a:latin typeface="Arial MT"/>
                <a:cs typeface="Arial MT"/>
              </a:rPr>
              <a:t>the</a:t>
            </a:r>
            <a:r>
              <a:rPr sz="1800" spc="-30" dirty="0">
                <a:solidFill>
                  <a:srgbClr val="545454"/>
                </a:solidFill>
                <a:latin typeface="Arial MT"/>
                <a:cs typeface="Arial MT"/>
              </a:rPr>
              <a:t> </a:t>
            </a:r>
            <a:r>
              <a:rPr sz="1800" dirty="0">
                <a:solidFill>
                  <a:srgbClr val="545454"/>
                </a:solidFill>
                <a:latin typeface="Arial MT"/>
                <a:cs typeface="Arial MT"/>
              </a:rPr>
              <a:t>coefficients</a:t>
            </a:r>
            <a:r>
              <a:rPr sz="1800" spc="-10" dirty="0">
                <a:solidFill>
                  <a:srgbClr val="545454"/>
                </a:solidFill>
                <a:latin typeface="Arial MT"/>
                <a:cs typeface="Arial MT"/>
              </a:rPr>
              <a:t> </a:t>
            </a:r>
            <a:r>
              <a:rPr sz="1800" dirty="0">
                <a:solidFill>
                  <a:srgbClr val="545454"/>
                </a:solidFill>
                <a:latin typeface="Arial MT"/>
                <a:cs typeface="Arial MT"/>
              </a:rPr>
              <a:t>of</a:t>
            </a:r>
            <a:r>
              <a:rPr sz="1800" spc="-20" dirty="0">
                <a:solidFill>
                  <a:srgbClr val="545454"/>
                </a:solidFill>
                <a:latin typeface="Arial MT"/>
                <a:cs typeface="Arial MT"/>
              </a:rPr>
              <a:t> </a:t>
            </a:r>
            <a:r>
              <a:rPr sz="1800" dirty="0">
                <a:solidFill>
                  <a:srgbClr val="545454"/>
                </a:solidFill>
                <a:latin typeface="Arial MT"/>
                <a:cs typeface="Arial MT"/>
              </a:rPr>
              <a:t>the</a:t>
            </a:r>
            <a:r>
              <a:rPr sz="1800" spc="-25" dirty="0">
                <a:solidFill>
                  <a:srgbClr val="545454"/>
                </a:solidFill>
                <a:latin typeface="Arial MT"/>
                <a:cs typeface="Arial MT"/>
              </a:rPr>
              <a:t> </a:t>
            </a:r>
            <a:r>
              <a:rPr sz="1800" dirty="0">
                <a:solidFill>
                  <a:srgbClr val="545454"/>
                </a:solidFill>
                <a:latin typeface="Arial MT"/>
                <a:cs typeface="Arial MT"/>
              </a:rPr>
              <a:t>line</a:t>
            </a:r>
            <a:r>
              <a:rPr sz="1800" spc="-15" dirty="0">
                <a:solidFill>
                  <a:srgbClr val="545454"/>
                </a:solidFill>
                <a:latin typeface="Arial MT"/>
                <a:cs typeface="Arial MT"/>
              </a:rPr>
              <a:t> </a:t>
            </a:r>
            <a:r>
              <a:rPr sz="1800" dirty="0">
                <a:solidFill>
                  <a:srgbClr val="545454"/>
                </a:solidFill>
                <a:latin typeface="Arial MT"/>
                <a:cs typeface="Arial MT"/>
              </a:rPr>
              <a:t>that</a:t>
            </a:r>
            <a:r>
              <a:rPr sz="1800" spc="-20" dirty="0">
                <a:solidFill>
                  <a:srgbClr val="545454"/>
                </a:solidFill>
                <a:latin typeface="Arial MT"/>
                <a:cs typeface="Arial MT"/>
              </a:rPr>
              <a:t> </a:t>
            </a:r>
            <a:r>
              <a:rPr sz="1800" dirty="0">
                <a:solidFill>
                  <a:srgbClr val="545454"/>
                </a:solidFill>
                <a:latin typeface="Arial MT"/>
                <a:cs typeface="Arial MT"/>
              </a:rPr>
              <a:t>control</a:t>
            </a:r>
            <a:r>
              <a:rPr sz="1800" spc="-10" dirty="0">
                <a:solidFill>
                  <a:srgbClr val="545454"/>
                </a:solidFill>
                <a:latin typeface="Arial MT"/>
                <a:cs typeface="Arial MT"/>
              </a:rPr>
              <a:t> </a:t>
            </a:r>
            <a:r>
              <a:rPr sz="1800" dirty="0">
                <a:solidFill>
                  <a:srgbClr val="545454"/>
                </a:solidFill>
                <a:latin typeface="Arial MT"/>
                <a:cs typeface="Arial MT"/>
              </a:rPr>
              <a:t>the</a:t>
            </a:r>
            <a:r>
              <a:rPr sz="1800" spc="-30" dirty="0">
                <a:solidFill>
                  <a:srgbClr val="545454"/>
                </a:solidFill>
                <a:latin typeface="Arial MT"/>
                <a:cs typeface="Arial MT"/>
              </a:rPr>
              <a:t> </a:t>
            </a:r>
            <a:r>
              <a:rPr sz="1800" dirty="0">
                <a:solidFill>
                  <a:srgbClr val="545454"/>
                </a:solidFill>
                <a:latin typeface="Arial MT"/>
                <a:cs typeface="Arial MT"/>
              </a:rPr>
              <a:t>intercept and</a:t>
            </a:r>
            <a:r>
              <a:rPr sz="1800" spc="-20" dirty="0">
                <a:solidFill>
                  <a:srgbClr val="545454"/>
                </a:solidFill>
                <a:latin typeface="Arial MT"/>
                <a:cs typeface="Arial MT"/>
              </a:rPr>
              <a:t> </a:t>
            </a:r>
            <a:r>
              <a:rPr sz="1800" dirty="0">
                <a:solidFill>
                  <a:srgbClr val="545454"/>
                </a:solidFill>
                <a:latin typeface="Arial MT"/>
                <a:cs typeface="Arial MT"/>
              </a:rPr>
              <a:t>slope,</a:t>
            </a:r>
            <a:r>
              <a:rPr sz="1800" spc="-5" dirty="0">
                <a:solidFill>
                  <a:srgbClr val="545454"/>
                </a:solidFill>
                <a:latin typeface="Arial MT"/>
                <a:cs typeface="Arial MT"/>
              </a:rPr>
              <a:t> </a:t>
            </a:r>
            <a:r>
              <a:rPr sz="1800" dirty="0">
                <a:solidFill>
                  <a:srgbClr val="545454"/>
                </a:solidFill>
                <a:latin typeface="Arial MT"/>
                <a:cs typeface="Arial MT"/>
              </a:rPr>
              <a:t>and</a:t>
            </a:r>
            <a:r>
              <a:rPr sz="1800" spc="-15" dirty="0">
                <a:solidFill>
                  <a:srgbClr val="545454"/>
                </a:solidFill>
                <a:latin typeface="Arial MT"/>
                <a:cs typeface="Arial MT"/>
              </a:rPr>
              <a:t> </a:t>
            </a:r>
            <a:r>
              <a:rPr sz="1800" dirty="0">
                <a:solidFill>
                  <a:srgbClr val="545454"/>
                </a:solidFill>
                <a:latin typeface="Arial MT"/>
                <a:cs typeface="Arial MT"/>
              </a:rPr>
              <a:t>x1</a:t>
            </a:r>
            <a:r>
              <a:rPr sz="1800" spc="-15" dirty="0">
                <a:solidFill>
                  <a:srgbClr val="545454"/>
                </a:solidFill>
                <a:latin typeface="Arial MT"/>
                <a:cs typeface="Arial MT"/>
              </a:rPr>
              <a:t> </a:t>
            </a:r>
            <a:r>
              <a:rPr sz="1800" dirty="0">
                <a:solidFill>
                  <a:srgbClr val="545454"/>
                </a:solidFill>
                <a:latin typeface="Arial MT"/>
                <a:cs typeface="Arial MT"/>
              </a:rPr>
              <a:t>and</a:t>
            </a:r>
            <a:r>
              <a:rPr sz="1800" spc="-20" dirty="0">
                <a:solidFill>
                  <a:srgbClr val="545454"/>
                </a:solidFill>
                <a:latin typeface="Arial MT"/>
                <a:cs typeface="Arial MT"/>
              </a:rPr>
              <a:t> </a:t>
            </a:r>
            <a:r>
              <a:rPr sz="1800" dirty="0">
                <a:solidFill>
                  <a:srgbClr val="545454"/>
                </a:solidFill>
                <a:latin typeface="Arial MT"/>
                <a:cs typeface="Arial MT"/>
              </a:rPr>
              <a:t>x2</a:t>
            </a:r>
            <a:r>
              <a:rPr sz="1800" spc="-10" dirty="0">
                <a:solidFill>
                  <a:srgbClr val="545454"/>
                </a:solidFill>
                <a:latin typeface="Arial MT"/>
                <a:cs typeface="Arial MT"/>
              </a:rPr>
              <a:t> </a:t>
            </a:r>
            <a:r>
              <a:rPr sz="1800" dirty="0">
                <a:solidFill>
                  <a:srgbClr val="545454"/>
                </a:solidFill>
                <a:latin typeface="Arial MT"/>
                <a:cs typeface="Arial MT"/>
              </a:rPr>
              <a:t>are</a:t>
            </a:r>
            <a:r>
              <a:rPr sz="1800" spc="-15" dirty="0">
                <a:solidFill>
                  <a:srgbClr val="545454"/>
                </a:solidFill>
                <a:latin typeface="Arial MT"/>
                <a:cs typeface="Arial MT"/>
              </a:rPr>
              <a:t> </a:t>
            </a:r>
            <a:r>
              <a:rPr sz="1800" spc="-25" dirty="0">
                <a:solidFill>
                  <a:srgbClr val="545454"/>
                </a:solidFill>
                <a:latin typeface="Arial MT"/>
                <a:cs typeface="Arial MT"/>
              </a:rPr>
              <a:t>two </a:t>
            </a:r>
            <a:r>
              <a:rPr sz="1800" dirty="0">
                <a:solidFill>
                  <a:srgbClr val="545454"/>
                </a:solidFill>
                <a:latin typeface="Arial MT"/>
                <a:cs typeface="Arial MT"/>
              </a:rPr>
              <a:t>input</a:t>
            </a:r>
            <a:r>
              <a:rPr sz="1800" spc="-15" dirty="0">
                <a:solidFill>
                  <a:srgbClr val="545454"/>
                </a:solidFill>
                <a:latin typeface="Arial MT"/>
                <a:cs typeface="Arial MT"/>
              </a:rPr>
              <a:t> </a:t>
            </a:r>
            <a:r>
              <a:rPr sz="1800" spc="-10" dirty="0">
                <a:solidFill>
                  <a:srgbClr val="545454"/>
                </a:solidFill>
                <a:latin typeface="Arial MT"/>
                <a:cs typeface="Arial MT"/>
              </a:rPr>
              <a:t>variables.</a:t>
            </a:r>
            <a:endParaRPr sz="1800" dirty="0">
              <a:latin typeface="Arial MT"/>
              <a:cs typeface="Arial MT"/>
            </a:endParaRPr>
          </a:p>
          <a:p>
            <a:pPr>
              <a:lnSpc>
                <a:spcPct val="100000"/>
              </a:lnSpc>
              <a:spcBef>
                <a:spcPts val="90"/>
              </a:spcBef>
            </a:pPr>
            <a:endParaRPr sz="1800" dirty="0">
              <a:latin typeface="Arial MT"/>
              <a:cs typeface="Arial MT"/>
            </a:endParaRPr>
          </a:p>
          <a:p>
            <a:pPr marL="12700" marR="5080">
              <a:lnSpc>
                <a:spcPct val="100000"/>
              </a:lnSpc>
            </a:pPr>
            <a:r>
              <a:rPr sz="1800" dirty="0">
                <a:solidFill>
                  <a:srgbClr val="545454"/>
                </a:solidFill>
                <a:latin typeface="Arial MT"/>
                <a:cs typeface="Arial MT"/>
              </a:rPr>
              <a:t>Assuming</a:t>
            </a:r>
            <a:r>
              <a:rPr sz="1800" spc="-25" dirty="0">
                <a:solidFill>
                  <a:srgbClr val="545454"/>
                </a:solidFill>
                <a:latin typeface="Arial MT"/>
                <a:cs typeface="Arial MT"/>
              </a:rPr>
              <a:t> </a:t>
            </a:r>
            <a:r>
              <a:rPr sz="1800" dirty="0">
                <a:solidFill>
                  <a:srgbClr val="545454"/>
                </a:solidFill>
                <a:latin typeface="Arial MT"/>
                <a:cs typeface="Arial MT"/>
              </a:rPr>
              <a:t>the</a:t>
            </a:r>
            <a:r>
              <a:rPr sz="1800" spc="-35" dirty="0">
                <a:solidFill>
                  <a:srgbClr val="545454"/>
                </a:solidFill>
                <a:latin typeface="Arial MT"/>
                <a:cs typeface="Arial MT"/>
              </a:rPr>
              <a:t> </a:t>
            </a:r>
            <a:r>
              <a:rPr sz="1800" dirty="0">
                <a:solidFill>
                  <a:srgbClr val="545454"/>
                </a:solidFill>
                <a:latin typeface="Arial MT"/>
                <a:cs typeface="Arial MT"/>
              </a:rPr>
              <a:t>functional</a:t>
            </a:r>
            <a:r>
              <a:rPr sz="1800" spc="-20" dirty="0">
                <a:solidFill>
                  <a:srgbClr val="545454"/>
                </a:solidFill>
                <a:latin typeface="Arial MT"/>
                <a:cs typeface="Arial MT"/>
              </a:rPr>
              <a:t> </a:t>
            </a:r>
            <a:r>
              <a:rPr sz="1800" dirty="0">
                <a:solidFill>
                  <a:srgbClr val="545454"/>
                </a:solidFill>
                <a:latin typeface="Arial MT"/>
                <a:cs typeface="Arial MT"/>
              </a:rPr>
              <a:t>form</a:t>
            </a:r>
            <a:r>
              <a:rPr sz="1800" spc="-25" dirty="0">
                <a:solidFill>
                  <a:srgbClr val="545454"/>
                </a:solidFill>
                <a:latin typeface="Arial MT"/>
                <a:cs typeface="Arial MT"/>
              </a:rPr>
              <a:t> </a:t>
            </a:r>
            <a:r>
              <a:rPr sz="1800" dirty="0">
                <a:solidFill>
                  <a:srgbClr val="545454"/>
                </a:solidFill>
                <a:latin typeface="Arial MT"/>
                <a:cs typeface="Arial MT"/>
              </a:rPr>
              <a:t>of</a:t>
            </a:r>
            <a:r>
              <a:rPr sz="1800" spc="-25" dirty="0">
                <a:solidFill>
                  <a:srgbClr val="545454"/>
                </a:solidFill>
                <a:latin typeface="Arial MT"/>
                <a:cs typeface="Arial MT"/>
              </a:rPr>
              <a:t> </a:t>
            </a:r>
            <a:r>
              <a:rPr sz="1800" dirty="0">
                <a:solidFill>
                  <a:srgbClr val="545454"/>
                </a:solidFill>
                <a:latin typeface="Arial MT"/>
                <a:cs typeface="Arial MT"/>
              </a:rPr>
              <a:t>a</a:t>
            </a:r>
            <a:r>
              <a:rPr sz="1800" spc="-25" dirty="0">
                <a:solidFill>
                  <a:srgbClr val="545454"/>
                </a:solidFill>
                <a:latin typeface="Arial MT"/>
                <a:cs typeface="Arial MT"/>
              </a:rPr>
              <a:t> </a:t>
            </a:r>
            <a:r>
              <a:rPr sz="1800" dirty="0">
                <a:solidFill>
                  <a:srgbClr val="545454"/>
                </a:solidFill>
                <a:latin typeface="Arial MT"/>
                <a:cs typeface="Arial MT"/>
              </a:rPr>
              <a:t>line</a:t>
            </a:r>
            <a:r>
              <a:rPr sz="1800" spc="-20" dirty="0">
                <a:solidFill>
                  <a:srgbClr val="545454"/>
                </a:solidFill>
                <a:latin typeface="Arial MT"/>
                <a:cs typeface="Arial MT"/>
              </a:rPr>
              <a:t> </a:t>
            </a:r>
            <a:r>
              <a:rPr sz="1800" dirty="0">
                <a:solidFill>
                  <a:srgbClr val="545454"/>
                </a:solidFill>
                <a:latin typeface="Arial MT"/>
                <a:cs typeface="Arial MT"/>
              </a:rPr>
              <a:t>greatly</a:t>
            </a:r>
            <a:r>
              <a:rPr sz="1800" spc="-30" dirty="0">
                <a:solidFill>
                  <a:srgbClr val="545454"/>
                </a:solidFill>
                <a:latin typeface="Arial MT"/>
                <a:cs typeface="Arial MT"/>
              </a:rPr>
              <a:t> </a:t>
            </a:r>
            <a:r>
              <a:rPr sz="1800" dirty="0">
                <a:solidFill>
                  <a:srgbClr val="545454"/>
                </a:solidFill>
                <a:latin typeface="Arial MT"/>
                <a:cs typeface="Arial MT"/>
              </a:rPr>
              <a:t>simplifies</a:t>
            </a:r>
            <a:r>
              <a:rPr sz="1800" spc="-5" dirty="0">
                <a:solidFill>
                  <a:srgbClr val="545454"/>
                </a:solidFill>
                <a:latin typeface="Arial MT"/>
                <a:cs typeface="Arial MT"/>
              </a:rPr>
              <a:t> </a:t>
            </a:r>
            <a:r>
              <a:rPr sz="1800" dirty="0">
                <a:solidFill>
                  <a:srgbClr val="545454"/>
                </a:solidFill>
                <a:latin typeface="Arial MT"/>
                <a:cs typeface="Arial MT"/>
              </a:rPr>
              <a:t>the</a:t>
            </a:r>
            <a:r>
              <a:rPr sz="1800" spc="-35" dirty="0">
                <a:solidFill>
                  <a:srgbClr val="545454"/>
                </a:solidFill>
                <a:latin typeface="Arial MT"/>
                <a:cs typeface="Arial MT"/>
              </a:rPr>
              <a:t> </a:t>
            </a:r>
            <a:r>
              <a:rPr sz="1800" dirty="0">
                <a:solidFill>
                  <a:srgbClr val="545454"/>
                </a:solidFill>
                <a:latin typeface="Arial MT"/>
                <a:cs typeface="Arial MT"/>
              </a:rPr>
              <a:t>learning</a:t>
            </a:r>
            <a:r>
              <a:rPr sz="1800" spc="-10" dirty="0">
                <a:solidFill>
                  <a:srgbClr val="545454"/>
                </a:solidFill>
                <a:latin typeface="Arial MT"/>
                <a:cs typeface="Arial MT"/>
              </a:rPr>
              <a:t> </a:t>
            </a:r>
            <a:r>
              <a:rPr sz="1800" dirty="0">
                <a:solidFill>
                  <a:srgbClr val="545454"/>
                </a:solidFill>
                <a:latin typeface="Arial MT"/>
                <a:cs typeface="Arial MT"/>
              </a:rPr>
              <a:t>process.</a:t>
            </a:r>
            <a:r>
              <a:rPr sz="1800" spc="-30" dirty="0">
                <a:solidFill>
                  <a:srgbClr val="545454"/>
                </a:solidFill>
                <a:latin typeface="Arial MT"/>
                <a:cs typeface="Arial MT"/>
              </a:rPr>
              <a:t> </a:t>
            </a:r>
            <a:r>
              <a:rPr sz="1800" spc="-10" dirty="0">
                <a:solidFill>
                  <a:srgbClr val="545454"/>
                </a:solidFill>
                <a:latin typeface="Arial MT"/>
                <a:cs typeface="Arial MT"/>
              </a:rPr>
              <a:t>Now,</a:t>
            </a:r>
            <a:r>
              <a:rPr sz="1800" spc="15" dirty="0">
                <a:solidFill>
                  <a:srgbClr val="545454"/>
                </a:solidFill>
                <a:latin typeface="Arial MT"/>
                <a:cs typeface="Arial MT"/>
              </a:rPr>
              <a:t> </a:t>
            </a:r>
            <a:r>
              <a:rPr sz="1800" dirty="0">
                <a:solidFill>
                  <a:srgbClr val="545454"/>
                </a:solidFill>
                <a:latin typeface="Arial MT"/>
                <a:cs typeface="Arial MT"/>
              </a:rPr>
              <a:t>all</a:t>
            </a:r>
            <a:r>
              <a:rPr sz="1800" spc="-15" dirty="0">
                <a:solidFill>
                  <a:srgbClr val="545454"/>
                </a:solidFill>
                <a:latin typeface="Arial MT"/>
                <a:cs typeface="Arial MT"/>
              </a:rPr>
              <a:t> </a:t>
            </a:r>
            <a:r>
              <a:rPr sz="1800" dirty="0">
                <a:solidFill>
                  <a:srgbClr val="545454"/>
                </a:solidFill>
                <a:latin typeface="Arial MT"/>
                <a:cs typeface="Arial MT"/>
              </a:rPr>
              <a:t>we need</a:t>
            </a:r>
            <a:r>
              <a:rPr sz="1800" spc="-20" dirty="0">
                <a:solidFill>
                  <a:srgbClr val="545454"/>
                </a:solidFill>
                <a:latin typeface="Arial MT"/>
                <a:cs typeface="Arial MT"/>
              </a:rPr>
              <a:t> </a:t>
            </a:r>
            <a:r>
              <a:rPr sz="1800" dirty="0">
                <a:solidFill>
                  <a:srgbClr val="545454"/>
                </a:solidFill>
                <a:latin typeface="Arial MT"/>
                <a:cs typeface="Arial MT"/>
              </a:rPr>
              <a:t>to</a:t>
            </a:r>
            <a:r>
              <a:rPr sz="1800" spc="-25" dirty="0">
                <a:solidFill>
                  <a:srgbClr val="545454"/>
                </a:solidFill>
                <a:latin typeface="Arial MT"/>
                <a:cs typeface="Arial MT"/>
              </a:rPr>
              <a:t> </a:t>
            </a:r>
            <a:r>
              <a:rPr sz="1800" dirty="0">
                <a:solidFill>
                  <a:srgbClr val="545454"/>
                </a:solidFill>
                <a:latin typeface="Arial MT"/>
                <a:cs typeface="Arial MT"/>
              </a:rPr>
              <a:t>do</a:t>
            </a:r>
            <a:r>
              <a:rPr sz="1800" spc="-5" dirty="0">
                <a:solidFill>
                  <a:srgbClr val="545454"/>
                </a:solidFill>
                <a:latin typeface="Arial MT"/>
                <a:cs typeface="Arial MT"/>
              </a:rPr>
              <a:t> </a:t>
            </a:r>
            <a:r>
              <a:rPr sz="1800" dirty="0">
                <a:solidFill>
                  <a:srgbClr val="545454"/>
                </a:solidFill>
                <a:latin typeface="Arial MT"/>
                <a:cs typeface="Arial MT"/>
              </a:rPr>
              <a:t>is</a:t>
            </a:r>
            <a:r>
              <a:rPr sz="1800" spc="-25" dirty="0">
                <a:solidFill>
                  <a:srgbClr val="545454"/>
                </a:solidFill>
                <a:latin typeface="Arial MT"/>
                <a:cs typeface="Arial MT"/>
              </a:rPr>
              <a:t> </a:t>
            </a:r>
            <a:r>
              <a:rPr sz="1800" spc="-10" dirty="0">
                <a:solidFill>
                  <a:srgbClr val="545454"/>
                </a:solidFill>
                <a:latin typeface="Arial MT"/>
                <a:cs typeface="Arial MT"/>
              </a:rPr>
              <a:t>estimate </a:t>
            </a:r>
            <a:r>
              <a:rPr sz="1800" dirty="0">
                <a:solidFill>
                  <a:srgbClr val="545454"/>
                </a:solidFill>
                <a:latin typeface="Arial MT"/>
                <a:cs typeface="Arial MT"/>
              </a:rPr>
              <a:t>the</a:t>
            </a:r>
            <a:r>
              <a:rPr sz="1800" spc="-45" dirty="0">
                <a:solidFill>
                  <a:srgbClr val="545454"/>
                </a:solidFill>
                <a:latin typeface="Arial MT"/>
                <a:cs typeface="Arial MT"/>
              </a:rPr>
              <a:t> </a:t>
            </a:r>
            <a:r>
              <a:rPr sz="1800" dirty="0">
                <a:solidFill>
                  <a:srgbClr val="545454"/>
                </a:solidFill>
                <a:latin typeface="Arial MT"/>
                <a:cs typeface="Arial MT"/>
              </a:rPr>
              <a:t>coefficients</a:t>
            </a:r>
            <a:r>
              <a:rPr sz="1800" spc="-15" dirty="0">
                <a:solidFill>
                  <a:srgbClr val="545454"/>
                </a:solidFill>
                <a:latin typeface="Arial MT"/>
                <a:cs typeface="Arial MT"/>
              </a:rPr>
              <a:t> </a:t>
            </a:r>
            <a:r>
              <a:rPr sz="1800" dirty="0">
                <a:solidFill>
                  <a:srgbClr val="545454"/>
                </a:solidFill>
                <a:latin typeface="Arial MT"/>
                <a:cs typeface="Arial MT"/>
              </a:rPr>
              <a:t>of</a:t>
            </a:r>
            <a:r>
              <a:rPr sz="1800" spc="-20" dirty="0">
                <a:solidFill>
                  <a:srgbClr val="545454"/>
                </a:solidFill>
                <a:latin typeface="Arial MT"/>
                <a:cs typeface="Arial MT"/>
              </a:rPr>
              <a:t> </a:t>
            </a:r>
            <a:r>
              <a:rPr sz="1800" dirty="0">
                <a:solidFill>
                  <a:srgbClr val="545454"/>
                </a:solidFill>
                <a:latin typeface="Arial MT"/>
                <a:cs typeface="Arial MT"/>
              </a:rPr>
              <a:t>the</a:t>
            </a:r>
            <a:r>
              <a:rPr sz="1800" spc="-35" dirty="0">
                <a:solidFill>
                  <a:srgbClr val="545454"/>
                </a:solidFill>
                <a:latin typeface="Arial MT"/>
                <a:cs typeface="Arial MT"/>
              </a:rPr>
              <a:t> </a:t>
            </a:r>
            <a:r>
              <a:rPr sz="1800" dirty="0">
                <a:solidFill>
                  <a:srgbClr val="545454"/>
                </a:solidFill>
                <a:latin typeface="Arial MT"/>
                <a:cs typeface="Arial MT"/>
              </a:rPr>
              <a:t>line</a:t>
            </a:r>
            <a:r>
              <a:rPr sz="1800" spc="-15" dirty="0">
                <a:solidFill>
                  <a:srgbClr val="545454"/>
                </a:solidFill>
                <a:latin typeface="Arial MT"/>
                <a:cs typeface="Arial MT"/>
              </a:rPr>
              <a:t> </a:t>
            </a:r>
            <a:r>
              <a:rPr sz="1800" dirty="0">
                <a:solidFill>
                  <a:srgbClr val="545454"/>
                </a:solidFill>
                <a:latin typeface="Arial MT"/>
                <a:cs typeface="Arial MT"/>
              </a:rPr>
              <a:t>equation</a:t>
            </a:r>
            <a:r>
              <a:rPr sz="1800" spc="-20" dirty="0">
                <a:solidFill>
                  <a:srgbClr val="545454"/>
                </a:solidFill>
                <a:latin typeface="Arial MT"/>
                <a:cs typeface="Arial MT"/>
              </a:rPr>
              <a:t> </a:t>
            </a:r>
            <a:r>
              <a:rPr sz="1800" dirty="0">
                <a:solidFill>
                  <a:srgbClr val="545454"/>
                </a:solidFill>
                <a:latin typeface="Arial MT"/>
                <a:cs typeface="Arial MT"/>
              </a:rPr>
              <a:t>and</a:t>
            </a:r>
            <a:r>
              <a:rPr sz="1800" spc="-15" dirty="0">
                <a:solidFill>
                  <a:srgbClr val="545454"/>
                </a:solidFill>
                <a:latin typeface="Arial MT"/>
                <a:cs typeface="Arial MT"/>
              </a:rPr>
              <a:t> </a:t>
            </a:r>
            <a:r>
              <a:rPr sz="1800" dirty="0">
                <a:solidFill>
                  <a:srgbClr val="545454"/>
                </a:solidFill>
                <a:latin typeface="Arial MT"/>
                <a:cs typeface="Arial MT"/>
              </a:rPr>
              <a:t>we</a:t>
            </a:r>
            <a:r>
              <a:rPr sz="1800" spc="5" dirty="0">
                <a:solidFill>
                  <a:srgbClr val="545454"/>
                </a:solidFill>
                <a:latin typeface="Arial MT"/>
                <a:cs typeface="Arial MT"/>
              </a:rPr>
              <a:t> </a:t>
            </a:r>
            <a:r>
              <a:rPr sz="1800" dirty="0">
                <a:solidFill>
                  <a:srgbClr val="545454"/>
                </a:solidFill>
                <a:latin typeface="Arial MT"/>
                <a:cs typeface="Arial MT"/>
              </a:rPr>
              <a:t>have</a:t>
            </a:r>
            <a:r>
              <a:rPr sz="1800" spc="-20" dirty="0">
                <a:solidFill>
                  <a:srgbClr val="545454"/>
                </a:solidFill>
                <a:latin typeface="Arial MT"/>
                <a:cs typeface="Arial MT"/>
              </a:rPr>
              <a:t> </a:t>
            </a:r>
            <a:r>
              <a:rPr sz="1800" dirty="0">
                <a:solidFill>
                  <a:srgbClr val="545454"/>
                </a:solidFill>
                <a:latin typeface="Arial MT"/>
                <a:cs typeface="Arial MT"/>
              </a:rPr>
              <a:t>a</a:t>
            </a:r>
            <a:r>
              <a:rPr sz="1800" spc="-20" dirty="0">
                <a:solidFill>
                  <a:srgbClr val="545454"/>
                </a:solidFill>
                <a:latin typeface="Arial MT"/>
                <a:cs typeface="Arial MT"/>
              </a:rPr>
              <a:t> </a:t>
            </a:r>
            <a:r>
              <a:rPr sz="1800" dirty="0">
                <a:solidFill>
                  <a:srgbClr val="545454"/>
                </a:solidFill>
                <a:latin typeface="Arial MT"/>
                <a:cs typeface="Arial MT"/>
              </a:rPr>
              <a:t>predictive</a:t>
            </a:r>
            <a:r>
              <a:rPr sz="1800" spc="-20" dirty="0">
                <a:solidFill>
                  <a:srgbClr val="545454"/>
                </a:solidFill>
                <a:latin typeface="Arial MT"/>
                <a:cs typeface="Arial MT"/>
              </a:rPr>
              <a:t> </a:t>
            </a:r>
            <a:r>
              <a:rPr sz="1800" dirty="0">
                <a:solidFill>
                  <a:srgbClr val="545454"/>
                </a:solidFill>
                <a:latin typeface="Arial MT"/>
                <a:cs typeface="Arial MT"/>
              </a:rPr>
              <a:t>model</a:t>
            </a:r>
            <a:r>
              <a:rPr sz="1800" spc="-15" dirty="0">
                <a:solidFill>
                  <a:srgbClr val="545454"/>
                </a:solidFill>
                <a:latin typeface="Arial MT"/>
                <a:cs typeface="Arial MT"/>
              </a:rPr>
              <a:t> </a:t>
            </a:r>
            <a:r>
              <a:rPr sz="1800" dirty="0">
                <a:solidFill>
                  <a:srgbClr val="545454"/>
                </a:solidFill>
                <a:latin typeface="Arial MT"/>
                <a:cs typeface="Arial MT"/>
              </a:rPr>
              <a:t>for</a:t>
            </a:r>
            <a:r>
              <a:rPr sz="1800" spc="-25" dirty="0">
                <a:solidFill>
                  <a:srgbClr val="545454"/>
                </a:solidFill>
                <a:latin typeface="Arial MT"/>
                <a:cs typeface="Arial MT"/>
              </a:rPr>
              <a:t> </a:t>
            </a:r>
            <a:r>
              <a:rPr sz="1800" dirty="0">
                <a:solidFill>
                  <a:srgbClr val="545454"/>
                </a:solidFill>
                <a:latin typeface="Arial MT"/>
                <a:cs typeface="Arial MT"/>
              </a:rPr>
              <a:t>the</a:t>
            </a:r>
            <a:r>
              <a:rPr sz="1800" spc="-30" dirty="0">
                <a:solidFill>
                  <a:srgbClr val="545454"/>
                </a:solidFill>
                <a:latin typeface="Arial MT"/>
                <a:cs typeface="Arial MT"/>
              </a:rPr>
              <a:t> </a:t>
            </a:r>
            <a:r>
              <a:rPr sz="1800" spc="-10" dirty="0">
                <a:solidFill>
                  <a:srgbClr val="545454"/>
                </a:solidFill>
                <a:latin typeface="Arial MT"/>
                <a:cs typeface="Arial MT"/>
              </a:rPr>
              <a:t>problem.</a:t>
            </a:r>
            <a:endParaRPr sz="1800" dirty="0">
              <a:latin typeface="Arial MT"/>
              <a:cs typeface="Arial MT"/>
            </a:endParaRPr>
          </a:p>
          <a:p>
            <a:pPr>
              <a:lnSpc>
                <a:spcPct val="100000"/>
              </a:lnSpc>
              <a:spcBef>
                <a:spcPts val="95"/>
              </a:spcBef>
            </a:pPr>
            <a:endParaRPr sz="1800" dirty="0">
              <a:latin typeface="Arial MT"/>
              <a:cs typeface="Arial MT"/>
            </a:endParaRPr>
          </a:p>
          <a:p>
            <a:pPr marL="12700" marR="833755">
              <a:lnSpc>
                <a:spcPct val="100000"/>
              </a:lnSpc>
            </a:pPr>
            <a:r>
              <a:rPr sz="1800" dirty="0">
                <a:solidFill>
                  <a:srgbClr val="545454"/>
                </a:solidFill>
                <a:latin typeface="Arial MT"/>
                <a:cs typeface="Arial MT"/>
              </a:rPr>
              <a:t>Often</a:t>
            </a:r>
            <a:r>
              <a:rPr sz="1800" spc="-40" dirty="0">
                <a:solidFill>
                  <a:srgbClr val="545454"/>
                </a:solidFill>
                <a:latin typeface="Arial MT"/>
                <a:cs typeface="Arial MT"/>
              </a:rPr>
              <a:t> </a:t>
            </a:r>
            <a:r>
              <a:rPr sz="1800" dirty="0">
                <a:solidFill>
                  <a:srgbClr val="545454"/>
                </a:solidFill>
                <a:latin typeface="Arial MT"/>
                <a:cs typeface="Arial MT"/>
              </a:rPr>
              <a:t>the</a:t>
            </a:r>
            <a:r>
              <a:rPr sz="1800" spc="-30" dirty="0">
                <a:solidFill>
                  <a:srgbClr val="545454"/>
                </a:solidFill>
                <a:latin typeface="Arial MT"/>
                <a:cs typeface="Arial MT"/>
              </a:rPr>
              <a:t> </a:t>
            </a:r>
            <a:r>
              <a:rPr sz="1800" dirty="0">
                <a:solidFill>
                  <a:srgbClr val="545454"/>
                </a:solidFill>
                <a:latin typeface="Arial MT"/>
                <a:cs typeface="Arial MT"/>
              </a:rPr>
              <a:t>assumed</a:t>
            </a:r>
            <a:r>
              <a:rPr sz="1800" spc="-15" dirty="0">
                <a:solidFill>
                  <a:srgbClr val="545454"/>
                </a:solidFill>
                <a:latin typeface="Arial MT"/>
                <a:cs typeface="Arial MT"/>
              </a:rPr>
              <a:t> </a:t>
            </a:r>
            <a:r>
              <a:rPr sz="1800" dirty="0">
                <a:solidFill>
                  <a:srgbClr val="545454"/>
                </a:solidFill>
                <a:latin typeface="Arial MT"/>
                <a:cs typeface="Arial MT"/>
              </a:rPr>
              <a:t>functional</a:t>
            </a:r>
            <a:r>
              <a:rPr sz="1800" spc="-5" dirty="0">
                <a:solidFill>
                  <a:srgbClr val="545454"/>
                </a:solidFill>
                <a:latin typeface="Arial MT"/>
                <a:cs typeface="Arial MT"/>
              </a:rPr>
              <a:t> </a:t>
            </a:r>
            <a:r>
              <a:rPr sz="1800" dirty="0">
                <a:solidFill>
                  <a:srgbClr val="545454"/>
                </a:solidFill>
                <a:latin typeface="Arial MT"/>
                <a:cs typeface="Arial MT"/>
              </a:rPr>
              <a:t>form</a:t>
            </a:r>
            <a:r>
              <a:rPr sz="1800" spc="-30" dirty="0">
                <a:solidFill>
                  <a:srgbClr val="545454"/>
                </a:solidFill>
                <a:latin typeface="Arial MT"/>
                <a:cs typeface="Arial MT"/>
              </a:rPr>
              <a:t> </a:t>
            </a:r>
            <a:r>
              <a:rPr sz="1800" dirty="0">
                <a:solidFill>
                  <a:srgbClr val="545454"/>
                </a:solidFill>
                <a:latin typeface="Arial MT"/>
                <a:cs typeface="Arial MT"/>
              </a:rPr>
              <a:t>is</a:t>
            </a:r>
            <a:r>
              <a:rPr sz="1800" spc="-20" dirty="0">
                <a:solidFill>
                  <a:srgbClr val="545454"/>
                </a:solidFill>
                <a:latin typeface="Arial MT"/>
                <a:cs typeface="Arial MT"/>
              </a:rPr>
              <a:t> </a:t>
            </a:r>
            <a:r>
              <a:rPr sz="1800" dirty="0">
                <a:solidFill>
                  <a:srgbClr val="545454"/>
                </a:solidFill>
                <a:latin typeface="Arial MT"/>
                <a:cs typeface="Arial MT"/>
              </a:rPr>
              <a:t>a</a:t>
            </a:r>
            <a:r>
              <a:rPr sz="1800" spc="-20" dirty="0">
                <a:solidFill>
                  <a:srgbClr val="545454"/>
                </a:solidFill>
                <a:latin typeface="Arial MT"/>
                <a:cs typeface="Arial MT"/>
              </a:rPr>
              <a:t> </a:t>
            </a:r>
            <a:r>
              <a:rPr sz="1800" dirty="0">
                <a:solidFill>
                  <a:srgbClr val="545454"/>
                </a:solidFill>
                <a:latin typeface="Arial MT"/>
                <a:cs typeface="Arial MT"/>
              </a:rPr>
              <a:t>linear</a:t>
            </a:r>
            <a:r>
              <a:rPr sz="1800" spc="-5" dirty="0">
                <a:solidFill>
                  <a:srgbClr val="545454"/>
                </a:solidFill>
                <a:latin typeface="Arial MT"/>
                <a:cs typeface="Arial MT"/>
              </a:rPr>
              <a:t> </a:t>
            </a:r>
            <a:r>
              <a:rPr sz="1800" dirty="0">
                <a:solidFill>
                  <a:srgbClr val="545454"/>
                </a:solidFill>
                <a:latin typeface="Arial MT"/>
                <a:cs typeface="Arial MT"/>
              </a:rPr>
              <a:t>combination of</a:t>
            </a:r>
            <a:r>
              <a:rPr sz="1800" spc="-30" dirty="0">
                <a:solidFill>
                  <a:srgbClr val="545454"/>
                </a:solidFill>
                <a:latin typeface="Arial MT"/>
                <a:cs typeface="Arial MT"/>
              </a:rPr>
              <a:t> </a:t>
            </a:r>
            <a:r>
              <a:rPr sz="1800" dirty="0">
                <a:solidFill>
                  <a:srgbClr val="545454"/>
                </a:solidFill>
                <a:latin typeface="Arial MT"/>
                <a:cs typeface="Arial MT"/>
              </a:rPr>
              <a:t>the</a:t>
            </a:r>
            <a:r>
              <a:rPr sz="1800" spc="-30" dirty="0">
                <a:solidFill>
                  <a:srgbClr val="545454"/>
                </a:solidFill>
                <a:latin typeface="Arial MT"/>
                <a:cs typeface="Arial MT"/>
              </a:rPr>
              <a:t> </a:t>
            </a:r>
            <a:r>
              <a:rPr sz="1800" dirty="0">
                <a:solidFill>
                  <a:srgbClr val="545454"/>
                </a:solidFill>
                <a:latin typeface="Arial MT"/>
                <a:cs typeface="Arial MT"/>
              </a:rPr>
              <a:t>input</a:t>
            </a:r>
            <a:r>
              <a:rPr sz="1800" spc="-10" dirty="0">
                <a:solidFill>
                  <a:srgbClr val="545454"/>
                </a:solidFill>
                <a:latin typeface="Arial MT"/>
                <a:cs typeface="Arial MT"/>
              </a:rPr>
              <a:t> </a:t>
            </a:r>
            <a:r>
              <a:rPr sz="1800" dirty="0">
                <a:solidFill>
                  <a:srgbClr val="545454"/>
                </a:solidFill>
                <a:latin typeface="Arial MT"/>
                <a:cs typeface="Arial MT"/>
              </a:rPr>
              <a:t>variables and</a:t>
            </a:r>
            <a:r>
              <a:rPr sz="1800" spc="-20" dirty="0">
                <a:solidFill>
                  <a:srgbClr val="545454"/>
                </a:solidFill>
                <a:latin typeface="Arial MT"/>
                <a:cs typeface="Arial MT"/>
              </a:rPr>
              <a:t> </a:t>
            </a:r>
            <a:r>
              <a:rPr sz="1800" dirty="0">
                <a:solidFill>
                  <a:srgbClr val="545454"/>
                </a:solidFill>
                <a:latin typeface="Arial MT"/>
                <a:cs typeface="Arial MT"/>
              </a:rPr>
              <a:t>as</a:t>
            </a:r>
            <a:r>
              <a:rPr sz="1800" spc="-20" dirty="0">
                <a:solidFill>
                  <a:srgbClr val="545454"/>
                </a:solidFill>
                <a:latin typeface="Arial MT"/>
                <a:cs typeface="Arial MT"/>
              </a:rPr>
              <a:t> </a:t>
            </a:r>
            <a:r>
              <a:rPr sz="1800" dirty="0">
                <a:solidFill>
                  <a:srgbClr val="545454"/>
                </a:solidFill>
                <a:latin typeface="Arial MT"/>
                <a:cs typeface="Arial MT"/>
              </a:rPr>
              <a:t>such</a:t>
            </a:r>
            <a:r>
              <a:rPr sz="1800" spc="-15" dirty="0">
                <a:solidFill>
                  <a:srgbClr val="545454"/>
                </a:solidFill>
                <a:latin typeface="Arial MT"/>
                <a:cs typeface="Arial MT"/>
              </a:rPr>
              <a:t> </a:t>
            </a:r>
            <a:r>
              <a:rPr sz="1800" spc="-10" dirty="0">
                <a:solidFill>
                  <a:srgbClr val="545454"/>
                </a:solidFill>
                <a:latin typeface="Arial MT"/>
                <a:cs typeface="Arial MT"/>
              </a:rPr>
              <a:t>parametric </a:t>
            </a:r>
            <a:r>
              <a:rPr sz="1800" dirty="0">
                <a:solidFill>
                  <a:srgbClr val="545454"/>
                </a:solidFill>
                <a:latin typeface="Arial MT"/>
                <a:cs typeface="Arial MT"/>
              </a:rPr>
              <a:t>machine</a:t>
            </a:r>
            <a:r>
              <a:rPr sz="1800" spc="-35" dirty="0">
                <a:solidFill>
                  <a:srgbClr val="545454"/>
                </a:solidFill>
                <a:latin typeface="Arial MT"/>
                <a:cs typeface="Arial MT"/>
              </a:rPr>
              <a:t> </a:t>
            </a:r>
            <a:r>
              <a:rPr sz="1800" dirty="0">
                <a:solidFill>
                  <a:srgbClr val="545454"/>
                </a:solidFill>
                <a:latin typeface="Arial MT"/>
                <a:cs typeface="Arial MT"/>
              </a:rPr>
              <a:t>learning</a:t>
            </a:r>
            <a:r>
              <a:rPr sz="1800" spc="-20" dirty="0">
                <a:solidFill>
                  <a:srgbClr val="545454"/>
                </a:solidFill>
                <a:latin typeface="Arial MT"/>
                <a:cs typeface="Arial MT"/>
              </a:rPr>
              <a:t> </a:t>
            </a:r>
            <a:r>
              <a:rPr sz="1800" dirty="0">
                <a:solidFill>
                  <a:srgbClr val="545454"/>
                </a:solidFill>
                <a:latin typeface="Arial MT"/>
                <a:cs typeface="Arial MT"/>
              </a:rPr>
              <a:t>algorithms</a:t>
            </a:r>
            <a:r>
              <a:rPr sz="1800" spc="-25" dirty="0">
                <a:solidFill>
                  <a:srgbClr val="545454"/>
                </a:solidFill>
                <a:latin typeface="Arial MT"/>
                <a:cs typeface="Arial MT"/>
              </a:rPr>
              <a:t> </a:t>
            </a:r>
            <a:r>
              <a:rPr sz="1800" dirty="0">
                <a:solidFill>
                  <a:srgbClr val="545454"/>
                </a:solidFill>
                <a:latin typeface="Arial MT"/>
                <a:cs typeface="Arial MT"/>
              </a:rPr>
              <a:t>are</a:t>
            </a:r>
            <a:r>
              <a:rPr sz="1800" spc="-50" dirty="0">
                <a:solidFill>
                  <a:srgbClr val="545454"/>
                </a:solidFill>
                <a:latin typeface="Arial MT"/>
                <a:cs typeface="Arial MT"/>
              </a:rPr>
              <a:t> </a:t>
            </a:r>
            <a:r>
              <a:rPr sz="1800" dirty="0">
                <a:solidFill>
                  <a:srgbClr val="545454"/>
                </a:solidFill>
                <a:latin typeface="Arial MT"/>
                <a:cs typeface="Arial MT"/>
              </a:rPr>
              <a:t>often</a:t>
            </a:r>
            <a:r>
              <a:rPr sz="1800" spc="-45" dirty="0">
                <a:solidFill>
                  <a:srgbClr val="545454"/>
                </a:solidFill>
                <a:latin typeface="Arial MT"/>
                <a:cs typeface="Arial MT"/>
              </a:rPr>
              <a:t> </a:t>
            </a:r>
            <a:r>
              <a:rPr sz="1800" dirty="0">
                <a:solidFill>
                  <a:srgbClr val="545454"/>
                </a:solidFill>
                <a:latin typeface="Arial MT"/>
                <a:cs typeface="Arial MT"/>
              </a:rPr>
              <a:t>also</a:t>
            </a:r>
            <a:r>
              <a:rPr sz="1800" spc="-35" dirty="0">
                <a:solidFill>
                  <a:srgbClr val="545454"/>
                </a:solidFill>
                <a:latin typeface="Arial MT"/>
                <a:cs typeface="Arial MT"/>
              </a:rPr>
              <a:t> </a:t>
            </a:r>
            <a:r>
              <a:rPr sz="1800" dirty="0">
                <a:solidFill>
                  <a:srgbClr val="545454"/>
                </a:solidFill>
                <a:latin typeface="Arial MT"/>
                <a:cs typeface="Arial MT"/>
              </a:rPr>
              <a:t>called</a:t>
            </a:r>
            <a:r>
              <a:rPr sz="1800" spc="-15" dirty="0">
                <a:solidFill>
                  <a:srgbClr val="545454"/>
                </a:solidFill>
                <a:latin typeface="Arial MT"/>
                <a:cs typeface="Arial MT"/>
              </a:rPr>
              <a:t> </a:t>
            </a:r>
            <a:r>
              <a:rPr sz="1800" dirty="0">
                <a:solidFill>
                  <a:srgbClr val="545454"/>
                </a:solidFill>
                <a:latin typeface="Arial MT"/>
                <a:cs typeface="Arial MT"/>
              </a:rPr>
              <a:t>“</a:t>
            </a:r>
            <a:r>
              <a:rPr sz="1800" i="1" dirty="0">
                <a:solidFill>
                  <a:srgbClr val="545454"/>
                </a:solidFill>
                <a:latin typeface="Arial"/>
                <a:cs typeface="Arial"/>
              </a:rPr>
              <a:t>linear</a:t>
            </a:r>
            <a:r>
              <a:rPr sz="1800" i="1" spc="-35" dirty="0">
                <a:solidFill>
                  <a:srgbClr val="545454"/>
                </a:solidFill>
                <a:latin typeface="Arial"/>
                <a:cs typeface="Arial"/>
              </a:rPr>
              <a:t> </a:t>
            </a:r>
            <a:r>
              <a:rPr sz="1800" i="1" dirty="0">
                <a:solidFill>
                  <a:srgbClr val="545454"/>
                </a:solidFill>
                <a:latin typeface="Arial"/>
                <a:cs typeface="Arial"/>
              </a:rPr>
              <a:t>machine</a:t>
            </a:r>
            <a:r>
              <a:rPr sz="1800" i="1" spc="-10" dirty="0">
                <a:solidFill>
                  <a:srgbClr val="545454"/>
                </a:solidFill>
                <a:latin typeface="Arial"/>
                <a:cs typeface="Arial"/>
              </a:rPr>
              <a:t> </a:t>
            </a:r>
            <a:r>
              <a:rPr sz="1800" i="1" dirty="0">
                <a:solidFill>
                  <a:srgbClr val="545454"/>
                </a:solidFill>
                <a:latin typeface="Arial"/>
                <a:cs typeface="Arial"/>
              </a:rPr>
              <a:t>learning</a:t>
            </a:r>
            <a:r>
              <a:rPr sz="1800" i="1" spc="-20" dirty="0">
                <a:solidFill>
                  <a:srgbClr val="545454"/>
                </a:solidFill>
                <a:latin typeface="Arial"/>
                <a:cs typeface="Arial"/>
              </a:rPr>
              <a:t> </a:t>
            </a:r>
            <a:r>
              <a:rPr sz="1800" i="1" spc="-10" dirty="0">
                <a:solidFill>
                  <a:srgbClr val="545454"/>
                </a:solidFill>
                <a:latin typeface="Arial"/>
                <a:cs typeface="Arial"/>
              </a:rPr>
              <a:t>algorithms</a:t>
            </a:r>
            <a:r>
              <a:rPr sz="1800" spc="-10" dirty="0">
                <a:solidFill>
                  <a:srgbClr val="545454"/>
                </a:solidFill>
                <a:latin typeface="Arial MT"/>
                <a:cs typeface="Arial MT"/>
              </a:rPr>
              <a:t>“.</a:t>
            </a:r>
            <a:endParaRPr sz="1800" dirty="0">
              <a:latin typeface="Arial MT"/>
              <a:cs typeface="Arial MT"/>
            </a:endParaRPr>
          </a:p>
          <a:p>
            <a:pPr>
              <a:lnSpc>
                <a:spcPct val="100000"/>
              </a:lnSpc>
              <a:spcBef>
                <a:spcPts val="90"/>
              </a:spcBef>
            </a:pPr>
            <a:endParaRPr sz="1800" dirty="0" smtClean="0">
              <a:latin typeface="Arial MT"/>
              <a:cs typeface="Arial MT"/>
            </a:endParaRPr>
          </a:p>
          <a:p>
            <a:pPr marL="12700" marR="83820">
              <a:lnSpc>
                <a:spcPct val="100000"/>
              </a:lnSpc>
            </a:pPr>
            <a:r>
              <a:rPr sz="1800" dirty="0" smtClean="0">
                <a:solidFill>
                  <a:srgbClr val="545454"/>
                </a:solidFill>
                <a:latin typeface="Arial MT"/>
                <a:cs typeface="Arial MT"/>
              </a:rPr>
              <a:t>The</a:t>
            </a:r>
            <a:r>
              <a:rPr sz="1800" spc="-45" dirty="0" smtClean="0">
                <a:solidFill>
                  <a:srgbClr val="545454"/>
                </a:solidFill>
                <a:latin typeface="Arial MT"/>
                <a:cs typeface="Arial MT"/>
              </a:rPr>
              <a:t> </a:t>
            </a:r>
            <a:r>
              <a:rPr sz="1800" dirty="0">
                <a:solidFill>
                  <a:srgbClr val="545454"/>
                </a:solidFill>
                <a:latin typeface="Arial MT"/>
                <a:cs typeface="Arial MT"/>
              </a:rPr>
              <a:t>problem</a:t>
            </a:r>
            <a:r>
              <a:rPr sz="1800" spc="-20" dirty="0">
                <a:solidFill>
                  <a:srgbClr val="545454"/>
                </a:solidFill>
                <a:latin typeface="Arial MT"/>
                <a:cs typeface="Arial MT"/>
              </a:rPr>
              <a:t> </a:t>
            </a:r>
            <a:r>
              <a:rPr sz="1800" dirty="0">
                <a:solidFill>
                  <a:srgbClr val="545454"/>
                </a:solidFill>
                <a:latin typeface="Arial MT"/>
                <a:cs typeface="Arial MT"/>
              </a:rPr>
              <a:t>is,</a:t>
            </a:r>
            <a:r>
              <a:rPr sz="1800" spc="-25" dirty="0">
                <a:solidFill>
                  <a:srgbClr val="545454"/>
                </a:solidFill>
                <a:latin typeface="Arial MT"/>
                <a:cs typeface="Arial MT"/>
              </a:rPr>
              <a:t> </a:t>
            </a:r>
            <a:r>
              <a:rPr sz="1800" dirty="0">
                <a:solidFill>
                  <a:srgbClr val="545454"/>
                </a:solidFill>
                <a:latin typeface="Arial MT"/>
                <a:cs typeface="Arial MT"/>
              </a:rPr>
              <a:t>the</a:t>
            </a:r>
            <a:r>
              <a:rPr sz="1800" spc="-35" dirty="0">
                <a:solidFill>
                  <a:srgbClr val="545454"/>
                </a:solidFill>
                <a:latin typeface="Arial MT"/>
                <a:cs typeface="Arial MT"/>
              </a:rPr>
              <a:t> </a:t>
            </a:r>
            <a:r>
              <a:rPr sz="1800" dirty="0">
                <a:solidFill>
                  <a:srgbClr val="545454"/>
                </a:solidFill>
                <a:latin typeface="Arial MT"/>
                <a:cs typeface="Arial MT"/>
              </a:rPr>
              <a:t>actual</a:t>
            </a:r>
            <a:r>
              <a:rPr sz="1800" spc="-15" dirty="0">
                <a:solidFill>
                  <a:srgbClr val="545454"/>
                </a:solidFill>
                <a:latin typeface="Arial MT"/>
                <a:cs typeface="Arial MT"/>
              </a:rPr>
              <a:t> </a:t>
            </a:r>
            <a:r>
              <a:rPr sz="1800" dirty="0">
                <a:solidFill>
                  <a:srgbClr val="545454"/>
                </a:solidFill>
                <a:latin typeface="Arial MT"/>
                <a:cs typeface="Arial MT"/>
              </a:rPr>
              <a:t>unknown</a:t>
            </a:r>
            <a:r>
              <a:rPr sz="1800" spc="20" dirty="0">
                <a:solidFill>
                  <a:srgbClr val="545454"/>
                </a:solidFill>
                <a:latin typeface="Arial MT"/>
                <a:cs typeface="Arial MT"/>
              </a:rPr>
              <a:t> </a:t>
            </a:r>
            <a:r>
              <a:rPr sz="1800" dirty="0">
                <a:solidFill>
                  <a:srgbClr val="545454"/>
                </a:solidFill>
                <a:latin typeface="Arial MT"/>
                <a:cs typeface="Arial MT"/>
              </a:rPr>
              <a:t>underlying</a:t>
            </a:r>
            <a:r>
              <a:rPr sz="1800" spc="30" dirty="0">
                <a:solidFill>
                  <a:srgbClr val="545454"/>
                </a:solidFill>
                <a:latin typeface="Arial MT"/>
                <a:cs typeface="Arial MT"/>
              </a:rPr>
              <a:t> </a:t>
            </a:r>
            <a:r>
              <a:rPr sz="1800" dirty="0">
                <a:solidFill>
                  <a:srgbClr val="545454"/>
                </a:solidFill>
                <a:latin typeface="Arial MT"/>
                <a:cs typeface="Arial MT"/>
              </a:rPr>
              <a:t>function</a:t>
            </a:r>
            <a:r>
              <a:rPr sz="1800" spc="-35" dirty="0">
                <a:solidFill>
                  <a:srgbClr val="545454"/>
                </a:solidFill>
                <a:latin typeface="Arial MT"/>
                <a:cs typeface="Arial MT"/>
              </a:rPr>
              <a:t> </a:t>
            </a:r>
            <a:r>
              <a:rPr sz="1800" dirty="0">
                <a:solidFill>
                  <a:srgbClr val="545454"/>
                </a:solidFill>
                <a:latin typeface="Arial MT"/>
                <a:cs typeface="Arial MT"/>
              </a:rPr>
              <a:t>may</a:t>
            </a:r>
            <a:r>
              <a:rPr sz="1800" spc="-25" dirty="0">
                <a:solidFill>
                  <a:srgbClr val="545454"/>
                </a:solidFill>
                <a:latin typeface="Arial MT"/>
                <a:cs typeface="Arial MT"/>
              </a:rPr>
              <a:t> </a:t>
            </a:r>
            <a:r>
              <a:rPr sz="1800" dirty="0">
                <a:solidFill>
                  <a:srgbClr val="545454"/>
                </a:solidFill>
                <a:latin typeface="Arial MT"/>
                <a:cs typeface="Arial MT"/>
              </a:rPr>
              <a:t>not</a:t>
            </a:r>
            <a:r>
              <a:rPr sz="1800" spc="-20" dirty="0">
                <a:solidFill>
                  <a:srgbClr val="545454"/>
                </a:solidFill>
                <a:latin typeface="Arial MT"/>
                <a:cs typeface="Arial MT"/>
              </a:rPr>
              <a:t> </a:t>
            </a:r>
            <a:r>
              <a:rPr sz="1800" dirty="0">
                <a:solidFill>
                  <a:srgbClr val="545454"/>
                </a:solidFill>
                <a:latin typeface="Arial MT"/>
                <a:cs typeface="Arial MT"/>
              </a:rPr>
              <a:t>be</a:t>
            </a:r>
            <a:r>
              <a:rPr sz="1800" spc="-20" dirty="0">
                <a:solidFill>
                  <a:srgbClr val="545454"/>
                </a:solidFill>
                <a:latin typeface="Arial MT"/>
                <a:cs typeface="Arial MT"/>
              </a:rPr>
              <a:t> </a:t>
            </a:r>
            <a:r>
              <a:rPr sz="1800" dirty="0">
                <a:solidFill>
                  <a:srgbClr val="545454"/>
                </a:solidFill>
                <a:latin typeface="Arial MT"/>
                <a:cs typeface="Arial MT"/>
              </a:rPr>
              <a:t>a</a:t>
            </a:r>
            <a:r>
              <a:rPr sz="1800" spc="-25" dirty="0">
                <a:solidFill>
                  <a:srgbClr val="545454"/>
                </a:solidFill>
                <a:latin typeface="Arial MT"/>
                <a:cs typeface="Arial MT"/>
              </a:rPr>
              <a:t> </a:t>
            </a:r>
            <a:r>
              <a:rPr sz="1800" dirty="0">
                <a:solidFill>
                  <a:srgbClr val="545454"/>
                </a:solidFill>
                <a:latin typeface="Arial MT"/>
                <a:cs typeface="Arial MT"/>
              </a:rPr>
              <a:t>linear</a:t>
            </a:r>
            <a:r>
              <a:rPr sz="1800" spc="-20" dirty="0">
                <a:solidFill>
                  <a:srgbClr val="545454"/>
                </a:solidFill>
                <a:latin typeface="Arial MT"/>
                <a:cs typeface="Arial MT"/>
              </a:rPr>
              <a:t> </a:t>
            </a:r>
            <a:r>
              <a:rPr sz="1800" dirty="0">
                <a:solidFill>
                  <a:srgbClr val="545454"/>
                </a:solidFill>
                <a:latin typeface="Arial MT"/>
                <a:cs typeface="Arial MT"/>
              </a:rPr>
              <a:t>function</a:t>
            </a:r>
            <a:r>
              <a:rPr sz="1800" spc="-20" dirty="0">
                <a:solidFill>
                  <a:srgbClr val="545454"/>
                </a:solidFill>
                <a:latin typeface="Arial MT"/>
                <a:cs typeface="Arial MT"/>
              </a:rPr>
              <a:t> </a:t>
            </a:r>
            <a:r>
              <a:rPr sz="1800" dirty="0">
                <a:solidFill>
                  <a:srgbClr val="545454"/>
                </a:solidFill>
                <a:latin typeface="Arial MT"/>
                <a:cs typeface="Arial MT"/>
              </a:rPr>
              <a:t>like</a:t>
            </a:r>
            <a:r>
              <a:rPr sz="1800" spc="-25" dirty="0">
                <a:solidFill>
                  <a:srgbClr val="545454"/>
                </a:solidFill>
                <a:latin typeface="Arial MT"/>
                <a:cs typeface="Arial MT"/>
              </a:rPr>
              <a:t> </a:t>
            </a:r>
            <a:r>
              <a:rPr sz="1800" dirty="0">
                <a:solidFill>
                  <a:srgbClr val="545454"/>
                </a:solidFill>
                <a:latin typeface="Arial MT"/>
                <a:cs typeface="Arial MT"/>
              </a:rPr>
              <a:t>a</a:t>
            </a:r>
            <a:r>
              <a:rPr sz="1800" spc="-30" dirty="0">
                <a:solidFill>
                  <a:srgbClr val="545454"/>
                </a:solidFill>
                <a:latin typeface="Arial MT"/>
                <a:cs typeface="Arial MT"/>
              </a:rPr>
              <a:t> </a:t>
            </a:r>
            <a:r>
              <a:rPr sz="1800" dirty="0">
                <a:solidFill>
                  <a:srgbClr val="545454"/>
                </a:solidFill>
                <a:latin typeface="Arial MT"/>
                <a:cs typeface="Arial MT"/>
              </a:rPr>
              <a:t>line.</a:t>
            </a:r>
            <a:r>
              <a:rPr sz="1800" spc="-15" dirty="0">
                <a:solidFill>
                  <a:srgbClr val="545454"/>
                </a:solidFill>
                <a:latin typeface="Arial MT"/>
                <a:cs typeface="Arial MT"/>
              </a:rPr>
              <a:t> </a:t>
            </a:r>
            <a:r>
              <a:rPr sz="1800" dirty="0">
                <a:solidFill>
                  <a:srgbClr val="545454"/>
                </a:solidFill>
                <a:latin typeface="Arial MT"/>
                <a:cs typeface="Arial MT"/>
              </a:rPr>
              <a:t>It</a:t>
            </a:r>
            <a:r>
              <a:rPr sz="1800" spc="-30" dirty="0">
                <a:solidFill>
                  <a:srgbClr val="545454"/>
                </a:solidFill>
                <a:latin typeface="Arial MT"/>
                <a:cs typeface="Arial MT"/>
              </a:rPr>
              <a:t> </a:t>
            </a:r>
            <a:r>
              <a:rPr sz="1800" dirty="0">
                <a:solidFill>
                  <a:srgbClr val="545454"/>
                </a:solidFill>
                <a:latin typeface="Arial MT"/>
                <a:cs typeface="Arial MT"/>
              </a:rPr>
              <a:t>could</a:t>
            </a:r>
            <a:r>
              <a:rPr sz="1800" spc="-20" dirty="0">
                <a:solidFill>
                  <a:srgbClr val="545454"/>
                </a:solidFill>
                <a:latin typeface="Arial MT"/>
                <a:cs typeface="Arial MT"/>
              </a:rPr>
              <a:t> </a:t>
            </a:r>
            <a:r>
              <a:rPr sz="1800" spc="-25" dirty="0">
                <a:solidFill>
                  <a:srgbClr val="545454"/>
                </a:solidFill>
                <a:latin typeface="Arial MT"/>
                <a:cs typeface="Arial MT"/>
              </a:rPr>
              <a:t>be </a:t>
            </a:r>
            <a:r>
              <a:rPr sz="1800" dirty="0">
                <a:solidFill>
                  <a:srgbClr val="545454"/>
                </a:solidFill>
                <a:latin typeface="Arial MT"/>
                <a:cs typeface="Arial MT"/>
              </a:rPr>
              <a:t>almost</a:t>
            </a:r>
            <a:r>
              <a:rPr sz="1800" spc="-25" dirty="0">
                <a:solidFill>
                  <a:srgbClr val="545454"/>
                </a:solidFill>
                <a:latin typeface="Arial MT"/>
                <a:cs typeface="Arial MT"/>
              </a:rPr>
              <a:t> </a:t>
            </a:r>
            <a:r>
              <a:rPr sz="1800" dirty="0">
                <a:solidFill>
                  <a:srgbClr val="545454"/>
                </a:solidFill>
                <a:latin typeface="Arial MT"/>
                <a:cs typeface="Arial MT"/>
              </a:rPr>
              <a:t>a</a:t>
            </a:r>
            <a:r>
              <a:rPr sz="1800" spc="-20" dirty="0">
                <a:solidFill>
                  <a:srgbClr val="545454"/>
                </a:solidFill>
                <a:latin typeface="Arial MT"/>
                <a:cs typeface="Arial MT"/>
              </a:rPr>
              <a:t> </a:t>
            </a:r>
            <a:r>
              <a:rPr sz="1800" dirty="0">
                <a:solidFill>
                  <a:srgbClr val="545454"/>
                </a:solidFill>
                <a:latin typeface="Arial MT"/>
                <a:cs typeface="Arial MT"/>
              </a:rPr>
              <a:t>line</a:t>
            </a:r>
            <a:r>
              <a:rPr sz="1800" spc="-15" dirty="0">
                <a:solidFill>
                  <a:srgbClr val="545454"/>
                </a:solidFill>
                <a:latin typeface="Arial MT"/>
                <a:cs typeface="Arial MT"/>
              </a:rPr>
              <a:t> </a:t>
            </a:r>
            <a:r>
              <a:rPr sz="1800" dirty="0">
                <a:solidFill>
                  <a:srgbClr val="545454"/>
                </a:solidFill>
                <a:latin typeface="Arial MT"/>
                <a:cs typeface="Arial MT"/>
              </a:rPr>
              <a:t>and</a:t>
            </a:r>
            <a:r>
              <a:rPr sz="1800" spc="-15" dirty="0">
                <a:solidFill>
                  <a:srgbClr val="545454"/>
                </a:solidFill>
                <a:latin typeface="Arial MT"/>
                <a:cs typeface="Arial MT"/>
              </a:rPr>
              <a:t> </a:t>
            </a:r>
            <a:r>
              <a:rPr sz="1800" dirty="0">
                <a:solidFill>
                  <a:srgbClr val="545454"/>
                </a:solidFill>
                <a:latin typeface="Arial MT"/>
                <a:cs typeface="Arial MT"/>
              </a:rPr>
              <a:t>require</a:t>
            </a:r>
            <a:r>
              <a:rPr sz="1800" spc="-15" dirty="0">
                <a:solidFill>
                  <a:srgbClr val="545454"/>
                </a:solidFill>
                <a:latin typeface="Arial MT"/>
                <a:cs typeface="Arial MT"/>
              </a:rPr>
              <a:t> </a:t>
            </a:r>
            <a:r>
              <a:rPr sz="1800" dirty="0">
                <a:solidFill>
                  <a:srgbClr val="545454"/>
                </a:solidFill>
                <a:latin typeface="Arial MT"/>
                <a:cs typeface="Arial MT"/>
              </a:rPr>
              <a:t>some</a:t>
            </a:r>
            <a:r>
              <a:rPr sz="1800" spc="-15" dirty="0">
                <a:solidFill>
                  <a:srgbClr val="545454"/>
                </a:solidFill>
                <a:latin typeface="Arial MT"/>
                <a:cs typeface="Arial MT"/>
              </a:rPr>
              <a:t> </a:t>
            </a:r>
            <a:r>
              <a:rPr sz="1800" dirty="0">
                <a:solidFill>
                  <a:srgbClr val="545454"/>
                </a:solidFill>
                <a:latin typeface="Arial MT"/>
                <a:cs typeface="Arial MT"/>
              </a:rPr>
              <a:t>minor</a:t>
            </a:r>
            <a:r>
              <a:rPr sz="1800" spc="-20" dirty="0">
                <a:solidFill>
                  <a:srgbClr val="545454"/>
                </a:solidFill>
                <a:latin typeface="Arial MT"/>
                <a:cs typeface="Arial MT"/>
              </a:rPr>
              <a:t> </a:t>
            </a:r>
            <a:r>
              <a:rPr sz="1800" dirty="0">
                <a:solidFill>
                  <a:srgbClr val="545454"/>
                </a:solidFill>
                <a:latin typeface="Arial MT"/>
                <a:cs typeface="Arial MT"/>
              </a:rPr>
              <a:t>transformation</a:t>
            </a:r>
            <a:r>
              <a:rPr sz="1800" spc="-15" dirty="0">
                <a:solidFill>
                  <a:srgbClr val="545454"/>
                </a:solidFill>
                <a:latin typeface="Arial MT"/>
                <a:cs typeface="Arial MT"/>
              </a:rPr>
              <a:t> </a:t>
            </a:r>
            <a:r>
              <a:rPr sz="1800" dirty="0">
                <a:solidFill>
                  <a:srgbClr val="545454"/>
                </a:solidFill>
                <a:latin typeface="Arial MT"/>
                <a:cs typeface="Arial MT"/>
              </a:rPr>
              <a:t>of</a:t>
            </a:r>
            <a:r>
              <a:rPr sz="1800" spc="-20" dirty="0">
                <a:solidFill>
                  <a:srgbClr val="545454"/>
                </a:solidFill>
                <a:latin typeface="Arial MT"/>
                <a:cs typeface="Arial MT"/>
              </a:rPr>
              <a:t> </a:t>
            </a:r>
            <a:r>
              <a:rPr sz="1800" dirty="0">
                <a:solidFill>
                  <a:srgbClr val="545454"/>
                </a:solidFill>
                <a:latin typeface="Arial MT"/>
                <a:cs typeface="Arial MT"/>
              </a:rPr>
              <a:t>the</a:t>
            </a:r>
            <a:r>
              <a:rPr sz="1800" spc="-30" dirty="0">
                <a:solidFill>
                  <a:srgbClr val="545454"/>
                </a:solidFill>
                <a:latin typeface="Arial MT"/>
                <a:cs typeface="Arial MT"/>
              </a:rPr>
              <a:t> </a:t>
            </a:r>
            <a:r>
              <a:rPr sz="1800" dirty="0">
                <a:solidFill>
                  <a:srgbClr val="545454"/>
                </a:solidFill>
                <a:latin typeface="Arial MT"/>
                <a:cs typeface="Arial MT"/>
              </a:rPr>
              <a:t>input</a:t>
            </a:r>
            <a:r>
              <a:rPr sz="1800" spc="-10" dirty="0">
                <a:solidFill>
                  <a:srgbClr val="545454"/>
                </a:solidFill>
                <a:latin typeface="Arial MT"/>
                <a:cs typeface="Arial MT"/>
              </a:rPr>
              <a:t> </a:t>
            </a:r>
            <a:r>
              <a:rPr sz="1800" dirty="0">
                <a:solidFill>
                  <a:srgbClr val="545454"/>
                </a:solidFill>
                <a:latin typeface="Arial MT"/>
                <a:cs typeface="Arial MT"/>
              </a:rPr>
              <a:t>data</a:t>
            </a:r>
            <a:r>
              <a:rPr sz="1800" spc="-20" dirty="0">
                <a:solidFill>
                  <a:srgbClr val="545454"/>
                </a:solidFill>
                <a:latin typeface="Arial MT"/>
                <a:cs typeface="Arial MT"/>
              </a:rPr>
              <a:t> </a:t>
            </a:r>
            <a:r>
              <a:rPr sz="1800" dirty="0">
                <a:solidFill>
                  <a:srgbClr val="545454"/>
                </a:solidFill>
                <a:latin typeface="Arial MT"/>
                <a:cs typeface="Arial MT"/>
              </a:rPr>
              <a:t>to</a:t>
            </a:r>
            <a:r>
              <a:rPr sz="1800" spc="-25" dirty="0">
                <a:solidFill>
                  <a:srgbClr val="545454"/>
                </a:solidFill>
                <a:latin typeface="Arial MT"/>
                <a:cs typeface="Arial MT"/>
              </a:rPr>
              <a:t> </a:t>
            </a:r>
            <a:r>
              <a:rPr sz="1800" dirty="0">
                <a:solidFill>
                  <a:srgbClr val="545454"/>
                </a:solidFill>
                <a:latin typeface="Arial MT"/>
                <a:cs typeface="Arial MT"/>
              </a:rPr>
              <a:t>work</a:t>
            </a:r>
            <a:r>
              <a:rPr sz="1800" spc="10" dirty="0">
                <a:solidFill>
                  <a:srgbClr val="545454"/>
                </a:solidFill>
                <a:latin typeface="Arial MT"/>
                <a:cs typeface="Arial MT"/>
              </a:rPr>
              <a:t> </a:t>
            </a:r>
            <a:r>
              <a:rPr sz="1800" dirty="0">
                <a:solidFill>
                  <a:srgbClr val="545454"/>
                </a:solidFill>
                <a:latin typeface="Arial MT"/>
                <a:cs typeface="Arial MT"/>
              </a:rPr>
              <a:t>right.</a:t>
            </a:r>
            <a:r>
              <a:rPr sz="1800" spc="-20" dirty="0">
                <a:solidFill>
                  <a:srgbClr val="545454"/>
                </a:solidFill>
                <a:latin typeface="Arial MT"/>
                <a:cs typeface="Arial MT"/>
              </a:rPr>
              <a:t> </a:t>
            </a:r>
            <a:r>
              <a:rPr sz="1800" dirty="0">
                <a:solidFill>
                  <a:srgbClr val="545454"/>
                </a:solidFill>
                <a:latin typeface="Arial MT"/>
                <a:cs typeface="Arial MT"/>
              </a:rPr>
              <a:t>Or</a:t>
            </a:r>
            <a:r>
              <a:rPr sz="1800" spc="-20" dirty="0">
                <a:solidFill>
                  <a:srgbClr val="545454"/>
                </a:solidFill>
                <a:latin typeface="Arial MT"/>
                <a:cs typeface="Arial MT"/>
              </a:rPr>
              <a:t> </a:t>
            </a:r>
            <a:r>
              <a:rPr sz="1800" dirty="0">
                <a:solidFill>
                  <a:srgbClr val="545454"/>
                </a:solidFill>
                <a:latin typeface="Arial MT"/>
                <a:cs typeface="Arial MT"/>
              </a:rPr>
              <a:t>it</a:t>
            </a:r>
            <a:r>
              <a:rPr sz="1800" spc="-15" dirty="0">
                <a:solidFill>
                  <a:srgbClr val="545454"/>
                </a:solidFill>
                <a:latin typeface="Arial MT"/>
                <a:cs typeface="Arial MT"/>
              </a:rPr>
              <a:t> </a:t>
            </a:r>
            <a:r>
              <a:rPr sz="1800" dirty="0">
                <a:solidFill>
                  <a:srgbClr val="545454"/>
                </a:solidFill>
                <a:latin typeface="Arial MT"/>
                <a:cs typeface="Arial MT"/>
              </a:rPr>
              <a:t>could</a:t>
            </a:r>
            <a:r>
              <a:rPr sz="1800" spc="-15" dirty="0">
                <a:solidFill>
                  <a:srgbClr val="545454"/>
                </a:solidFill>
                <a:latin typeface="Arial MT"/>
                <a:cs typeface="Arial MT"/>
              </a:rPr>
              <a:t> </a:t>
            </a:r>
            <a:r>
              <a:rPr sz="1800" dirty="0">
                <a:solidFill>
                  <a:srgbClr val="545454"/>
                </a:solidFill>
                <a:latin typeface="Arial MT"/>
                <a:cs typeface="Arial MT"/>
              </a:rPr>
              <a:t>be</a:t>
            </a:r>
            <a:r>
              <a:rPr sz="1800" spc="-30" dirty="0">
                <a:solidFill>
                  <a:srgbClr val="545454"/>
                </a:solidFill>
                <a:latin typeface="Arial MT"/>
                <a:cs typeface="Arial MT"/>
              </a:rPr>
              <a:t> </a:t>
            </a:r>
            <a:r>
              <a:rPr sz="1800" dirty="0">
                <a:solidFill>
                  <a:srgbClr val="545454"/>
                </a:solidFill>
                <a:latin typeface="Arial MT"/>
                <a:cs typeface="Arial MT"/>
              </a:rPr>
              <a:t>nothing like</a:t>
            </a:r>
            <a:r>
              <a:rPr sz="1800" spc="-20" dirty="0">
                <a:solidFill>
                  <a:srgbClr val="545454"/>
                </a:solidFill>
                <a:latin typeface="Arial MT"/>
                <a:cs typeface="Arial MT"/>
              </a:rPr>
              <a:t> </a:t>
            </a:r>
            <a:r>
              <a:rPr sz="1800" spc="-50" dirty="0">
                <a:solidFill>
                  <a:srgbClr val="545454"/>
                </a:solidFill>
                <a:latin typeface="Arial MT"/>
                <a:cs typeface="Arial MT"/>
              </a:rPr>
              <a:t>a</a:t>
            </a:r>
            <a:endParaRPr sz="1800" dirty="0">
              <a:latin typeface="Arial MT"/>
              <a:cs typeface="Arial MT"/>
            </a:endParaRPr>
          </a:p>
        </p:txBody>
      </p:sp>
      <p:sp>
        <p:nvSpPr>
          <p:cNvPr id="5" name="object 5"/>
          <p:cNvSpPr txBox="1"/>
          <p:nvPr/>
        </p:nvSpPr>
        <p:spPr>
          <a:xfrm>
            <a:off x="742950" y="5715001"/>
            <a:ext cx="7372350"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45454"/>
                </a:solidFill>
                <a:latin typeface="Arial MT"/>
                <a:cs typeface="Arial MT"/>
              </a:rPr>
              <a:t>line</a:t>
            </a:r>
            <a:r>
              <a:rPr sz="1800" spc="-30" dirty="0">
                <a:solidFill>
                  <a:srgbClr val="545454"/>
                </a:solidFill>
                <a:latin typeface="Arial MT"/>
                <a:cs typeface="Arial MT"/>
              </a:rPr>
              <a:t> </a:t>
            </a:r>
            <a:r>
              <a:rPr sz="1800" dirty="0">
                <a:solidFill>
                  <a:srgbClr val="545454"/>
                </a:solidFill>
                <a:latin typeface="Arial MT"/>
                <a:cs typeface="Arial MT"/>
              </a:rPr>
              <a:t>in</a:t>
            </a:r>
            <a:r>
              <a:rPr sz="1800" spc="-50" dirty="0">
                <a:solidFill>
                  <a:srgbClr val="545454"/>
                </a:solidFill>
                <a:latin typeface="Arial MT"/>
                <a:cs typeface="Arial MT"/>
              </a:rPr>
              <a:t> </a:t>
            </a:r>
            <a:r>
              <a:rPr sz="1800" dirty="0">
                <a:solidFill>
                  <a:srgbClr val="545454"/>
                </a:solidFill>
                <a:latin typeface="Arial MT"/>
                <a:cs typeface="Arial MT"/>
              </a:rPr>
              <a:t>which case</a:t>
            </a:r>
            <a:r>
              <a:rPr sz="1800" spc="-25" dirty="0">
                <a:solidFill>
                  <a:srgbClr val="545454"/>
                </a:solidFill>
                <a:latin typeface="Arial MT"/>
                <a:cs typeface="Arial MT"/>
              </a:rPr>
              <a:t> </a:t>
            </a:r>
            <a:r>
              <a:rPr sz="1800" dirty="0">
                <a:solidFill>
                  <a:srgbClr val="545454"/>
                </a:solidFill>
                <a:latin typeface="Arial MT"/>
                <a:cs typeface="Arial MT"/>
              </a:rPr>
              <a:t>the</a:t>
            </a:r>
            <a:r>
              <a:rPr sz="1800" spc="-45" dirty="0">
                <a:solidFill>
                  <a:srgbClr val="545454"/>
                </a:solidFill>
                <a:latin typeface="Arial MT"/>
                <a:cs typeface="Arial MT"/>
              </a:rPr>
              <a:t> </a:t>
            </a:r>
            <a:r>
              <a:rPr sz="1800" dirty="0">
                <a:solidFill>
                  <a:srgbClr val="545454"/>
                </a:solidFill>
                <a:latin typeface="Arial MT"/>
                <a:cs typeface="Arial MT"/>
              </a:rPr>
              <a:t>assumption</a:t>
            </a:r>
            <a:r>
              <a:rPr sz="1800" spc="-25" dirty="0">
                <a:solidFill>
                  <a:srgbClr val="545454"/>
                </a:solidFill>
                <a:latin typeface="Arial MT"/>
                <a:cs typeface="Arial MT"/>
              </a:rPr>
              <a:t> </a:t>
            </a:r>
            <a:r>
              <a:rPr sz="1800" dirty="0">
                <a:solidFill>
                  <a:srgbClr val="545454"/>
                </a:solidFill>
                <a:latin typeface="Arial MT"/>
                <a:cs typeface="Arial MT"/>
              </a:rPr>
              <a:t>is</a:t>
            </a:r>
            <a:r>
              <a:rPr sz="1800" spc="-35" dirty="0">
                <a:solidFill>
                  <a:srgbClr val="545454"/>
                </a:solidFill>
                <a:latin typeface="Arial MT"/>
                <a:cs typeface="Arial MT"/>
              </a:rPr>
              <a:t> </a:t>
            </a:r>
            <a:r>
              <a:rPr sz="1800" dirty="0">
                <a:solidFill>
                  <a:srgbClr val="545454"/>
                </a:solidFill>
                <a:latin typeface="Arial MT"/>
                <a:cs typeface="Arial MT"/>
              </a:rPr>
              <a:t>wrong</a:t>
            </a:r>
            <a:r>
              <a:rPr sz="1800" spc="5" dirty="0">
                <a:solidFill>
                  <a:srgbClr val="545454"/>
                </a:solidFill>
                <a:latin typeface="Arial MT"/>
                <a:cs typeface="Arial MT"/>
              </a:rPr>
              <a:t> </a:t>
            </a:r>
            <a:r>
              <a:rPr sz="1800" dirty="0">
                <a:solidFill>
                  <a:srgbClr val="545454"/>
                </a:solidFill>
                <a:latin typeface="Arial MT"/>
                <a:cs typeface="Arial MT"/>
              </a:rPr>
              <a:t>and</a:t>
            </a:r>
            <a:r>
              <a:rPr sz="1800" spc="-30" dirty="0">
                <a:solidFill>
                  <a:srgbClr val="545454"/>
                </a:solidFill>
                <a:latin typeface="Arial MT"/>
                <a:cs typeface="Arial MT"/>
              </a:rPr>
              <a:t> </a:t>
            </a:r>
            <a:r>
              <a:rPr sz="1800" dirty="0">
                <a:solidFill>
                  <a:srgbClr val="545454"/>
                </a:solidFill>
                <a:latin typeface="Arial MT"/>
                <a:cs typeface="Arial MT"/>
              </a:rPr>
              <a:t>the</a:t>
            </a:r>
            <a:r>
              <a:rPr sz="1800" spc="-40" dirty="0">
                <a:solidFill>
                  <a:srgbClr val="545454"/>
                </a:solidFill>
                <a:latin typeface="Arial MT"/>
                <a:cs typeface="Arial MT"/>
              </a:rPr>
              <a:t> </a:t>
            </a:r>
            <a:r>
              <a:rPr sz="1800" dirty="0">
                <a:solidFill>
                  <a:srgbClr val="545454"/>
                </a:solidFill>
                <a:latin typeface="Arial MT"/>
                <a:cs typeface="Arial MT"/>
              </a:rPr>
              <a:t>approach</a:t>
            </a:r>
            <a:r>
              <a:rPr sz="1800" spc="-30" dirty="0">
                <a:solidFill>
                  <a:srgbClr val="545454"/>
                </a:solidFill>
                <a:latin typeface="Arial MT"/>
                <a:cs typeface="Arial MT"/>
              </a:rPr>
              <a:t> </a:t>
            </a:r>
            <a:r>
              <a:rPr sz="1800" dirty="0">
                <a:solidFill>
                  <a:srgbClr val="545454"/>
                </a:solidFill>
                <a:latin typeface="Arial MT"/>
                <a:cs typeface="Arial MT"/>
              </a:rPr>
              <a:t>will</a:t>
            </a:r>
            <a:r>
              <a:rPr sz="1800" spc="10" dirty="0">
                <a:solidFill>
                  <a:srgbClr val="545454"/>
                </a:solidFill>
                <a:latin typeface="Arial MT"/>
                <a:cs typeface="Arial MT"/>
              </a:rPr>
              <a:t> </a:t>
            </a:r>
            <a:r>
              <a:rPr sz="1800" dirty="0">
                <a:solidFill>
                  <a:srgbClr val="545454"/>
                </a:solidFill>
                <a:latin typeface="Arial MT"/>
                <a:cs typeface="Arial MT"/>
              </a:rPr>
              <a:t>produce</a:t>
            </a:r>
            <a:r>
              <a:rPr sz="1800" spc="-20" dirty="0">
                <a:solidFill>
                  <a:srgbClr val="545454"/>
                </a:solidFill>
                <a:latin typeface="Arial MT"/>
                <a:cs typeface="Arial MT"/>
              </a:rPr>
              <a:t> </a:t>
            </a:r>
            <a:r>
              <a:rPr sz="1800" dirty="0">
                <a:solidFill>
                  <a:srgbClr val="545454"/>
                </a:solidFill>
                <a:latin typeface="Arial MT"/>
                <a:cs typeface="Arial MT"/>
              </a:rPr>
              <a:t>poor</a:t>
            </a:r>
            <a:r>
              <a:rPr sz="1800" spc="-30" dirty="0">
                <a:solidFill>
                  <a:srgbClr val="545454"/>
                </a:solidFill>
                <a:latin typeface="Arial MT"/>
                <a:cs typeface="Arial MT"/>
              </a:rPr>
              <a:t> </a:t>
            </a:r>
            <a:r>
              <a:rPr sz="1800" spc="-10" dirty="0">
                <a:solidFill>
                  <a:srgbClr val="545454"/>
                </a:solidFill>
                <a:latin typeface="Arial MT"/>
                <a:cs typeface="Arial MT"/>
              </a:rPr>
              <a:t>results.</a:t>
            </a:r>
            <a:endParaRPr sz="1800" dirty="0">
              <a:latin typeface="Arial MT"/>
              <a:cs typeface="Arial M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7185" y="821436"/>
            <a:ext cx="8469630" cy="5759196"/>
          </a:xfrm>
          <a:prstGeom prst="rect">
            <a:avLst/>
          </a:prstGeom>
        </p:spPr>
      </p:pic>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30</a:t>
            </a:fld>
            <a:endParaRPr spc="-25"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31</a:t>
            </a:fld>
            <a:endParaRPr spc="-25" dirty="0"/>
          </a:p>
        </p:txBody>
      </p:sp>
      <p:pic>
        <p:nvPicPr>
          <p:cNvPr id="13314" name="Picture 2"/>
          <p:cNvPicPr>
            <a:picLocks noChangeAspect="1" noChangeArrowheads="1"/>
          </p:cNvPicPr>
          <p:nvPr/>
        </p:nvPicPr>
        <p:blipFill>
          <a:blip r:embed="rId2" cstate="print"/>
          <a:srcRect/>
          <a:stretch>
            <a:fillRect/>
          </a:stretch>
        </p:blipFill>
        <p:spPr bwMode="auto">
          <a:xfrm>
            <a:off x="571500" y="838200"/>
            <a:ext cx="8286750" cy="51179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32</a:t>
            </a:fld>
            <a:endParaRPr spc="-25" dirty="0"/>
          </a:p>
        </p:txBody>
      </p:sp>
      <p:pic>
        <p:nvPicPr>
          <p:cNvPr id="14338" name="Picture 2"/>
          <p:cNvPicPr>
            <a:picLocks noChangeAspect="1" noChangeArrowheads="1"/>
          </p:cNvPicPr>
          <p:nvPr/>
        </p:nvPicPr>
        <p:blipFill>
          <a:blip r:embed="rId2" cstate="print"/>
          <a:srcRect/>
          <a:stretch>
            <a:fillRect/>
          </a:stretch>
        </p:blipFill>
        <p:spPr bwMode="auto">
          <a:xfrm>
            <a:off x="514350" y="838201"/>
            <a:ext cx="7886700" cy="54146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8318" y="832104"/>
            <a:ext cx="6480810" cy="510539"/>
          </a:xfrm>
          <a:prstGeom prst="rect">
            <a:avLst/>
          </a:prstGeom>
        </p:spPr>
      </p:pic>
      <p:pic>
        <p:nvPicPr>
          <p:cNvPr id="3" name="object 3"/>
          <p:cNvPicPr/>
          <p:nvPr/>
        </p:nvPicPr>
        <p:blipFill>
          <a:blip r:embed="rId3" cstate="print"/>
          <a:stretch>
            <a:fillRect/>
          </a:stretch>
        </p:blipFill>
        <p:spPr>
          <a:xfrm>
            <a:off x="361187" y="1636777"/>
            <a:ext cx="3480435" cy="982979"/>
          </a:xfrm>
          <a:prstGeom prst="rect">
            <a:avLst/>
          </a:prstGeom>
        </p:spPr>
      </p:pic>
      <p:pic>
        <p:nvPicPr>
          <p:cNvPr id="4" name="object 4"/>
          <p:cNvPicPr/>
          <p:nvPr/>
        </p:nvPicPr>
        <p:blipFill>
          <a:blip r:embed="rId4" cstate="print"/>
          <a:stretch>
            <a:fillRect/>
          </a:stretch>
        </p:blipFill>
        <p:spPr>
          <a:xfrm>
            <a:off x="557784" y="3089149"/>
            <a:ext cx="4270248" cy="2592231"/>
          </a:xfrm>
          <a:prstGeom prst="rect">
            <a:avLst/>
          </a:prstGeom>
        </p:spPr>
      </p:pic>
      <p:pic>
        <p:nvPicPr>
          <p:cNvPr id="5" name="object 5"/>
          <p:cNvPicPr/>
          <p:nvPr/>
        </p:nvPicPr>
        <p:blipFill>
          <a:blip r:embed="rId5" cstate="print"/>
          <a:stretch>
            <a:fillRect/>
          </a:stretch>
        </p:blipFill>
        <p:spPr>
          <a:xfrm>
            <a:off x="5574410" y="3206495"/>
            <a:ext cx="2811780" cy="2255520"/>
          </a:xfrm>
          <a:prstGeom prst="rect">
            <a:avLst/>
          </a:prstGeom>
        </p:spPr>
      </p:pic>
      <p:sp>
        <p:nvSpPr>
          <p:cNvPr id="6" name="object 6"/>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33</a:t>
            </a:fld>
            <a:endParaRPr spc="-25"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5800" y="914400"/>
            <a:ext cx="7600950" cy="4953000"/>
          </a:xfrm>
          <a:prstGeom prst="rect">
            <a:avLst/>
          </a:prstGeom>
        </p:spPr>
      </p:pic>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34</a:t>
            </a:fld>
            <a:endParaRPr spc="-25"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35</a:t>
            </a:fld>
            <a:endParaRPr spc="-25" dirty="0"/>
          </a:p>
        </p:txBody>
      </p:sp>
      <p:pic>
        <p:nvPicPr>
          <p:cNvPr id="15362" name="Picture 2"/>
          <p:cNvPicPr>
            <a:picLocks noChangeAspect="1" noChangeArrowheads="1"/>
          </p:cNvPicPr>
          <p:nvPr/>
        </p:nvPicPr>
        <p:blipFill>
          <a:blip r:embed="rId2" cstate="print"/>
          <a:srcRect/>
          <a:stretch>
            <a:fillRect/>
          </a:stretch>
        </p:blipFill>
        <p:spPr bwMode="auto">
          <a:xfrm>
            <a:off x="342900" y="838201"/>
            <a:ext cx="7600950" cy="5698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0332" y="839724"/>
            <a:ext cx="8426196" cy="5637276"/>
          </a:xfrm>
          <a:prstGeom prst="rect">
            <a:avLst/>
          </a:prstGeom>
        </p:spPr>
      </p:pic>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36</a:t>
            </a:fld>
            <a:endParaRPr spc="-25"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37</a:t>
            </a:fld>
            <a:endParaRPr spc="-25" dirty="0"/>
          </a:p>
        </p:txBody>
      </p:sp>
      <p:pic>
        <p:nvPicPr>
          <p:cNvPr id="16387" name="Picture 3"/>
          <p:cNvPicPr>
            <a:picLocks noChangeAspect="1" noChangeArrowheads="1"/>
          </p:cNvPicPr>
          <p:nvPr/>
        </p:nvPicPr>
        <p:blipFill>
          <a:blip r:embed="rId2" cstate="print"/>
          <a:srcRect/>
          <a:stretch>
            <a:fillRect/>
          </a:stretch>
        </p:blipFill>
        <p:spPr bwMode="auto">
          <a:xfrm>
            <a:off x="7086600" y="4953001"/>
            <a:ext cx="1721644" cy="371475"/>
          </a:xfrm>
          <a:prstGeom prst="rect">
            <a:avLst/>
          </a:prstGeom>
          <a:noFill/>
          <a:ln w="9525">
            <a:noFill/>
            <a:miter lim="800000"/>
            <a:headEnd/>
            <a:tailEnd/>
          </a:ln>
        </p:spPr>
      </p:pic>
      <p:pic>
        <p:nvPicPr>
          <p:cNvPr id="16388" name="Picture 4"/>
          <p:cNvPicPr>
            <a:picLocks noChangeAspect="1" noChangeArrowheads="1"/>
          </p:cNvPicPr>
          <p:nvPr/>
        </p:nvPicPr>
        <p:blipFill>
          <a:blip r:embed="rId3" cstate="print"/>
          <a:srcRect/>
          <a:stretch>
            <a:fillRect/>
          </a:stretch>
        </p:blipFill>
        <p:spPr bwMode="auto">
          <a:xfrm>
            <a:off x="742951" y="3733801"/>
            <a:ext cx="5679281" cy="2790825"/>
          </a:xfrm>
          <a:prstGeom prst="rect">
            <a:avLst/>
          </a:prstGeom>
          <a:noFill/>
          <a:ln w="9525">
            <a:noFill/>
            <a:miter lim="800000"/>
            <a:headEnd/>
            <a:tailEnd/>
          </a:ln>
        </p:spPr>
      </p:pic>
      <p:pic>
        <p:nvPicPr>
          <p:cNvPr id="16389" name="Picture 5"/>
          <p:cNvPicPr>
            <a:picLocks noChangeAspect="1" noChangeArrowheads="1"/>
          </p:cNvPicPr>
          <p:nvPr/>
        </p:nvPicPr>
        <p:blipFill>
          <a:blip r:embed="rId4" cstate="print"/>
          <a:srcRect/>
          <a:stretch>
            <a:fillRect/>
          </a:stretch>
        </p:blipFill>
        <p:spPr bwMode="auto">
          <a:xfrm>
            <a:off x="6686551" y="1905001"/>
            <a:ext cx="1993106" cy="523875"/>
          </a:xfrm>
          <a:prstGeom prst="rect">
            <a:avLst/>
          </a:prstGeom>
          <a:noFill/>
          <a:ln w="9525">
            <a:noFill/>
            <a:miter lim="800000"/>
            <a:headEnd/>
            <a:tailEnd/>
          </a:ln>
        </p:spPr>
      </p:pic>
      <p:pic>
        <p:nvPicPr>
          <p:cNvPr id="16390" name="Picture 6"/>
          <p:cNvPicPr>
            <a:picLocks noChangeAspect="1" noChangeArrowheads="1"/>
          </p:cNvPicPr>
          <p:nvPr/>
        </p:nvPicPr>
        <p:blipFill>
          <a:blip r:embed="rId5" cstate="print"/>
          <a:srcRect/>
          <a:stretch>
            <a:fillRect/>
          </a:stretch>
        </p:blipFill>
        <p:spPr bwMode="auto">
          <a:xfrm>
            <a:off x="800101" y="990600"/>
            <a:ext cx="5650706" cy="23098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90"/>
                                        </p:tgtEl>
                                        <p:attrNameLst>
                                          <p:attrName>style.visibility</p:attrName>
                                        </p:attrNameLst>
                                      </p:cBhvr>
                                      <p:to>
                                        <p:strVal val="visible"/>
                                      </p:to>
                                    </p:set>
                                    <p:animEffect transition="in" filter="blinds(horizontal)">
                                      <p:cBhvr>
                                        <p:cTn id="7" dur="500"/>
                                        <p:tgtEl>
                                          <p:spTgt spid="163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blinds(horizontal)">
                                      <p:cBhvr>
                                        <p:cTn id="12" dur="500"/>
                                        <p:tgtEl>
                                          <p:spTgt spid="1638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6388"/>
                                        </p:tgtEl>
                                        <p:attrNameLst>
                                          <p:attrName>style.visibility</p:attrName>
                                        </p:attrNameLst>
                                      </p:cBhvr>
                                      <p:to>
                                        <p:strVal val="visible"/>
                                      </p:to>
                                    </p:set>
                                    <p:animEffect transition="in" filter="box(in)">
                                      <p:cBhvr>
                                        <p:cTn id="17" dur="500"/>
                                        <p:tgtEl>
                                          <p:spTgt spid="1638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387"/>
                                        </p:tgtEl>
                                        <p:attrNameLst>
                                          <p:attrName>style.visibility</p:attrName>
                                        </p:attrNameLst>
                                      </p:cBhvr>
                                      <p:to>
                                        <p:strVal val="visible"/>
                                      </p:to>
                                    </p:set>
                                    <p:animEffect transition="in" filter="checkerboard(across)">
                                      <p:cBhvr>
                                        <p:cTn id="22"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38</a:t>
            </a:fld>
            <a:endParaRPr spc="-25" dirty="0"/>
          </a:p>
        </p:txBody>
      </p:sp>
      <p:pic>
        <p:nvPicPr>
          <p:cNvPr id="17410" name="Picture 2"/>
          <p:cNvPicPr>
            <a:picLocks noChangeAspect="1" noChangeArrowheads="1"/>
          </p:cNvPicPr>
          <p:nvPr/>
        </p:nvPicPr>
        <p:blipFill>
          <a:blip r:embed="rId2" cstate="print"/>
          <a:srcRect/>
          <a:stretch>
            <a:fillRect/>
          </a:stretch>
        </p:blipFill>
        <p:spPr bwMode="auto">
          <a:xfrm>
            <a:off x="457200" y="914400"/>
            <a:ext cx="7600950" cy="47399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2900" y="228601"/>
            <a:ext cx="8482489" cy="1070165"/>
          </a:xfrm>
          <a:prstGeom prst="rect">
            <a:avLst/>
          </a:prstGeom>
          <a:solidFill>
            <a:srgbClr val="0E6EC5"/>
          </a:solidFill>
        </p:spPr>
        <p:txBody>
          <a:bodyPr vert="horz" wrap="square" lIns="0" tIns="206375" rIns="0" bIns="0" rtlCol="0">
            <a:spAutoFit/>
          </a:bodyPr>
          <a:lstStyle/>
          <a:p>
            <a:pPr>
              <a:lnSpc>
                <a:spcPct val="100000"/>
              </a:lnSpc>
              <a:spcBef>
                <a:spcPts val="1625"/>
              </a:spcBef>
            </a:pPr>
            <a:endParaRPr sz="2800" dirty="0">
              <a:latin typeface="Times New Roman"/>
              <a:cs typeface="Times New Roman"/>
            </a:endParaRPr>
          </a:p>
          <a:p>
            <a:pPr marL="231775">
              <a:lnSpc>
                <a:spcPct val="100000"/>
              </a:lnSpc>
            </a:pPr>
            <a:r>
              <a:rPr sz="2800" b="0" spc="55" dirty="0">
                <a:solidFill>
                  <a:srgbClr val="FFFFFF"/>
                </a:solidFill>
                <a:latin typeface="Trebuchet MS"/>
                <a:cs typeface="Trebuchet MS"/>
              </a:rPr>
              <a:t>REGRESSION</a:t>
            </a:r>
            <a:endParaRPr sz="2800" dirty="0">
              <a:latin typeface="Trebuchet MS"/>
              <a:cs typeface="Trebuchet MS"/>
            </a:endParaRPr>
          </a:p>
        </p:txBody>
      </p:sp>
      <p:sp>
        <p:nvSpPr>
          <p:cNvPr id="4" name="object 4"/>
          <p:cNvSpPr txBox="1"/>
          <p:nvPr/>
        </p:nvSpPr>
        <p:spPr>
          <a:xfrm>
            <a:off x="494995" y="1524000"/>
            <a:ext cx="5791505" cy="6895093"/>
          </a:xfrm>
          <a:prstGeom prst="rect">
            <a:avLst/>
          </a:prstGeom>
        </p:spPr>
        <p:txBody>
          <a:bodyPr vert="horz" wrap="square" lIns="0" tIns="40005" rIns="0" bIns="0" rtlCol="0">
            <a:spAutoFit/>
          </a:bodyPr>
          <a:lstStyle/>
          <a:p>
            <a:pPr marL="318770" marR="264795" indent="-306705">
              <a:lnSpc>
                <a:spcPct val="90000"/>
              </a:lnSpc>
              <a:spcBef>
                <a:spcPts val="315"/>
              </a:spcBef>
              <a:buClr>
                <a:srgbClr val="009DD9"/>
              </a:buClr>
              <a:buSzPct val="91666"/>
              <a:buFont typeface="Cambria"/>
              <a:buChar char="◾"/>
              <a:tabLst>
                <a:tab pos="318770" algn="l"/>
              </a:tabLst>
            </a:pPr>
            <a:r>
              <a:rPr sz="2400" spc="-10" dirty="0">
                <a:solidFill>
                  <a:srgbClr val="333333"/>
                </a:solidFill>
                <a:latin typeface="Times New Roman" pitchFamily="18" charset="0"/>
                <a:cs typeface="Times New Roman" pitchFamily="18" charset="0"/>
              </a:rPr>
              <a:t>Regression</a:t>
            </a:r>
            <a:r>
              <a:rPr sz="2400" spc="-5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is</a:t>
            </a:r>
            <a:r>
              <a:rPr sz="2400" spc="-5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a</a:t>
            </a:r>
            <a:r>
              <a:rPr sz="2400" spc="-3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supervised</a:t>
            </a:r>
            <a:r>
              <a:rPr sz="2400" spc="-5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learning</a:t>
            </a:r>
            <a:r>
              <a:rPr sz="2400" spc="-3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technique</a:t>
            </a:r>
            <a:r>
              <a:rPr sz="2400" spc="-2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which</a:t>
            </a:r>
            <a:r>
              <a:rPr sz="2400" spc="-2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helps</a:t>
            </a:r>
            <a:r>
              <a:rPr sz="2400" spc="-3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in</a:t>
            </a:r>
            <a:r>
              <a:rPr sz="2400" spc="-35" dirty="0">
                <a:solidFill>
                  <a:srgbClr val="333333"/>
                </a:solidFill>
                <a:latin typeface="Times New Roman" pitchFamily="18" charset="0"/>
                <a:cs typeface="Times New Roman" pitchFamily="18" charset="0"/>
              </a:rPr>
              <a:t> </a:t>
            </a:r>
            <a:r>
              <a:rPr sz="2400" spc="-10" dirty="0">
                <a:solidFill>
                  <a:srgbClr val="333333"/>
                </a:solidFill>
                <a:latin typeface="Times New Roman" pitchFamily="18" charset="0"/>
                <a:cs typeface="Times New Roman" pitchFamily="18" charset="0"/>
              </a:rPr>
              <a:t>finding </a:t>
            </a:r>
            <a:r>
              <a:rPr sz="2400" dirty="0">
                <a:solidFill>
                  <a:srgbClr val="333333"/>
                </a:solidFill>
                <a:latin typeface="Times New Roman" pitchFamily="18" charset="0"/>
                <a:cs typeface="Times New Roman" pitchFamily="18" charset="0"/>
              </a:rPr>
              <a:t>the</a:t>
            </a:r>
            <a:r>
              <a:rPr sz="2400" spc="-40" dirty="0">
                <a:solidFill>
                  <a:srgbClr val="333333"/>
                </a:solidFill>
                <a:latin typeface="Times New Roman" pitchFamily="18" charset="0"/>
                <a:cs typeface="Times New Roman" pitchFamily="18" charset="0"/>
              </a:rPr>
              <a:t> </a:t>
            </a:r>
            <a:r>
              <a:rPr sz="2400" spc="-10" dirty="0">
                <a:solidFill>
                  <a:srgbClr val="333333"/>
                </a:solidFill>
                <a:latin typeface="Times New Roman" pitchFamily="18" charset="0"/>
                <a:cs typeface="Times New Roman" pitchFamily="18" charset="0"/>
              </a:rPr>
              <a:t>correlation</a:t>
            </a:r>
            <a:r>
              <a:rPr sz="2400" spc="-4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between</a:t>
            </a:r>
            <a:r>
              <a:rPr sz="2400" spc="-4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variables</a:t>
            </a:r>
            <a:r>
              <a:rPr sz="2400" spc="-4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and</a:t>
            </a:r>
            <a:r>
              <a:rPr sz="2400" spc="-4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enables</a:t>
            </a:r>
            <a:r>
              <a:rPr sz="2400" spc="-4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us</a:t>
            </a:r>
            <a:r>
              <a:rPr sz="2400" spc="-4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to</a:t>
            </a:r>
            <a:r>
              <a:rPr sz="2400" spc="-5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predict</a:t>
            </a:r>
            <a:r>
              <a:rPr sz="2400" spc="-35" dirty="0">
                <a:solidFill>
                  <a:srgbClr val="333333"/>
                </a:solidFill>
                <a:latin typeface="Times New Roman" pitchFamily="18" charset="0"/>
                <a:cs typeface="Times New Roman" pitchFamily="18" charset="0"/>
              </a:rPr>
              <a:t> </a:t>
            </a:r>
            <a:r>
              <a:rPr sz="2400" spc="-25" dirty="0">
                <a:solidFill>
                  <a:srgbClr val="333333"/>
                </a:solidFill>
                <a:latin typeface="Times New Roman" pitchFamily="18" charset="0"/>
                <a:cs typeface="Times New Roman" pitchFamily="18" charset="0"/>
              </a:rPr>
              <a:t>the </a:t>
            </a:r>
            <a:r>
              <a:rPr sz="2400" spc="-10" dirty="0">
                <a:solidFill>
                  <a:srgbClr val="333333"/>
                </a:solidFill>
                <a:latin typeface="Times New Roman" pitchFamily="18" charset="0"/>
                <a:cs typeface="Times New Roman" pitchFamily="18" charset="0"/>
              </a:rPr>
              <a:t>continuous</a:t>
            </a:r>
            <a:r>
              <a:rPr sz="2400" spc="-2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output</a:t>
            </a:r>
            <a:r>
              <a:rPr sz="2400" spc="-3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variable</a:t>
            </a:r>
            <a:r>
              <a:rPr sz="2400" spc="-2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based</a:t>
            </a:r>
            <a:r>
              <a:rPr sz="2400" spc="-3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on</a:t>
            </a:r>
            <a:r>
              <a:rPr sz="2400" spc="-4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the</a:t>
            </a:r>
            <a:r>
              <a:rPr sz="2400" spc="-2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one</a:t>
            </a:r>
            <a:r>
              <a:rPr sz="2400" spc="-2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or</a:t>
            </a:r>
            <a:r>
              <a:rPr sz="2400" spc="-3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more</a:t>
            </a:r>
            <a:r>
              <a:rPr sz="2400" spc="-25" dirty="0">
                <a:solidFill>
                  <a:srgbClr val="333333"/>
                </a:solidFill>
                <a:latin typeface="Times New Roman" pitchFamily="18" charset="0"/>
                <a:cs typeface="Times New Roman" pitchFamily="18" charset="0"/>
              </a:rPr>
              <a:t> </a:t>
            </a:r>
            <a:r>
              <a:rPr sz="2400" spc="-10" dirty="0">
                <a:solidFill>
                  <a:srgbClr val="333333"/>
                </a:solidFill>
                <a:latin typeface="Times New Roman" pitchFamily="18" charset="0"/>
                <a:cs typeface="Times New Roman" pitchFamily="18" charset="0"/>
              </a:rPr>
              <a:t>predictor variables.</a:t>
            </a:r>
            <a:endParaRPr sz="2400" dirty="0">
              <a:latin typeface="Times New Roman" pitchFamily="18" charset="0"/>
              <a:cs typeface="Times New Roman" pitchFamily="18" charset="0"/>
            </a:endParaRPr>
          </a:p>
          <a:p>
            <a:pPr marL="318770" marR="5080" indent="-306705">
              <a:lnSpc>
                <a:spcPts val="1939"/>
              </a:lnSpc>
              <a:spcBef>
                <a:spcPts val="1065"/>
              </a:spcBef>
              <a:buClr>
                <a:srgbClr val="009DD9"/>
              </a:buClr>
              <a:buSzPct val="91666"/>
              <a:buFont typeface="Cambria"/>
              <a:buChar char="◾"/>
              <a:tabLst>
                <a:tab pos="318770" algn="l"/>
              </a:tabLst>
            </a:pPr>
            <a:r>
              <a:rPr sz="2400" dirty="0">
                <a:solidFill>
                  <a:srgbClr val="333333"/>
                </a:solidFill>
                <a:latin typeface="Times New Roman" pitchFamily="18" charset="0"/>
                <a:cs typeface="Times New Roman" pitchFamily="18" charset="0"/>
              </a:rPr>
              <a:t>It</a:t>
            </a:r>
            <a:r>
              <a:rPr sz="2400" spc="-25"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is</a:t>
            </a:r>
            <a:r>
              <a:rPr sz="2400" spc="-3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mainly</a:t>
            </a:r>
            <a:r>
              <a:rPr sz="2400" spc="-1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used</a:t>
            </a:r>
            <a:r>
              <a:rPr sz="2400" spc="-20" dirty="0">
                <a:solidFill>
                  <a:srgbClr val="333333"/>
                </a:solidFill>
                <a:latin typeface="Times New Roman" pitchFamily="18" charset="0"/>
                <a:cs typeface="Times New Roman" pitchFamily="18" charset="0"/>
              </a:rPr>
              <a:t> </a:t>
            </a:r>
            <a:r>
              <a:rPr sz="2400" dirty="0">
                <a:solidFill>
                  <a:srgbClr val="333333"/>
                </a:solidFill>
                <a:latin typeface="Times New Roman" pitchFamily="18" charset="0"/>
                <a:cs typeface="Times New Roman" pitchFamily="18" charset="0"/>
              </a:rPr>
              <a:t>for</a:t>
            </a:r>
            <a:r>
              <a:rPr sz="2400" spc="-20" dirty="0">
                <a:solidFill>
                  <a:srgbClr val="333333"/>
                </a:solidFill>
                <a:latin typeface="Times New Roman" pitchFamily="18" charset="0"/>
                <a:cs typeface="Times New Roman" pitchFamily="18" charset="0"/>
              </a:rPr>
              <a:t> </a:t>
            </a:r>
            <a:r>
              <a:rPr sz="2400" b="1" dirty="0">
                <a:solidFill>
                  <a:srgbClr val="FF0000"/>
                </a:solidFill>
                <a:latin typeface="Times New Roman" pitchFamily="18" charset="0"/>
                <a:cs typeface="Times New Roman" pitchFamily="18" charset="0"/>
              </a:rPr>
              <a:t>prediction,</a:t>
            </a:r>
            <a:r>
              <a:rPr sz="2400" b="1" spc="-35" dirty="0">
                <a:solidFill>
                  <a:srgbClr val="FF0000"/>
                </a:solidFill>
                <a:latin typeface="Times New Roman" pitchFamily="18" charset="0"/>
                <a:cs typeface="Times New Roman" pitchFamily="18" charset="0"/>
              </a:rPr>
              <a:t> </a:t>
            </a:r>
            <a:r>
              <a:rPr sz="2400" b="1" spc="-10" dirty="0">
                <a:solidFill>
                  <a:srgbClr val="FF0000"/>
                </a:solidFill>
                <a:latin typeface="Times New Roman" pitchFamily="18" charset="0"/>
                <a:cs typeface="Times New Roman" pitchFamily="18" charset="0"/>
              </a:rPr>
              <a:t>forecasting,</a:t>
            </a:r>
            <a:r>
              <a:rPr sz="2400" b="1" spc="-50" dirty="0">
                <a:solidFill>
                  <a:srgbClr val="FF0000"/>
                </a:solidFill>
                <a:latin typeface="Times New Roman" pitchFamily="18" charset="0"/>
                <a:cs typeface="Times New Roman" pitchFamily="18" charset="0"/>
              </a:rPr>
              <a:t> </a:t>
            </a:r>
            <a:r>
              <a:rPr sz="2400" b="1" dirty="0">
                <a:solidFill>
                  <a:srgbClr val="FF0000"/>
                </a:solidFill>
                <a:latin typeface="Times New Roman" pitchFamily="18" charset="0"/>
                <a:cs typeface="Times New Roman" pitchFamily="18" charset="0"/>
              </a:rPr>
              <a:t>time</a:t>
            </a:r>
            <a:r>
              <a:rPr sz="2400" b="1" spc="-30" dirty="0">
                <a:solidFill>
                  <a:srgbClr val="FF0000"/>
                </a:solidFill>
                <a:latin typeface="Times New Roman" pitchFamily="18" charset="0"/>
                <a:cs typeface="Times New Roman" pitchFamily="18" charset="0"/>
              </a:rPr>
              <a:t> </a:t>
            </a:r>
            <a:r>
              <a:rPr sz="2400" b="1" dirty="0">
                <a:solidFill>
                  <a:srgbClr val="FF0000"/>
                </a:solidFill>
                <a:latin typeface="Times New Roman" pitchFamily="18" charset="0"/>
                <a:cs typeface="Times New Roman" pitchFamily="18" charset="0"/>
              </a:rPr>
              <a:t>series</a:t>
            </a:r>
            <a:r>
              <a:rPr sz="2400" b="1" spc="-30" dirty="0">
                <a:solidFill>
                  <a:srgbClr val="FF0000"/>
                </a:solidFill>
                <a:latin typeface="Times New Roman" pitchFamily="18" charset="0"/>
                <a:cs typeface="Times New Roman" pitchFamily="18" charset="0"/>
              </a:rPr>
              <a:t> </a:t>
            </a:r>
            <a:r>
              <a:rPr sz="2400" b="1" dirty="0">
                <a:solidFill>
                  <a:srgbClr val="FF0000"/>
                </a:solidFill>
                <a:latin typeface="Times New Roman" pitchFamily="18" charset="0"/>
                <a:cs typeface="Times New Roman" pitchFamily="18" charset="0"/>
              </a:rPr>
              <a:t>modeling,</a:t>
            </a:r>
            <a:r>
              <a:rPr sz="2400" b="1" spc="-55" dirty="0">
                <a:solidFill>
                  <a:srgbClr val="FF0000"/>
                </a:solidFill>
                <a:latin typeface="Times New Roman" pitchFamily="18" charset="0"/>
                <a:cs typeface="Times New Roman" pitchFamily="18" charset="0"/>
              </a:rPr>
              <a:t> </a:t>
            </a:r>
            <a:r>
              <a:rPr sz="2400" b="1" spc="-25" dirty="0">
                <a:solidFill>
                  <a:srgbClr val="FF0000"/>
                </a:solidFill>
                <a:latin typeface="Times New Roman" pitchFamily="18" charset="0"/>
                <a:cs typeface="Times New Roman" pitchFamily="18" charset="0"/>
              </a:rPr>
              <a:t>and </a:t>
            </a:r>
            <a:r>
              <a:rPr sz="2400" b="1" spc="-10" dirty="0">
                <a:solidFill>
                  <a:srgbClr val="FF0000"/>
                </a:solidFill>
                <a:latin typeface="Times New Roman" pitchFamily="18" charset="0"/>
                <a:cs typeface="Times New Roman" pitchFamily="18" charset="0"/>
              </a:rPr>
              <a:t>determining</a:t>
            </a:r>
            <a:r>
              <a:rPr sz="2400" b="1" spc="-40" dirty="0">
                <a:solidFill>
                  <a:srgbClr val="FF0000"/>
                </a:solidFill>
                <a:latin typeface="Times New Roman" pitchFamily="18" charset="0"/>
                <a:cs typeface="Times New Roman" pitchFamily="18" charset="0"/>
              </a:rPr>
              <a:t> </a:t>
            </a:r>
            <a:r>
              <a:rPr sz="2400" b="1" dirty="0">
                <a:solidFill>
                  <a:srgbClr val="FF0000"/>
                </a:solidFill>
                <a:latin typeface="Times New Roman" pitchFamily="18" charset="0"/>
                <a:cs typeface="Times New Roman" pitchFamily="18" charset="0"/>
              </a:rPr>
              <a:t>the causal-</a:t>
            </a:r>
            <a:r>
              <a:rPr sz="2400" b="1" spc="-10" dirty="0">
                <a:solidFill>
                  <a:srgbClr val="FF0000"/>
                </a:solidFill>
                <a:latin typeface="Times New Roman" pitchFamily="18" charset="0"/>
                <a:cs typeface="Times New Roman" pitchFamily="18" charset="0"/>
              </a:rPr>
              <a:t>effect</a:t>
            </a:r>
            <a:r>
              <a:rPr sz="2400" b="1" spc="-15" dirty="0">
                <a:solidFill>
                  <a:srgbClr val="FF0000"/>
                </a:solidFill>
                <a:latin typeface="Times New Roman" pitchFamily="18" charset="0"/>
                <a:cs typeface="Times New Roman" pitchFamily="18" charset="0"/>
              </a:rPr>
              <a:t> </a:t>
            </a:r>
            <a:r>
              <a:rPr sz="2400" b="1" spc="-10" dirty="0">
                <a:solidFill>
                  <a:srgbClr val="FF0000"/>
                </a:solidFill>
                <a:latin typeface="Times New Roman" pitchFamily="18" charset="0"/>
                <a:cs typeface="Times New Roman" pitchFamily="18" charset="0"/>
              </a:rPr>
              <a:t>relationship</a:t>
            </a:r>
            <a:r>
              <a:rPr sz="2400" b="1" spc="-30" dirty="0">
                <a:solidFill>
                  <a:srgbClr val="FF0000"/>
                </a:solidFill>
                <a:latin typeface="Times New Roman" pitchFamily="18" charset="0"/>
                <a:cs typeface="Times New Roman" pitchFamily="18" charset="0"/>
              </a:rPr>
              <a:t> </a:t>
            </a:r>
            <a:r>
              <a:rPr sz="2400" b="1" dirty="0">
                <a:solidFill>
                  <a:srgbClr val="FF0000"/>
                </a:solidFill>
                <a:latin typeface="Times New Roman" pitchFamily="18" charset="0"/>
                <a:cs typeface="Times New Roman" pitchFamily="18" charset="0"/>
              </a:rPr>
              <a:t>between</a:t>
            </a:r>
            <a:r>
              <a:rPr sz="2400" b="1" spc="-40" dirty="0">
                <a:solidFill>
                  <a:srgbClr val="FF0000"/>
                </a:solidFill>
                <a:latin typeface="Times New Roman" pitchFamily="18" charset="0"/>
                <a:cs typeface="Times New Roman" pitchFamily="18" charset="0"/>
              </a:rPr>
              <a:t> </a:t>
            </a:r>
            <a:r>
              <a:rPr sz="2400" b="1" spc="-10" dirty="0">
                <a:solidFill>
                  <a:srgbClr val="FF0000"/>
                </a:solidFill>
                <a:latin typeface="Times New Roman" pitchFamily="18" charset="0"/>
                <a:cs typeface="Times New Roman" pitchFamily="18" charset="0"/>
              </a:rPr>
              <a:t>variables</a:t>
            </a:r>
            <a:r>
              <a:rPr sz="2400" b="1" spc="-10" dirty="0">
                <a:solidFill>
                  <a:srgbClr val="333333"/>
                </a:solidFill>
                <a:latin typeface="Times New Roman" pitchFamily="18" charset="0"/>
                <a:cs typeface="Times New Roman" pitchFamily="18" charset="0"/>
              </a:rPr>
              <a:t>.</a:t>
            </a:r>
            <a:endParaRPr sz="2400" dirty="0">
              <a:latin typeface="Times New Roman" pitchFamily="18" charset="0"/>
              <a:cs typeface="Times New Roman" pitchFamily="18" charset="0"/>
            </a:endParaRPr>
          </a:p>
          <a:p>
            <a:pPr marL="318770" marR="138430" indent="-306705">
              <a:lnSpc>
                <a:spcPts val="1939"/>
              </a:lnSpc>
              <a:spcBef>
                <a:spcPts val="1040"/>
              </a:spcBef>
              <a:buClr>
                <a:srgbClr val="009DD9"/>
              </a:buClr>
              <a:buSzPct val="91666"/>
              <a:buFont typeface="Cambria"/>
              <a:buChar char="◾"/>
              <a:tabLst>
                <a:tab pos="318770" algn="l"/>
              </a:tabLst>
            </a:pPr>
            <a:r>
              <a:rPr sz="2400" b="1" i="1" spc="-10" dirty="0">
                <a:solidFill>
                  <a:srgbClr val="333333"/>
                </a:solidFill>
                <a:latin typeface="Times New Roman" pitchFamily="18" charset="0"/>
                <a:cs typeface="Times New Roman" pitchFamily="18" charset="0"/>
              </a:rPr>
              <a:t>"Regression</a:t>
            </a:r>
            <a:r>
              <a:rPr sz="2400" b="1" i="1" spc="-3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shows</a:t>
            </a:r>
            <a:r>
              <a:rPr sz="2400" b="1" i="1" spc="-2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a</a:t>
            </a:r>
            <a:r>
              <a:rPr sz="2400" b="1" i="1" spc="-3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line</a:t>
            </a:r>
            <a:r>
              <a:rPr sz="2400" b="1" i="1" spc="-4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or</a:t>
            </a:r>
            <a:r>
              <a:rPr sz="2400" b="1" i="1" spc="-2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curve</a:t>
            </a:r>
            <a:r>
              <a:rPr sz="2400" b="1" i="1" spc="-3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that</a:t>
            </a:r>
            <a:r>
              <a:rPr sz="2400" b="1" i="1" spc="-3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passes</a:t>
            </a:r>
            <a:r>
              <a:rPr sz="2400" b="1" i="1" spc="-1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through</a:t>
            </a:r>
            <a:r>
              <a:rPr sz="2400" b="1" i="1" spc="-3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all</a:t>
            </a:r>
            <a:r>
              <a:rPr sz="2400" b="1" i="1" spc="-35" dirty="0">
                <a:solidFill>
                  <a:srgbClr val="333333"/>
                </a:solidFill>
                <a:latin typeface="Times New Roman" pitchFamily="18" charset="0"/>
                <a:cs typeface="Times New Roman" pitchFamily="18" charset="0"/>
              </a:rPr>
              <a:t> </a:t>
            </a:r>
            <a:r>
              <a:rPr sz="2400" b="1" i="1" spc="-25" dirty="0">
                <a:solidFill>
                  <a:srgbClr val="333333"/>
                </a:solidFill>
                <a:latin typeface="Times New Roman" pitchFamily="18" charset="0"/>
                <a:cs typeface="Times New Roman" pitchFamily="18" charset="0"/>
              </a:rPr>
              <a:t>the </a:t>
            </a:r>
            <a:r>
              <a:rPr sz="2400" b="1" i="1" spc="-10" dirty="0">
                <a:solidFill>
                  <a:srgbClr val="333333"/>
                </a:solidFill>
                <a:latin typeface="Times New Roman" pitchFamily="18" charset="0"/>
                <a:cs typeface="Times New Roman" pitchFamily="18" charset="0"/>
              </a:rPr>
              <a:t>datapoints</a:t>
            </a:r>
            <a:r>
              <a:rPr sz="2400" b="1" i="1" spc="-2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on</a:t>
            </a:r>
            <a:r>
              <a:rPr sz="2400" b="1" i="1" spc="-15" dirty="0">
                <a:solidFill>
                  <a:srgbClr val="333333"/>
                </a:solidFill>
                <a:latin typeface="Times New Roman" pitchFamily="18" charset="0"/>
                <a:cs typeface="Times New Roman" pitchFamily="18" charset="0"/>
              </a:rPr>
              <a:t> </a:t>
            </a:r>
            <a:r>
              <a:rPr sz="2400" b="1" i="1" spc="-20" dirty="0">
                <a:solidFill>
                  <a:srgbClr val="333333"/>
                </a:solidFill>
                <a:latin typeface="Times New Roman" pitchFamily="18" charset="0"/>
                <a:cs typeface="Times New Roman" pitchFamily="18" charset="0"/>
              </a:rPr>
              <a:t>target-</a:t>
            </a:r>
            <a:r>
              <a:rPr sz="2400" b="1" i="1" dirty="0">
                <a:solidFill>
                  <a:srgbClr val="333333"/>
                </a:solidFill>
                <a:latin typeface="Times New Roman" pitchFamily="18" charset="0"/>
                <a:cs typeface="Times New Roman" pitchFamily="18" charset="0"/>
              </a:rPr>
              <a:t>predictor</a:t>
            </a:r>
            <a:r>
              <a:rPr sz="2400" b="1" i="1" spc="-1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graph</a:t>
            </a:r>
            <a:r>
              <a:rPr sz="2400" b="1" i="1" spc="-3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in</a:t>
            </a:r>
            <a:r>
              <a:rPr sz="2400" b="1" i="1" spc="-3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such</a:t>
            </a:r>
            <a:r>
              <a:rPr sz="2400" b="1" i="1" spc="-1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a</a:t>
            </a:r>
            <a:r>
              <a:rPr sz="2400" b="1" i="1" spc="-2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way</a:t>
            </a:r>
            <a:r>
              <a:rPr sz="2400" b="1" i="1" spc="-3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that</a:t>
            </a:r>
            <a:r>
              <a:rPr sz="2400" b="1" i="1" spc="-2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the</a:t>
            </a:r>
            <a:r>
              <a:rPr sz="2400" b="1" i="1" spc="-15" dirty="0">
                <a:solidFill>
                  <a:srgbClr val="333333"/>
                </a:solidFill>
                <a:latin typeface="Times New Roman" pitchFamily="18" charset="0"/>
                <a:cs typeface="Times New Roman" pitchFamily="18" charset="0"/>
              </a:rPr>
              <a:t> </a:t>
            </a:r>
            <a:r>
              <a:rPr sz="2400" b="1" i="1" spc="-10" dirty="0">
                <a:solidFill>
                  <a:srgbClr val="333333"/>
                </a:solidFill>
                <a:latin typeface="Times New Roman" pitchFamily="18" charset="0"/>
                <a:cs typeface="Times New Roman" pitchFamily="18" charset="0"/>
              </a:rPr>
              <a:t>vertical </a:t>
            </a:r>
            <a:r>
              <a:rPr sz="2400" b="1" i="1" dirty="0">
                <a:solidFill>
                  <a:srgbClr val="333333"/>
                </a:solidFill>
                <a:latin typeface="Times New Roman" pitchFamily="18" charset="0"/>
                <a:cs typeface="Times New Roman" pitchFamily="18" charset="0"/>
              </a:rPr>
              <a:t>distance</a:t>
            </a:r>
            <a:r>
              <a:rPr sz="2400" b="1" i="1" spc="-4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between</a:t>
            </a:r>
            <a:r>
              <a:rPr sz="2400" b="1" i="1" spc="-6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the</a:t>
            </a:r>
            <a:r>
              <a:rPr sz="2400" b="1" i="1" spc="-5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datapoints</a:t>
            </a:r>
            <a:r>
              <a:rPr sz="2400" b="1" i="1" spc="-3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and</a:t>
            </a:r>
            <a:r>
              <a:rPr sz="2400" b="1" i="1" spc="-5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the</a:t>
            </a:r>
            <a:r>
              <a:rPr sz="2400" b="1" i="1" spc="-45"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regression</a:t>
            </a:r>
            <a:r>
              <a:rPr sz="2400" b="1" i="1" spc="-50" dirty="0">
                <a:solidFill>
                  <a:srgbClr val="333333"/>
                </a:solidFill>
                <a:latin typeface="Times New Roman" pitchFamily="18" charset="0"/>
                <a:cs typeface="Times New Roman" pitchFamily="18" charset="0"/>
              </a:rPr>
              <a:t> </a:t>
            </a:r>
            <a:r>
              <a:rPr sz="2400" b="1" i="1" dirty="0">
                <a:solidFill>
                  <a:srgbClr val="333333"/>
                </a:solidFill>
                <a:latin typeface="Times New Roman" pitchFamily="18" charset="0"/>
                <a:cs typeface="Times New Roman" pitchFamily="18" charset="0"/>
              </a:rPr>
              <a:t>line</a:t>
            </a:r>
            <a:r>
              <a:rPr sz="2400" b="1" i="1" spc="-55" dirty="0">
                <a:solidFill>
                  <a:srgbClr val="333333"/>
                </a:solidFill>
                <a:latin typeface="Times New Roman" pitchFamily="18" charset="0"/>
                <a:cs typeface="Times New Roman" pitchFamily="18" charset="0"/>
              </a:rPr>
              <a:t> </a:t>
            </a:r>
            <a:r>
              <a:rPr sz="2400" b="1" i="1" spc="-25" dirty="0" smtClean="0">
                <a:solidFill>
                  <a:srgbClr val="333333"/>
                </a:solidFill>
                <a:latin typeface="Times New Roman" pitchFamily="18" charset="0"/>
                <a:cs typeface="Times New Roman" pitchFamily="18" charset="0"/>
              </a:rPr>
              <a:t>is</a:t>
            </a:r>
            <a:r>
              <a:rPr lang="en-IN" sz="2400" b="1" i="1" spc="-25" dirty="0" smtClean="0">
                <a:solidFill>
                  <a:srgbClr val="333333"/>
                </a:solidFill>
                <a:latin typeface="Times New Roman" pitchFamily="18" charset="0"/>
                <a:cs typeface="Times New Roman" pitchFamily="18" charset="0"/>
              </a:rPr>
              <a:t> </a:t>
            </a:r>
            <a:r>
              <a:rPr sz="2400" b="1" i="1" spc="-10" dirty="0" smtClean="0">
                <a:solidFill>
                  <a:srgbClr val="333333"/>
                </a:solidFill>
                <a:latin typeface="Times New Roman" pitchFamily="18" charset="0"/>
                <a:cs typeface="Times New Roman" pitchFamily="18" charset="0"/>
              </a:rPr>
              <a:t>minimum</a:t>
            </a:r>
            <a:r>
              <a:rPr sz="2400" b="1" i="1" spc="-10" dirty="0">
                <a:solidFill>
                  <a:srgbClr val="333333"/>
                </a:solidFill>
                <a:latin typeface="Times New Roman" pitchFamily="18" charset="0"/>
                <a:cs typeface="Times New Roman" pitchFamily="18" charset="0"/>
              </a:rPr>
              <a:t>.“</a:t>
            </a:r>
            <a:endParaRPr sz="2400" dirty="0">
              <a:latin typeface="Times New Roman" pitchFamily="18" charset="0"/>
              <a:cs typeface="Times New Roman" pitchFamily="18" charset="0"/>
            </a:endParaRPr>
          </a:p>
          <a:p>
            <a:pPr marL="318770" indent="-306070">
              <a:lnSpc>
                <a:spcPct val="100000"/>
              </a:lnSpc>
              <a:spcBef>
                <a:spcPts val="815"/>
              </a:spcBef>
              <a:buClr>
                <a:srgbClr val="009DD9"/>
              </a:buClr>
              <a:buSzPct val="91666"/>
              <a:buFont typeface="Arial MT"/>
              <a:buChar char="•"/>
              <a:tabLst>
                <a:tab pos="318770" algn="l"/>
              </a:tabLst>
            </a:pPr>
            <a:r>
              <a:rPr sz="2400" b="1" dirty="0">
                <a:solidFill>
                  <a:srgbClr val="333333"/>
                </a:solidFill>
                <a:latin typeface="Times New Roman" pitchFamily="18" charset="0"/>
                <a:cs typeface="Times New Roman" pitchFamily="18" charset="0"/>
              </a:rPr>
              <a:t>Example</a:t>
            </a:r>
            <a:r>
              <a:rPr sz="2400" b="1" spc="-75" dirty="0">
                <a:solidFill>
                  <a:srgbClr val="333333"/>
                </a:solidFill>
                <a:latin typeface="Times New Roman" pitchFamily="18" charset="0"/>
                <a:cs typeface="Times New Roman" pitchFamily="18" charset="0"/>
              </a:rPr>
              <a:t> </a:t>
            </a:r>
            <a:r>
              <a:rPr sz="2400" b="1" dirty="0">
                <a:solidFill>
                  <a:srgbClr val="333333"/>
                </a:solidFill>
                <a:latin typeface="Times New Roman" pitchFamily="18" charset="0"/>
                <a:cs typeface="Times New Roman" pitchFamily="18" charset="0"/>
              </a:rPr>
              <a:t>:</a:t>
            </a:r>
            <a:r>
              <a:rPr sz="2400" b="1" spc="-40" dirty="0">
                <a:solidFill>
                  <a:srgbClr val="333333"/>
                </a:solidFill>
                <a:latin typeface="Times New Roman" pitchFamily="18" charset="0"/>
                <a:cs typeface="Times New Roman" pitchFamily="18" charset="0"/>
              </a:rPr>
              <a:t> </a:t>
            </a:r>
            <a:r>
              <a:rPr sz="2400" dirty="0">
                <a:latin typeface="Times New Roman" pitchFamily="18" charset="0"/>
                <a:cs typeface="Times New Roman" pitchFamily="18" charset="0"/>
              </a:rPr>
              <a:t>Prediction</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of</a:t>
            </a:r>
            <a:r>
              <a:rPr sz="2400" spc="-50" dirty="0">
                <a:latin typeface="Times New Roman" pitchFamily="18" charset="0"/>
                <a:cs typeface="Times New Roman" pitchFamily="18" charset="0"/>
              </a:rPr>
              <a:t> </a:t>
            </a:r>
            <a:r>
              <a:rPr sz="2400" dirty="0">
                <a:latin typeface="Times New Roman" pitchFamily="18" charset="0"/>
                <a:cs typeface="Times New Roman" pitchFamily="18" charset="0"/>
              </a:rPr>
              <a:t>rain</a:t>
            </a:r>
            <a:r>
              <a:rPr sz="2400" spc="-40" dirty="0">
                <a:latin typeface="Times New Roman" pitchFamily="18" charset="0"/>
                <a:cs typeface="Times New Roman" pitchFamily="18" charset="0"/>
              </a:rPr>
              <a:t> </a:t>
            </a:r>
            <a:r>
              <a:rPr sz="2400" dirty="0">
                <a:latin typeface="Times New Roman" pitchFamily="18" charset="0"/>
                <a:cs typeface="Times New Roman" pitchFamily="18" charset="0"/>
              </a:rPr>
              <a:t>using</a:t>
            </a:r>
            <a:r>
              <a:rPr sz="2400" spc="-40" dirty="0">
                <a:latin typeface="Times New Roman" pitchFamily="18" charset="0"/>
                <a:cs typeface="Times New Roman" pitchFamily="18" charset="0"/>
              </a:rPr>
              <a:t> </a:t>
            </a:r>
            <a:r>
              <a:rPr sz="2400" spc="-10" dirty="0">
                <a:latin typeface="Times New Roman" pitchFamily="18" charset="0"/>
                <a:cs typeface="Times New Roman" pitchFamily="18" charset="0"/>
              </a:rPr>
              <a:t>temperature</a:t>
            </a:r>
            <a:r>
              <a:rPr sz="2400" spc="-35" dirty="0">
                <a:latin typeface="Times New Roman" pitchFamily="18" charset="0"/>
                <a:cs typeface="Times New Roman" pitchFamily="18" charset="0"/>
              </a:rPr>
              <a:t> </a:t>
            </a:r>
            <a:r>
              <a:rPr sz="2400" dirty="0">
                <a:latin typeface="Times New Roman" pitchFamily="18" charset="0"/>
                <a:cs typeface="Times New Roman" pitchFamily="18" charset="0"/>
              </a:rPr>
              <a:t>and</a:t>
            </a:r>
            <a:r>
              <a:rPr sz="2400" spc="-45" dirty="0">
                <a:latin typeface="Times New Roman" pitchFamily="18" charset="0"/>
                <a:cs typeface="Times New Roman" pitchFamily="18" charset="0"/>
              </a:rPr>
              <a:t> </a:t>
            </a:r>
            <a:r>
              <a:rPr sz="2400" dirty="0">
                <a:latin typeface="Times New Roman" pitchFamily="18" charset="0"/>
                <a:cs typeface="Times New Roman" pitchFamily="18" charset="0"/>
              </a:rPr>
              <a:t>other</a:t>
            </a:r>
            <a:r>
              <a:rPr sz="2400" spc="-40" dirty="0">
                <a:latin typeface="Times New Roman" pitchFamily="18" charset="0"/>
                <a:cs typeface="Times New Roman" pitchFamily="18" charset="0"/>
              </a:rPr>
              <a:t> </a:t>
            </a:r>
            <a:r>
              <a:rPr sz="2400" spc="-10" dirty="0">
                <a:latin typeface="Times New Roman" pitchFamily="18" charset="0"/>
                <a:cs typeface="Times New Roman" pitchFamily="18" charset="0"/>
              </a:rPr>
              <a:t>factors</a:t>
            </a:r>
            <a:endParaRPr sz="2400" dirty="0">
              <a:latin typeface="Times New Roman" pitchFamily="18" charset="0"/>
              <a:cs typeface="Times New Roman" pitchFamily="18" charset="0"/>
            </a:endParaRPr>
          </a:p>
          <a:p>
            <a:pPr marL="318770" indent="-306070">
              <a:lnSpc>
                <a:spcPct val="100000"/>
              </a:lnSpc>
              <a:spcBef>
                <a:spcPts val="815"/>
              </a:spcBef>
              <a:buClr>
                <a:srgbClr val="009DD9"/>
              </a:buClr>
              <a:buSzPct val="91666"/>
              <a:buFont typeface="Arial MT"/>
              <a:buChar char="•"/>
              <a:tabLst>
                <a:tab pos="318770" algn="l"/>
              </a:tabLst>
            </a:pPr>
            <a:r>
              <a:rPr sz="2400" spc="-10" dirty="0">
                <a:latin typeface="Times New Roman" pitchFamily="18" charset="0"/>
                <a:cs typeface="Times New Roman" pitchFamily="18" charset="0"/>
              </a:rPr>
              <a:t>Determining</a:t>
            </a:r>
            <a:r>
              <a:rPr sz="2400" spc="-35" dirty="0">
                <a:latin typeface="Times New Roman" pitchFamily="18" charset="0"/>
                <a:cs typeface="Times New Roman" pitchFamily="18" charset="0"/>
              </a:rPr>
              <a:t> </a:t>
            </a:r>
            <a:r>
              <a:rPr sz="2400" dirty="0">
                <a:latin typeface="Times New Roman" pitchFamily="18" charset="0"/>
                <a:cs typeface="Times New Roman" pitchFamily="18" charset="0"/>
              </a:rPr>
              <a:t>Market</a:t>
            </a:r>
            <a:r>
              <a:rPr sz="2400" spc="-50" dirty="0">
                <a:latin typeface="Times New Roman" pitchFamily="18" charset="0"/>
                <a:cs typeface="Times New Roman" pitchFamily="18" charset="0"/>
              </a:rPr>
              <a:t> </a:t>
            </a:r>
            <a:r>
              <a:rPr sz="2400" spc="-10" dirty="0">
                <a:latin typeface="Times New Roman" pitchFamily="18" charset="0"/>
                <a:cs typeface="Times New Roman" pitchFamily="18" charset="0"/>
              </a:rPr>
              <a:t>trends</a:t>
            </a:r>
            <a:endParaRPr sz="2400" dirty="0">
              <a:latin typeface="Times New Roman" pitchFamily="18" charset="0"/>
              <a:cs typeface="Times New Roman" pitchFamily="18" charset="0"/>
            </a:endParaRPr>
          </a:p>
          <a:p>
            <a:pPr marL="318770" indent="-306070">
              <a:lnSpc>
                <a:spcPct val="100000"/>
              </a:lnSpc>
              <a:spcBef>
                <a:spcPts val="815"/>
              </a:spcBef>
              <a:buClr>
                <a:srgbClr val="009DD9"/>
              </a:buClr>
              <a:buSzPct val="91666"/>
              <a:buFont typeface="Arial MT"/>
              <a:buChar char="•"/>
              <a:tabLst>
                <a:tab pos="318770" algn="l"/>
              </a:tabLst>
            </a:pPr>
            <a:r>
              <a:rPr sz="2400" dirty="0">
                <a:latin typeface="Times New Roman" pitchFamily="18" charset="0"/>
                <a:cs typeface="Times New Roman" pitchFamily="18" charset="0"/>
              </a:rPr>
              <a:t>Prediction</a:t>
            </a:r>
            <a:r>
              <a:rPr sz="2400" spc="-30" dirty="0">
                <a:latin typeface="Times New Roman" pitchFamily="18" charset="0"/>
                <a:cs typeface="Times New Roman" pitchFamily="18" charset="0"/>
              </a:rPr>
              <a:t> </a:t>
            </a:r>
            <a:r>
              <a:rPr sz="2400" dirty="0">
                <a:latin typeface="Times New Roman" pitchFamily="18" charset="0"/>
                <a:cs typeface="Times New Roman" pitchFamily="18" charset="0"/>
              </a:rPr>
              <a:t>of</a:t>
            </a:r>
            <a:r>
              <a:rPr sz="2400" spc="-40" dirty="0">
                <a:latin typeface="Times New Roman" pitchFamily="18" charset="0"/>
                <a:cs typeface="Times New Roman" pitchFamily="18" charset="0"/>
              </a:rPr>
              <a:t> </a:t>
            </a:r>
            <a:r>
              <a:rPr sz="2400" dirty="0">
                <a:latin typeface="Times New Roman" pitchFamily="18" charset="0"/>
                <a:cs typeface="Times New Roman" pitchFamily="18" charset="0"/>
              </a:rPr>
              <a:t>road</a:t>
            </a:r>
            <a:r>
              <a:rPr sz="2400" spc="-50" dirty="0">
                <a:latin typeface="Times New Roman" pitchFamily="18" charset="0"/>
                <a:cs typeface="Times New Roman" pitchFamily="18" charset="0"/>
              </a:rPr>
              <a:t> </a:t>
            </a:r>
            <a:r>
              <a:rPr sz="2400" dirty="0">
                <a:latin typeface="Times New Roman" pitchFamily="18" charset="0"/>
                <a:cs typeface="Times New Roman" pitchFamily="18" charset="0"/>
              </a:rPr>
              <a:t>accidents</a:t>
            </a:r>
            <a:r>
              <a:rPr sz="2400" spc="-45" dirty="0">
                <a:latin typeface="Times New Roman" pitchFamily="18" charset="0"/>
                <a:cs typeface="Times New Roman" pitchFamily="18" charset="0"/>
              </a:rPr>
              <a:t> </a:t>
            </a:r>
            <a:r>
              <a:rPr sz="2400" dirty="0">
                <a:latin typeface="Times New Roman" pitchFamily="18" charset="0"/>
                <a:cs typeface="Times New Roman" pitchFamily="18" charset="0"/>
              </a:rPr>
              <a:t>due</a:t>
            </a:r>
            <a:r>
              <a:rPr sz="2400" spc="-40" dirty="0">
                <a:latin typeface="Times New Roman" pitchFamily="18" charset="0"/>
                <a:cs typeface="Times New Roman" pitchFamily="18" charset="0"/>
              </a:rPr>
              <a:t> </a:t>
            </a:r>
            <a:r>
              <a:rPr sz="2400" dirty="0">
                <a:latin typeface="Times New Roman" pitchFamily="18" charset="0"/>
                <a:cs typeface="Times New Roman" pitchFamily="18" charset="0"/>
              </a:rPr>
              <a:t>to</a:t>
            </a:r>
            <a:r>
              <a:rPr sz="2400" spc="-55" dirty="0">
                <a:latin typeface="Times New Roman" pitchFamily="18" charset="0"/>
                <a:cs typeface="Times New Roman" pitchFamily="18" charset="0"/>
              </a:rPr>
              <a:t> </a:t>
            </a:r>
            <a:r>
              <a:rPr sz="2400" dirty="0">
                <a:latin typeface="Times New Roman" pitchFamily="18" charset="0"/>
                <a:cs typeface="Times New Roman" pitchFamily="18" charset="0"/>
              </a:rPr>
              <a:t>rash</a:t>
            </a:r>
            <a:r>
              <a:rPr sz="2400" spc="-50" dirty="0">
                <a:latin typeface="Times New Roman" pitchFamily="18" charset="0"/>
                <a:cs typeface="Times New Roman" pitchFamily="18" charset="0"/>
              </a:rPr>
              <a:t> </a:t>
            </a:r>
            <a:r>
              <a:rPr sz="2400" spc="-10" dirty="0">
                <a:latin typeface="Times New Roman" pitchFamily="18" charset="0"/>
                <a:cs typeface="Times New Roman" pitchFamily="18" charset="0"/>
              </a:rPr>
              <a:t>driving.</a:t>
            </a:r>
            <a:endParaRPr sz="2400" dirty="0">
              <a:latin typeface="Times New Roman" pitchFamily="18" charset="0"/>
              <a:cs typeface="Times New Roman" pitchFamily="18" charset="0"/>
            </a:endParaRPr>
          </a:p>
        </p:txBody>
      </p:sp>
      <p:sp>
        <p:nvSpPr>
          <p:cNvPr id="5" name="object 5"/>
          <p:cNvSpPr txBox="1"/>
          <p:nvPr/>
        </p:nvSpPr>
        <p:spPr>
          <a:xfrm>
            <a:off x="494995" y="6328968"/>
            <a:ext cx="106204" cy="2898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9DD9"/>
                </a:solidFill>
                <a:latin typeface="Trebuchet MS"/>
                <a:cs typeface="Trebuchet MS"/>
              </a:rPr>
              <a:t>42</a:t>
            </a:r>
            <a:endParaRPr sz="900">
              <a:latin typeface="Trebuchet MS"/>
              <a:cs typeface="Trebuchet MS"/>
            </a:endParaRPr>
          </a:p>
        </p:txBody>
      </p:sp>
      <p:pic>
        <p:nvPicPr>
          <p:cNvPr id="6" name="object 6"/>
          <p:cNvPicPr/>
          <p:nvPr/>
        </p:nvPicPr>
        <p:blipFill>
          <a:blip r:embed="rId2" cstate="print"/>
          <a:stretch>
            <a:fillRect/>
          </a:stretch>
        </p:blipFill>
        <p:spPr>
          <a:xfrm>
            <a:off x="6457950" y="1524000"/>
            <a:ext cx="2286000" cy="43434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86978" y="6054038"/>
            <a:ext cx="61913" cy="151323"/>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009DD9"/>
                </a:solidFill>
                <a:latin typeface="Trebuchet MS"/>
                <a:cs typeface="Trebuchet MS"/>
              </a:rPr>
              <a:t>5</a:t>
            </a:r>
            <a:endParaRPr sz="900">
              <a:latin typeface="Trebuchet MS"/>
              <a:cs typeface="Trebuchet MS"/>
            </a:endParaRPr>
          </a:p>
        </p:txBody>
      </p:sp>
      <p:sp>
        <p:nvSpPr>
          <p:cNvPr id="3" name="object 3"/>
          <p:cNvSpPr txBox="1">
            <a:spLocks noGrp="1"/>
          </p:cNvSpPr>
          <p:nvPr>
            <p:ph type="title"/>
          </p:nvPr>
        </p:nvSpPr>
        <p:spPr>
          <a:xfrm>
            <a:off x="386867" y="430456"/>
            <a:ext cx="5558790" cy="566822"/>
          </a:xfrm>
          <a:prstGeom prst="rect">
            <a:avLst/>
          </a:prstGeom>
        </p:spPr>
        <p:txBody>
          <a:bodyPr vert="horz" wrap="square" lIns="0" tIns="12700" rIns="0" bIns="0" rtlCol="0">
            <a:spAutoFit/>
          </a:bodyPr>
          <a:lstStyle/>
          <a:p>
            <a:pPr marL="12700">
              <a:lnSpc>
                <a:spcPct val="100000"/>
              </a:lnSpc>
              <a:spcBef>
                <a:spcPts val="100"/>
              </a:spcBef>
            </a:pPr>
            <a:r>
              <a:rPr sz="1800" b="0" dirty="0">
                <a:solidFill>
                  <a:srgbClr val="545454"/>
                </a:solidFill>
                <a:latin typeface="Arial MT"/>
                <a:cs typeface="Arial MT"/>
              </a:rPr>
              <a:t>Some</a:t>
            </a:r>
            <a:r>
              <a:rPr sz="1800" b="0" spc="-40" dirty="0">
                <a:solidFill>
                  <a:srgbClr val="545454"/>
                </a:solidFill>
                <a:latin typeface="Arial MT"/>
                <a:cs typeface="Arial MT"/>
              </a:rPr>
              <a:t> </a:t>
            </a:r>
            <a:r>
              <a:rPr sz="1800" b="0" dirty="0">
                <a:solidFill>
                  <a:srgbClr val="545454"/>
                </a:solidFill>
                <a:latin typeface="Arial MT"/>
                <a:cs typeface="Arial MT"/>
              </a:rPr>
              <a:t>more</a:t>
            </a:r>
            <a:r>
              <a:rPr sz="1800" b="0" spc="-35" dirty="0">
                <a:solidFill>
                  <a:srgbClr val="545454"/>
                </a:solidFill>
                <a:latin typeface="Arial MT"/>
                <a:cs typeface="Arial MT"/>
              </a:rPr>
              <a:t> </a:t>
            </a:r>
            <a:r>
              <a:rPr sz="1800" b="0" dirty="0">
                <a:solidFill>
                  <a:srgbClr val="545454"/>
                </a:solidFill>
                <a:latin typeface="Arial MT"/>
                <a:cs typeface="Arial MT"/>
              </a:rPr>
              <a:t>examples</a:t>
            </a:r>
            <a:r>
              <a:rPr sz="1800" b="0" spc="-20" dirty="0">
                <a:solidFill>
                  <a:srgbClr val="545454"/>
                </a:solidFill>
                <a:latin typeface="Arial MT"/>
                <a:cs typeface="Arial MT"/>
              </a:rPr>
              <a:t> </a:t>
            </a:r>
            <a:r>
              <a:rPr sz="1800" b="0" dirty="0">
                <a:solidFill>
                  <a:srgbClr val="545454"/>
                </a:solidFill>
                <a:latin typeface="Arial MT"/>
                <a:cs typeface="Arial MT"/>
              </a:rPr>
              <a:t>of</a:t>
            </a:r>
            <a:r>
              <a:rPr sz="1800" b="0" spc="-40" dirty="0">
                <a:solidFill>
                  <a:srgbClr val="545454"/>
                </a:solidFill>
                <a:latin typeface="Arial MT"/>
                <a:cs typeface="Arial MT"/>
              </a:rPr>
              <a:t> </a:t>
            </a:r>
            <a:r>
              <a:rPr sz="1800" b="0" dirty="0">
                <a:solidFill>
                  <a:srgbClr val="545454"/>
                </a:solidFill>
                <a:latin typeface="Arial MT"/>
                <a:cs typeface="Arial MT"/>
              </a:rPr>
              <a:t>parametric</a:t>
            </a:r>
            <a:r>
              <a:rPr sz="1800" b="0" spc="-30" dirty="0">
                <a:solidFill>
                  <a:srgbClr val="545454"/>
                </a:solidFill>
                <a:latin typeface="Arial MT"/>
                <a:cs typeface="Arial MT"/>
              </a:rPr>
              <a:t> </a:t>
            </a:r>
            <a:r>
              <a:rPr sz="1800" b="0" dirty="0">
                <a:solidFill>
                  <a:srgbClr val="545454"/>
                </a:solidFill>
                <a:latin typeface="Arial MT"/>
                <a:cs typeface="Arial MT"/>
              </a:rPr>
              <a:t>machine</a:t>
            </a:r>
            <a:r>
              <a:rPr sz="1800" b="0" spc="-35" dirty="0">
                <a:solidFill>
                  <a:srgbClr val="545454"/>
                </a:solidFill>
                <a:latin typeface="Arial MT"/>
                <a:cs typeface="Arial MT"/>
              </a:rPr>
              <a:t> </a:t>
            </a:r>
            <a:r>
              <a:rPr sz="1800" b="0" dirty="0">
                <a:solidFill>
                  <a:srgbClr val="545454"/>
                </a:solidFill>
                <a:latin typeface="Arial MT"/>
                <a:cs typeface="Arial MT"/>
              </a:rPr>
              <a:t>learning</a:t>
            </a:r>
            <a:r>
              <a:rPr sz="1800" b="0" spc="-20" dirty="0">
                <a:solidFill>
                  <a:srgbClr val="545454"/>
                </a:solidFill>
                <a:latin typeface="Arial MT"/>
                <a:cs typeface="Arial MT"/>
              </a:rPr>
              <a:t> </a:t>
            </a:r>
            <a:r>
              <a:rPr sz="1800" b="0" dirty="0">
                <a:solidFill>
                  <a:srgbClr val="545454"/>
                </a:solidFill>
                <a:latin typeface="Arial MT"/>
                <a:cs typeface="Arial MT"/>
              </a:rPr>
              <a:t>algorithms</a:t>
            </a:r>
            <a:r>
              <a:rPr sz="1800" b="0" spc="-35" dirty="0">
                <a:solidFill>
                  <a:srgbClr val="545454"/>
                </a:solidFill>
                <a:latin typeface="Arial MT"/>
                <a:cs typeface="Arial MT"/>
              </a:rPr>
              <a:t> </a:t>
            </a:r>
            <a:r>
              <a:rPr sz="1800" b="0" spc="-10" dirty="0">
                <a:solidFill>
                  <a:srgbClr val="545454"/>
                </a:solidFill>
                <a:latin typeface="Arial MT"/>
                <a:cs typeface="Arial MT"/>
              </a:rPr>
              <a:t>include:</a:t>
            </a:r>
            <a:endParaRPr sz="1800">
              <a:latin typeface="Arial MT"/>
              <a:cs typeface="Arial MT"/>
            </a:endParaRPr>
          </a:p>
        </p:txBody>
      </p:sp>
      <p:sp>
        <p:nvSpPr>
          <p:cNvPr id="4" name="object 4"/>
          <p:cNvSpPr txBox="1"/>
          <p:nvPr/>
        </p:nvSpPr>
        <p:spPr>
          <a:xfrm>
            <a:off x="386868" y="1112647"/>
            <a:ext cx="8217580" cy="3729226"/>
          </a:xfrm>
          <a:prstGeom prst="rect">
            <a:avLst/>
          </a:prstGeom>
        </p:spPr>
        <p:txBody>
          <a:bodyPr vert="horz" wrap="square" lIns="0" tIns="12700" rIns="0" bIns="0" rtlCol="0">
            <a:spAutoFit/>
          </a:bodyPr>
          <a:lstStyle/>
          <a:p>
            <a:pPr marL="354965" indent="-342265">
              <a:lnSpc>
                <a:spcPct val="100000"/>
              </a:lnSpc>
              <a:spcBef>
                <a:spcPts val="100"/>
              </a:spcBef>
              <a:buAutoNum type="arabicPeriod"/>
              <a:tabLst>
                <a:tab pos="354965" algn="l"/>
              </a:tabLst>
            </a:pPr>
            <a:r>
              <a:rPr sz="1600" b="1" dirty="0">
                <a:solidFill>
                  <a:srgbClr val="545454"/>
                </a:solidFill>
                <a:latin typeface="Arial MT"/>
                <a:cs typeface="Arial MT"/>
              </a:rPr>
              <a:t>Logistic</a:t>
            </a:r>
            <a:r>
              <a:rPr sz="1600" b="1" spc="-20" dirty="0">
                <a:solidFill>
                  <a:srgbClr val="545454"/>
                </a:solidFill>
                <a:latin typeface="Arial MT"/>
                <a:cs typeface="Arial MT"/>
              </a:rPr>
              <a:t> </a:t>
            </a:r>
            <a:r>
              <a:rPr sz="1600" b="1" spc="-10" dirty="0">
                <a:solidFill>
                  <a:srgbClr val="545454"/>
                </a:solidFill>
                <a:latin typeface="Arial MT"/>
                <a:cs typeface="Arial MT"/>
              </a:rPr>
              <a:t>Regression</a:t>
            </a:r>
            <a:endParaRPr sz="1600" b="1" dirty="0">
              <a:latin typeface="Arial MT"/>
              <a:cs typeface="Arial MT"/>
            </a:endParaRPr>
          </a:p>
          <a:p>
            <a:pPr marL="354965" indent="-342265">
              <a:lnSpc>
                <a:spcPct val="100000"/>
              </a:lnSpc>
              <a:buAutoNum type="arabicPeriod"/>
              <a:tabLst>
                <a:tab pos="354965" algn="l"/>
              </a:tabLst>
            </a:pPr>
            <a:r>
              <a:rPr sz="1600" b="1" dirty="0">
                <a:solidFill>
                  <a:srgbClr val="545454"/>
                </a:solidFill>
                <a:latin typeface="Arial MT"/>
                <a:cs typeface="Arial MT"/>
              </a:rPr>
              <a:t>Linear</a:t>
            </a:r>
            <a:r>
              <a:rPr sz="1600" b="1" spc="-20" dirty="0">
                <a:solidFill>
                  <a:srgbClr val="545454"/>
                </a:solidFill>
                <a:latin typeface="Arial MT"/>
                <a:cs typeface="Arial MT"/>
              </a:rPr>
              <a:t> </a:t>
            </a:r>
            <a:r>
              <a:rPr sz="1600" b="1" spc="-10" dirty="0">
                <a:solidFill>
                  <a:srgbClr val="545454"/>
                </a:solidFill>
                <a:latin typeface="Arial MT"/>
                <a:cs typeface="Arial MT"/>
              </a:rPr>
              <a:t>Discriminant</a:t>
            </a:r>
            <a:r>
              <a:rPr sz="1600" b="1" spc="-85" dirty="0">
                <a:solidFill>
                  <a:srgbClr val="545454"/>
                </a:solidFill>
                <a:latin typeface="Arial MT"/>
                <a:cs typeface="Arial MT"/>
              </a:rPr>
              <a:t> </a:t>
            </a:r>
            <a:r>
              <a:rPr sz="1600" b="1" spc="-10" dirty="0">
                <a:solidFill>
                  <a:srgbClr val="545454"/>
                </a:solidFill>
                <a:latin typeface="Arial MT"/>
                <a:cs typeface="Arial MT"/>
              </a:rPr>
              <a:t>Analysis</a:t>
            </a:r>
            <a:endParaRPr sz="1600" b="1" dirty="0">
              <a:latin typeface="Arial MT"/>
              <a:cs typeface="Arial MT"/>
            </a:endParaRPr>
          </a:p>
          <a:p>
            <a:pPr marL="354965" indent="-342265">
              <a:lnSpc>
                <a:spcPct val="100000"/>
              </a:lnSpc>
              <a:buAutoNum type="arabicPeriod"/>
              <a:tabLst>
                <a:tab pos="354965" algn="l"/>
              </a:tabLst>
            </a:pPr>
            <a:r>
              <a:rPr sz="1600" b="1" spc="-10" dirty="0">
                <a:solidFill>
                  <a:srgbClr val="545454"/>
                </a:solidFill>
                <a:latin typeface="Arial MT"/>
                <a:cs typeface="Arial MT"/>
              </a:rPr>
              <a:t>Perceptron</a:t>
            </a:r>
            <a:endParaRPr sz="1600" b="1" dirty="0">
              <a:latin typeface="Arial MT"/>
              <a:cs typeface="Arial MT"/>
            </a:endParaRPr>
          </a:p>
          <a:p>
            <a:pPr marL="354965" indent="-342265">
              <a:lnSpc>
                <a:spcPct val="100000"/>
              </a:lnSpc>
              <a:buAutoNum type="arabicPeriod"/>
              <a:tabLst>
                <a:tab pos="354965" algn="l"/>
              </a:tabLst>
            </a:pPr>
            <a:r>
              <a:rPr sz="1600" b="1" dirty="0">
                <a:solidFill>
                  <a:srgbClr val="545454"/>
                </a:solidFill>
                <a:latin typeface="Arial MT"/>
                <a:cs typeface="Arial MT"/>
              </a:rPr>
              <a:t>Naive</a:t>
            </a:r>
            <a:r>
              <a:rPr sz="1600" b="1" spc="-40" dirty="0">
                <a:solidFill>
                  <a:srgbClr val="545454"/>
                </a:solidFill>
                <a:latin typeface="Arial MT"/>
                <a:cs typeface="Arial MT"/>
              </a:rPr>
              <a:t> </a:t>
            </a:r>
            <a:r>
              <a:rPr sz="1600" b="1" spc="-20" dirty="0">
                <a:solidFill>
                  <a:srgbClr val="545454"/>
                </a:solidFill>
                <a:latin typeface="Arial MT"/>
                <a:cs typeface="Arial MT"/>
              </a:rPr>
              <a:t>Bayes</a:t>
            </a:r>
            <a:endParaRPr sz="1600" b="1" dirty="0">
              <a:latin typeface="Arial MT"/>
              <a:cs typeface="Arial MT"/>
            </a:endParaRPr>
          </a:p>
          <a:p>
            <a:pPr marL="354965" indent="-342265">
              <a:lnSpc>
                <a:spcPct val="100000"/>
              </a:lnSpc>
              <a:buAutoNum type="arabicPeriod"/>
              <a:tabLst>
                <a:tab pos="354965" algn="l"/>
              </a:tabLst>
            </a:pPr>
            <a:r>
              <a:rPr sz="1600" b="1" dirty="0">
                <a:solidFill>
                  <a:srgbClr val="545454"/>
                </a:solidFill>
                <a:latin typeface="Arial MT"/>
                <a:cs typeface="Arial MT"/>
              </a:rPr>
              <a:t>Simple</a:t>
            </a:r>
            <a:r>
              <a:rPr sz="1600" b="1" spc="-30" dirty="0">
                <a:solidFill>
                  <a:srgbClr val="545454"/>
                </a:solidFill>
                <a:latin typeface="Arial MT"/>
                <a:cs typeface="Arial MT"/>
              </a:rPr>
              <a:t> </a:t>
            </a:r>
            <a:r>
              <a:rPr sz="1600" b="1" dirty="0">
                <a:solidFill>
                  <a:srgbClr val="545454"/>
                </a:solidFill>
                <a:latin typeface="Arial MT"/>
                <a:cs typeface="Arial MT"/>
              </a:rPr>
              <a:t>Neural</a:t>
            </a:r>
            <a:r>
              <a:rPr sz="1600" b="1" spc="-25" dirty="0">
                <a:solidFill>
                  <a:srgbClr val="545454"/>
                </a:solidFill>
                <a:latin typeface="Arial MT"/>
                <a:cs typeface="Arial MT"/>
              </a:rPr>
              <a:t> </a:t>
            </a:r>
            <a:r>
              <a:rPr sz="1600" b="1" spc="-10" dirty="0">
                <a:solidFill>
                  <a:srgbClr val="545454"/>
                </a:solidFill>
                <a:latin typeface="Arial MT"/>
                <a:cs typeface="Arial MT"/>
              </a:rPr>
              <a:t>Networks</a:t>
            </a:r>
            <a:endParaRPr sz="1600" b="1" dirty="0">
              <a:latin typeface="Arial MT"/>
              <a:cs typeface="Arial MT"/>
            </a:endParaRPr>
          </a:p>
          <a:p>
            <a:pPr>
              <a:lnSpc>
                <a:spcPct val="100000"/>
              </a:lnSpc>
              <a:spcBef>
                <a:spcPts val="90"/>
              </a:spcBef>
              <a:buClr>
                <a:srgbClr val="545454"/>
              </a:buClr>
              <a:buFont typeface="Arial MT"/>
              <a:buAutoNum type="arabicPeriod"/>
            </a:pPr>
            <a:endParaRPr sz="1600" b="1" dirty="0">
              <a:latin typeface="Arial MT"/>
              <a:cs typeface="Arial MT"/>
            </a:endParaRPr>
          </a:p>
          <a:p>
            <a:pPr marL="12700">
              <a:lnSpc>
                <a:spcPct val="100000"/>
              </a:lnSpc>
            </a:pPr>
            <a:r>
              <a:rPr sz="1600" b="1" dirty="0">
                <a:solidFill>
                  <a:srgbClr val="FF0000"/>
                </a:solidFill>
                <a:latin typeface="Arial MT"/>
                <a:cs typeface="Arial MT"/>
              </a:rPr>
              <a:t>Benefits</a:t>
            </a:r>
            <a:r>
              <a:rPr sz="1600" b="1" spc="-40" dirty="0">
                <a:solidFill>
                  <a:srgbClr val="FF0000"/>
                </a:solidFill>
                <a:latin typeface="Arial MT"/>
                <a:cs typeface="Arial MT"/>
              </a:rPr>
              <a:t> </a:t>
            </a:r>
            <a:r>
              <a:rPr sz="1600" b="1" dirty="0">
                <a:solidFill>
                  <a:srgbClr val="FF0000"/>
                </a:solidFill>
                <a:latin typeface="Arial MT"/>
                <a:cs typeface="Arial MT"/>
              </a:rPr>
              <a:t>of</a:t>
            </a:r>
            <a:r>
              <a:rPr sz="1600" b="1" spc="-35" dirty="0">
                <a:solidFill>
                  <a:srgbClr val="FF0000"/>
                </a:solidFill>
                <a:latin typeface="Arial MT"/>
                <a:cs typeface="Arial MT"/>
              </a:rPr>
              <a:t> </a:t>
            </a:r>
            <a:r>
              <a:rPr sz="1600" b="1" dirty="0">
                <a:solidFill>
                  <a:srgbClr val="FF0000"/>
                </a:solidFill>
                <a:latin typeface="Arial MT"/>
                <a:cs typeface="Arial MT"/>
              </a:rPr>
              <a:t>Parametric</a:t>
            </a:r>
            <a:r>
              <a:rPr sz="1600" b="1" spc="-40" dirty="0">
                <a:solidFill>
                  <a:srgbClr val="FF0000"/>
                </a:solidFill>
                <a:latin typeface="Arial MT"/>
                <a:cs typeface="Arial MT"/>
              </a:rPr>
              <a:t> </a:t>
            </a:r>
            <a:r>
              <a:rPr sz="1600" b="1" dirty="0">
                <a:solidFill>
                  <a:srgbClr val="FF0000"/>
                </a:solidFill>
                <a:latin typeface="Arial MT"/>
                <a:cs typeface="Arial MT"/>
              </a:rPr>
              <a:t>Machine</a:t>
            </a:r>
            <a:r>
              <a:rPr sz="1600" b="1" spc="-35" dirty="0">
                <a:solidFill>
                  <a:srgbClr val="FF0000"/>
                </a:solidFill>
                <a:latin typeface="Arial MT"/>
                <a:cs typeface="Arial MT"/>
              </a:rPr>
              <a:t> </a:t>
            </a:r>
            <a:r>
              <a:rPr sz="1600" b="1" dirty="0">
                <a:solidFill>
                  <a:srgbClr val="FF0000"/>
                </a:solidFill>
                <a:latin typeface="Arial MT"/>
                <a:cs typeface="Arial MT"/>
              </a:rPr>
              <a:t>Learning</a:t>
            </a:r>
            <a:r>
              <a:rPr sz="1600" b="1" spc="-105" dirty="0">
                <a:solidFill>
                  <a:srgbClr val="FF0000"/>
                </a:solidFill>
                <a:latin typeface="Arial MT"/>
                <a:cs typeface="Arial MT"/>
              </a:rPr>
              <a:t> </a:t>
            </a:r>
            <a:r>
              <a:rPr sz="1600" b="1" spc="-10" dirty="0">
                <a:solidFill>
                  <a:srgbClr val="FF0000"/>
                </a:solidFill>
                <a:latin typeface="Arial MT"/>
                <a:cs typeface="Arial MT"/>
              </a:rPr>
              <a:t>Algorithms:</a:t>
            </a:r>
            <a:endParaRPr sz="1600" b="1" dirty="0">
              <a:latin typeface="Arial MT"/>
              <a:cs typeface="Arial MT"/>
            </a:endParaRPr>
          </a:p>
          <a:p>
            <a:pPr>
              <a:lnSpc>
                <a:spcPct val="100000"/>
              </a:lnSpc>
              <a:spcBef>
                <a:spcPts val="690"/>
              </a:spcBef>
            </a:pPr>
            <a:endParaRPr sz="1600" dirty="0">
              <a:latin typeface="Arial MT"/>
              <a:cs typeface="Arial MT"/>
            </a:endParaRPr>
          </a:p>
          <a:p>
            <a:pPr marL="354965" lvl="1" indent="-342265">
              <a:lnSpc>
                <a:spcPct val="100000"/>
              </a:lnSpc>
              <a:buAutoNum type="arabicPeriod"/>
              <a:tabLst>
                <a:tab pos="354965" algn="l"/>
              </a:tabLst>
            </a:pPr>
            <a:r>
              <a:rPr sz="1600" b="1" dirty="0">
                <a:solidFill>
                  <a:srgbClr val="545454"/>
                </a:solidFill>
                <a:latin typeface="Arial"/>
                <a:cs typeface="Arial"/>
              </a:rPr>
              <a:t>Simpler</a:t>
            </a:r>
            <a:r>
              <a:rPr sz="1600" dirty="0">
                <a:solidFill>
                  <a:srgbClr val="545454"/>
                </a:solidFill>
                <a:latin typeface="Arial MT"/>
                <a:cs typeface="Arial MT"/>
              </a:rPr>
              <a:t>:</a:t>
            </a:r>
            <a:r>
              <a:rPr sz="1600" spc="-60" dirty="0">
                <a:solidFill>
                  <a:srgbClr val="545454"/>
                </a:solidFill>
                <a:latin typeface="Arial MT"/>
                <a:cs typeface="Arial MT"/>
              </a:rPr>
              <a:t> </a:t>
            </a:r>
            <a:r>
              <a:rPr sz="1600" dirty="0">
                <a:solidFill>
                  <a:srgbClr val="545454"/>
                </a:solidFill>
                <a:latin typeface="Arial MT"/>
                <a:cs typeface="Arial MT"/>
              </a:rPr>
              <a:t>These</a:t>
            </a:r>
            <a:r>
              <a:rPr sz="1600" spc="-40" dirty="0">
                <a:solidFill>
                  <a:srgbClr val="545454"/>
                </a:solidFill>
                <a:latin typeface="Arial MT"/>
                <a:cs typeface="Arial MT"/>
              </a:rPr>
              <a:t> </a:t>
            </a:r>
            <a:r>
              <a:rPr sz="1600" dirty="0">
                <a:solidFill>
                  <a:srgbClr val="545454"/>
                </a:solidFill>
                <a:latin typeface="Arial MT"/>
                <a:cs typeface="Arial MT"/>
              </a:rPr>
              <a:t>methods</a:t>
            </a:r>
            <a:r>
              <a:rPr sz="1600" spc="-15" dirty="0">
                <a:solidFill>
                  <a:srgbClr val="545454"/>
                </a:solidFill>
                <a:latin typeface="Arial MT"/>
                <a:cs typeface="Arial MT"/>
              </a:rPr>
              <a:t> </a:t>
            </a:r>
            <a:r>
              <a:rPr sz="1600" dirty="0">
                <a:solidFill>
                  <a:srgbClr val="545454"/>
                </a:solidFill>
                <a:latin typeface="Arial MT"/>
                <a:cs typeface="Arial MT"/>
              </a:rPr>
              <a:t>are</a:t>
            </a:r>
            <a:r>
              <a:rPr sz="1600" spc="-40" dirty="0">
                <a:solidFill>
                  <a:srgbClr val="545454"/>
                </a:solidFill>
                <a:latin typeface="Arial MT"/>
                <a:cs typeface="Arial MT"/>
              </a:rPr>
              <a:t> </a:t>
            </a:r>
            <a:r>
              <a:rPr sz="1600" dirty="0">
                <a:solidFill>
                  <a:srgbClr val="545454"/>
                </a:solidFill>
                <a:latin typeface="Arial MT"/>
                <a:cs typeface="Arial MT"/>
              </a:rPr>
              <a:t>easier</a:t>
            </a:r>
            <a:r>
              <a:rPr sz="1600" spc="-15" dirty="0">
                <a:solidFill>
                  <a:srgbClr val="545454"/>
                </a:solidFill>
                <a:latin typeface="Arial MT"/>
                <a:cs typeface="Arial MT"/>
              </a:rPr>
              <a:t> </a:t>
            </a:r>
            <a:r>
              <a:rPr sz="1600" dirty="0">
                <a:solidFill>
                  <a:srgbClr val="545454"/>
                </a:solidFill>
                <a:latin typeface="Arial MT"/>
                <a:cs typeface="Arial MT"/>
              </a:rPr>
              <a:t>to</a:t>
            </a:r>
            <a:r>
              <a:rPr sz="1600" spc="-25" dirty="0">
                <a:solidFill>
                  <a:srgbClr val="545454"/>
                </a:solidFill>
                <a:latin typeface="Arial MT"/>
                <a:cs typeface="Arial MT"/>
              </a:rPr>
              <a:t> </a:t>
            </a:r>
            <a:r>
              <a:rPr sz="1600" dirty="0">
                <a:solidFill>
                  <a:srgbClr val="545454"/>
                </a:solidFill>
                <a:latin typeface="Arial MT"/>
                <a:cs typeface="Arial MT"/>
              </a:rPr>
              <a:t>understand</a:t>
            </a:r>
            <a:r>
              <a:rPr sz="1600" spc="-25" dirty="0">
                <a:solidFill>
                  <a:srgbClr val="545454"/>
                </a:solidFill>
                <a:latin typeface="Arial MT"/>
                <a:cs typeface="Arial MT"/>
              </a:rPr>
              <a:t> </a:t>
            </a:r>
            <a:r>
              <a:rPr sz="1600" dirty="0">
                <a:solidFill>
                  <a:srgbClr val="545454"/>
                </a:solidFill>
                <a:latin typeface="Arial MT"/>
                <a:cs typeface="Arial MT"/>
              </a:rPr>
              <a:t>and</a:t>
            </a:r>
            <a:r>
              <a:rPr sz="1600" spc="-20" dirty="0">
                <a:solidFill>
                  <a:srgbClr val="545454"/>
                </a:solidFill>
                <a:latin typeface="Arial MT"/>
                <a:cs typeface="Arial MT"/>
              </a:rPr>
              <a:t> </a:t>
            </a:r>
            <a:r>
              <a:rPr sz="1600" dirty="0">
                <a:solidFill>
                  <a:srgbClr val="545454"/>
                </a:solidFill>
                <a:latin typeface="Arial MT"/>
                <a:cs typeface="Arial MT"/>
              </a:rPr>
              <a:t>interpret</a:t>
            </a:r>
            <a:r>
              <a:rPr sz="1600" spc="-20" dirty="0">
                <a:solidFill>
                  <a:srgbClr val="545454"/>
                </a:solidFill>
                <a:latin typeface="Arial MT"/>
                <a:cs typeface="Arial MT"/>
              </a:rPr>
              <a:t> </a:t>
            </a:r>
            <a:r>
              <a:rPr sz="1600" spc="-10" dirty="0">
                <a:solidFill>
                  <a:srgbClr val="545454"/>
                </a:solidFill>
                <a:latin typeface="Arial MT"/>
                <a:cs typeface="Arial MT"/>
              </a:rPr>
              <a:t>results.</a:t>
            </a:r>
            <a:endParaRPr sz="1600" dirty="0">
              <a:latin typeface="Arial MT"/>
              <a:cs typeface="Arial MT"/>
            </a:endParaRPr>
          </a:p>
          <a:p>
            <a:pPr marL="354965" lvl="1" indent="-342265">
              <a:lnSpc>
                <a:spcPct val="100000"/>
              </a:lnSpc>
              <a:spcBef>
                <a:spcPts val="605"/>
              </a:spcBef>
              <a:buAutoNum type="arabicPeriod"/>
              <a:tabLst>
                <a:tab pos="354965" algn="l"/>
              </a:tabLst>
            </a:pPr>
            <a:r>
              <a:rPr sz="1600" b="1" dirty="0">
                <a:solidFill>
                  <a:srgbClr val="545454"/>
                </a:solidFill>
                <a:latin typeface="Arial"/>
                <a:cs typeface="Arial"/>
              </a:rPr>
              <a:t>Speed</a:t>
            </a:r>
            <a:r>
              <a:rPr sz="1600" dirty="0">
                <a:solidFill>
                  <a:srgbClr val="545454"/>
                </a:solidFill>
                <a:latin typeface="Arial MT"/>
                <a:cs typeface="Arial MT"/>
              </a:rPr>
              <a:t>:</a:t>
            </a:r>
            <a:r>
              <a:rPr sz="1600" spc="-35" dirty="0">
                <a:solidFill>
                  <a:srgbClr val="545454"/>
                </a:solidFill>
                <a:latin typeface="Arial MT"/>
                <a:cs typeface="Arial MT"/>
              </a:rPr>
              <a:t> </a:t>
            </a:r>
            <a:r>
              <a:rPr sz="1600" dirty="0">
                <a:solidFill>
                  <a:srgbClr val="545454"/>
                </a:solidFill>
                <a:latin typeface="Arial MT"/>
                <a:cs typeface="Arial MT"/>
              </a:rPr>
              <a:t>Parametric</a:t>
            </a:r>
            <a:r>
              <a:rPr sz="1600" spc="-15" dirty="0">
                <a:solidFill>
                  <a:srgbClr val="545454"/>
                </a:solidFill>
                <a:latin typeface="Arial MT"/>
                <a:cs typeface="Arial MT"/>
              </a:rPr>
              <a:t> </a:t>
            </a:r>
            <a:r>
              <a:rPr sz="1600" dirty="0">
                <a:solidFill>
                  <a:srgbClr val="545454"/>
                </a:solidFill>
                <a:latin typeface="Arial MT"/>
                <a:cs typeface="Arial MT"/>
              </a:rPr>
              <a:t>models</a:t>
            </a:r>
            <a:r>
              <a:rPr sz="1600" spc="-10" dirty="0">
                <a:solidFill>
                  <a:srgbClr val="545454"/>
                </a:solidFill>
                <a:latin typeface="Arial MT"/>
                <a:cs typeface="Arial MT"/>
              </a:rPr>
              <a:t> </a:t>
            </a:r>
            <a:r>
              <a:rPr sz="1600" dirty="0">
                <a:solidFill>
                  <a:srgbClr val="545454"/>
                </a:solidFill>
                <a:latin typeface="Arial MT"/>
                <a:cs typeface="Arial MT"/>
              </a:rPr>
              <a:t>are</a:t>
            </a:r>
            <a:r>
              <a:rPr sz="1600" spc="-30" dirty="0">
                <a:solidFill>
                  <a:srgbClr val="545454"/>
                </a:solidFill>
                <a:latin typeface="Arial MT"/>
                <a:cs typeface="Arial MT"/>
              </a:rPr>
              <a:t> </a:t>
            </a:r>
            <a:r>
              <a:rPr sz="1600" dirty="0">
                <a:solidFill>
                  <a:srgbClr val="545454"/>
                </a:solidFill>
                <a:latin typeface="Arial MT"/>
                <a:cs typeface="Arial MT"/>
              </a:rPr>
              <a:t>very</a:t>
            </a:r>
            <a:r>
              <a:rPr sz="1600" spc="-20" dirty="0">
                <a:solidFill>
                  <a:srgbClr val="545454"/>
                </a:solidFill>
                <a:latin typeface="Arial MT"/>
                <a:cs typeface="Arial MT"/>
              </a:rPr>
              <a:t> </a:t>
            </a:r>
            <a:r>
              <a:rPr sz="1600" dirty="0">
                <a:solidFill>
                  <a:srgbClr val="545454"/>
                </a:solidFill>
                <a:latin typeface="Arial MT"/>
                <a:cs typeface="Arial MT"/>
              </a:rPr>
              <a:t>fast</a:t>
            </a:r>
            <a:r>
              <a:rPr sz="1600" spc="-20" dirty="0">
                <a:solidFill>
                  <a:srgbClr val="545454"/>
                </a:solidFill>
                <a:latin typeface="Arial MT"/>
                <a:cs typeface="Arial MT"/>
              </a:rPr>
              <a:t> </a:t>
            </a:r>
            <a:r>
              <a:rPr sz="1600" dirty="0">
                <a:solidFill>
                  <a:srgbClr val="545454"/>
                </a:solidFill>
                <a:latin typeface="Arial MT"/>
                <a:cs typeface="Arial MT"/>
              </a:rPr>
              <a:t>to</a:t>
            </a:r>
            <a:r>
              <a:rPr sz="1600" spc="-30" dirty="0">
                <a:solidFill>
                  <a:srgbClr val="545454"/>
                </a:solidFill>
                <a:latin typeface="Arial MT"/>
                <a:cs typeface="Arial MT"/>
              </a:rPr>
              <a:t> </a:t>
            </a:r>
            <a:r>
              <a:rPr sz="1600" dirty="0">
                <a:solidFill>
                  <a:srgbClr val="545454"/>
                </a:solidFill>
                <a:latin typeface="Arial MT"/>
                <a:cs typeface="Arial MT"/>
              </a:rPr>
              <a:t>learn</a:t>
            </a:r>
            <a:r>
              <a:rPr sz="1600" spc="-15" dirty="0">
                <a:solidFill>
                  <a:srgbClr val="545454"/>
                </a:solidFill>
                <a:latin typeface="Arial MT"/>
                <a:cs typeface="Arial MT"/>
              </a:rPr>
              <a:t> </a:t>
            </a:r>
            <a:r>
              <a:rPr sz="1600" dirty="0">
                <a:solidFill>
                  <a:srgbClr val="545454"/>
                </a:solidFill>
                <a:latin typeface="Arial MT"/>
                <a:cs typeface="Arial MT"/>
              </a:rPr>
              <a:t>from</a:t>
            </a:r>
            <a:r>
              <a:rPr sz="1600" spc="-20" dirty="0">
                <a:solidFill>
                  <a:srgbClr val="545454"/>
                </a:solidFill>
                <a:latin typeface="Arial MT"/>
                <a:cs typeface="Arial MT"/>
              </a:rPr>
              <a:t> </a:t>
            </a:r>
            <a:r>
              <a:rPr sz="1600" spc="-10" dirty="0">
                <a:solidFill>
                  <a:srgbClr val="545454"/>
                </a:solidFill>
                <a:latin typeface="Arial MT"/>
                <a:cs typeface="Arial MT"/>
              </a:rPr>
              <a:t>data.</a:t>
            </a:r>
            <a:endParaRPr sz="1600" dirty="0">
              <a:latin typeface="Arial MT"/>
              <a:cs typeface="Arial MT"/>
            </a:endParaRPr>
          </a:p>
          <a:p>
            <a:pPr marL="355600" marR="5080" lvl="1" indent="-342900">
              <a:lnSpc>
                <a:spcPct val="100000"/>
              </a:lnSpc>
              <a:spcBef>
                <a:spcPts val="600"/>
              </a:spcBef>
              <a:buAutoNum type="arabicPeriod"/>
              <a:tabLst>
                <a:tab pos="355600" algn="l"/>
              </a:tabLst>
            </a:pPr>
            <a:r>
              <a:rPr sz="1600" b="1" dirty="0">
                <a:solidFill>
                  <a:srgbClr val="545454"/>
                </a:solidFill>
                <a:latin typeface="Arial"/>
                <a:cs typeface="Arial"/>
              </a:rPr>
              <a:t>Less</a:t>
            </a:r>
            <a:r>
              <a:rPr sz="1600" b="1" spc="-30" dirty="0">
                <a:solidFill>
                  <a:srgbClr val="545454"/>
                </a:solidFill>
                <a:latin typeface="Arial"/>
                <a:cs typeface="Arial"/>
              </a:rPr>
              <a:t> </a:t>
            </a:r>
            <a:r>
              <a:rPr sz="1600" b="1" dirty="0">
                <a:solidFill>
                  <a:srgbClr val="545454"/>
                </a:solidFill>
                <a:latin typeface="Arial"/>
                <a:cs typeface="Arial"/>
              </a:rPr>
              <a:t>Data</a:t>
            </a:r>
            <a:r>
              <a:rPr sz="1600" dirty="0">
                <a:solidFill>
                  <a:srgbClr val="545454"/>
                </a:solidFill>
                <a:latin typeface="Arial MT"/>
                <a:cs typeface="Arial MT"/>
              </a:rPr>
              <a:t>:</a:t>
            </a:r>
            <a:r>
              <a:rPr sz="1600" spc="-35" dirty="0">
                <a:solidFill>
                  <a:srgbClr val="545454"/>
                </a:solidFill>
                <a:latin typeface="Arial MT"/>
                <a:cs typeface="Arial MT"/>
              </a:rPr>
              <a:t> </a:t>
            </a:r>
            <a:r>
              <a:rPr sz="1600" dirty="0">
                <a:solidFill>
                  <a:srgbClr val="545454"/>
                </a:solidFill>
                <a:latin typeface="Arial MT"/>
                <a:cs typeface="Arial MT"/>
              </a:rPr>
              <a:t>They</a:t>
            </a:r>
            <a:r>
              <a:rPr sz="1600" spc="-30" dirty="0">
                <a:solidFill>
                  <a:srgbClr val="545454"/>
                </a:solidFill>
                <a:latin typeface="Arial MT"/>
                <a:cs typeface="Arial MT"/>
              </a:rPr>
              <a:t> </a:t>
            </a:r>
            <a:r>
              <a:rPr sz="1600" dirty="0">
                <a:solidFill>
                  <a:srgbClr val="545454"/>
                </a:solidFill>
                <a:latin typeface="Arial MT"/>
                <a:cs typeface="Arial MT"/>
              </a:rPr>
              <a:t>do</a:t>
            </a:r>
            <a:r>
              <a:rPr sz="1600" spc="-25" dirty="0">
                <a:solidFill>
                  <a:srgbClr val="545454"/>
                </a:solidFill>
                <a:latin typeface="Arial MT"/>
                <a:cs typeface="Arial MT"/>
              </a:rPr>
              <a:t> </a:t>
            </a:r>
            <a:r>
              <a:rPr sz="1600" dirty="0">
                <a:solidFill>
                  <a:srgbClr val="545454"/>
                </a:solidFill>
                <a:latin typeface="Arial MT"/>
                <a:cs typeface="Arial MT"/>
              </a:rPr>
              <a:t>not</a:t>
            </a:r>
            <a:r>
              <a:rPr sz="1600" spc="-15" dirty="0">
                <a:solidFill>
                  <a:srgbClr val="545454"/>
                </a:solidFill>
                <a:latin typeface="Arial MT"/>
                <a:cs typeface="Arial MT"/>
              </a:rPr>
              <a:t> </a:t>
            </a:r>
            <a:r>
              <a:rPr sz="1600" dirty="0">
                <a:solidFill>
                  <a:srgbClr val="545454"/>
                </a:solidFill>
                <a:latin typeface="Arial MT"/>
                <a:cs typeface="Arial MT"/>
              </a:rPr>
              <a:t>require</a:t>
            </a:r>
            <a:r>
              <a:rPr sz="1600" spc="5" dirty="0">
                <a:solidFill>
                  <a:srgbClr val="545454"/>
                </a:solidFill>
                <a:latin typeface="Arial MT"/>
                <a:cs typeface="Arial MT"/>
              </a:rPr>
              <a:t> </a:t>
            </a:r>
            <a:r>
              <a:rPr sz="1600" dirty="0">
                <a:solidFill>
                  <a:srgbClr val="545454"/>
                </a:solidFill>
                <a:latin typeface="Arial MT"/>
                <a:cs typeface="Arial MT"/>
              </a:rPr>
              <a:t>as</a:t>
            </a:r>
            <a:r>
              <a:rPr sz="1600" spc="-20" dirty="0">
                <a:solidFill>
                  <a:srgbClr val="545454"/>
                </a:solidFill>
                <a:latin typeface="Arial MT"/>
                <a:cs typeface="Arial MT"/>
              </a:rPr>
              <a:t> </a:t>
            </a:r>
            <a:r>
              <a:rPr sz="1600" dirty="0">
                <a:solidFill>
                  <a:srgbClr val="545454"/>
                </a:solidFill>
                <a:latin typeface="Arial MT"/>
                <a:cs typeface="Arial MT"/>
              </a:rPr>
              <a:t>much</a:t>
            </a:r>
            <a:r>
              <a:rPr sz="1600" spc="-15" dirty="0">
                <a:solidFill>
                  <a:srgbClr val="545454"/>
                </a:solidFill>
                <a:latin typeface="Arial MT"/>
                <a:cs typeface="Arial MT"/>
              </a:rPr>
              <a:t> </a:t>
            </a:r>
            <a:r>
              <a:rPr sz="1600" dirty="0">
                <a:solidFill>
                  <a:srgbClr val="545454"/>
                </a:solidFill>
                <a:latin typeface="Arial MT"/>
                <a:cs typeface="Arial MT"/>
              </a:rPr>
              <a:t>training</a:t>
            </a:r>
            <a:r>
              <a:rPr sz="1600" spc="-15" dirty="0">
                <a:solidFill>
                  <a:srgbClr val="545454"/>
                </a:solidFill>
                <a:latin typeface="Arial MT"/>
                <a:cs typeface="Arial MT"/>
              </a:rPr>
              <a:t> </a:t>
            </a:r>
            <a:r>
              <a:rPr sz="1600" dirty="0">
                <a:solidFill>
                  <a:srgbClr val="545454"/>
                </a:solidFill>
                <a:latin typeface="Arial MT"/>
                <a:cs typeface="Arial MT"/>
              </a:rPr>
              <a:t>data</a:t>
            </a:r>
            <a:r>
              <a:rPr sz="1600" spc="-5" dirty="0">
                <a:solidFill>
                  <a:srgbClr val="545454"/>
                </a:solidFill>
                <a:latin typeface="Arial MT"/>
                <a:cs typeface="Arial MT"/>
              </a:rPr>
              <a:t> </a:t>
            </a:r>
            <a:r>
              <a:rPr sz="1600" dirty="0">
                <a:solidFill>
                  <a:srgbClr val="545454"/>
                </a:solidFill>
                <a:latin typeface="Arial MT"/>
                <a:cs typeface="Arial MT"/>
              </a:rPr>
              <a:t>and</a:t>
            </a:r>
            <a:r>
              <a:rPr sz="1600" spc="-20" dirty="0">
                <a:solidFill>
                  <a:srgbClr val="545454"/>
                </a:solidFill>
                <a:latin typeface="Arial MT"/>
                <a:cs typeface="Arial MT"/>
              </a:rPr>
              <a:t> </a:t>
            </a:r>
            <a:r>
              <a:rPr sz="1600" dirty="0">
                <a:solidFill>
                  <a:srgbClr val="545454"/>
                </a:solidFill>
                <a:latin typeface="Arial MT"/>
                <a:cs typeface="Arial MT"/>
              </a:rPr>
              <a:t>can</a:t>
            </a:r>
            <a:r>
              <a:rPr sz="1600" spc="5" dirty="0">
                <a:solidFill>
                  <a:srgbClr val="545454"/>
                </a:solidFill>
                <a:latin typeface="Arial MT"/>
                <a:cs typeface="Arial MT"/>
              </a:rPr>
              <a:t> </a:t>
            </a:r>
            <a:r>
              <a:rPr sz="1600" dirty="0">
                <a:solidFill>
                  <a:srgbClr val="545454"/>
                </a:solidFill>
                <a:latin typeface="Arial MT"/>
                <a:cs typeface="Arial MT"/>
              </a:rPr>
              <a:t>work</a:t>
            </a:r>
            <a:r>
              <a:rPr sz="1600" spc="10" dirty="0">
                <a:solidFill>
                  <a:srgbClr val="545454"/>
                </a:solidFill>
                <a:latin typeface="Arial MT"/>
                <a:cs typeface="Arial MT"/>
              </a:rPr>
              <a:t> </a:t>
            </a:r>
            <a:r>
              <a:rPr sz="1600" dirty="0">
                <a:solidFill>
                  <a:srgbClr val="545454"/>
                </a:solidFill>
                <a:latin typeface="Arial MT"/>
                <a:cs typeface="Arial MT"/>
              </a:rPr>
              <a:t>well</a:t>
            </a:r>
            <a:r>
              <a:rPr sz="1600" spc="25" dirty="0">
                <a:solidFill>
                  <a:srgbClr val="545454"/>
                </a:solidFill>
                <a:latin typeface="Arial MT"/>
                <a:cs typeface="Arial MT"/>
              </a:rPr>
              <a:t> </a:t>
            </a:r>
            <a:r>
              <a:rPr sz="1600" dirty="0">
                <a:solidFill>
                  <a:srgbClr val="545454"/>
                </a:solidFill>
                <a:latin typeface="Arial MT"/>
                <a:cs typeface="Arial MT"/>
              </a:rPr>
              <a:t>even</a:t>
            </a:r>
            <a:r>
              <a:rPr sz="1600" spc="-10" dirty="0">
                <a:solidFill>
                  <a:srgbClr val="545454"/>
                </a:solidFill>
                <a:latin typeface="Arial MT"/>
                <a:cs typeface="Arial MT"/>
              </a:rPr>
              <a:t> </a:t>
            </a:r>
            <a:r>
              <a:rPr sz="1600" dirty="0">
                <a:solidFill>
                  <a:srgbClr val="545454"/>
                </a:solidFill>
                <a:latin typeface="Arial MT"/>
                <a:cs typeface="Arial MT"/>
              </a:rPr>
              <a:t>if</a:t>
            </a:r>
            <a:r>
              <a:rPr sz="1600" spc="-30" dirty="0">
                <a:solidFill>
                  <a:srgbClr val="545454"/>
                </a:solidFill>
                <a:latin typeface="Arial MT"/>
                <a:cs typeface="Arial MT"/>
              </a:rPr>
              <a:t> </a:t>
            </a:r>
            <a:r>
              <a:rPr sz="1600" dirty="0">
                <a:solidFill>
                  <a:srgbClr val="545454"/>
                </a:solidFill>
                <a:latin typeface="Arial MT"/>
                <a:cs typeface="Arial MT"/>
              </a:rPr>
              <a:t>the</a:t>
            </a:r>
            <a:r>
              <a:rPr sz="1600" spc="-25" dirty="0">
                <a:solidFill>
                  <a:srgbClr val="545454"/>
                </a:solidFill>
                <a:latin typeface="Arial MT"/>
                <a:cs typeface="Arial MT"/>
              </a:rPr>
              <a:t> </a:t>
            </a:r>
            <a:r>
              <a:rPr sz="1600" dirty="0">
                <a:solidFill>
                  <a:srgbClr val="545454"/>
                </a:solidFill>
                <a:latin typeface="Arial MT"/>
                <a:cs typeface="Arial MT"/>
              </a:rPr>
              <a:t>fit</a:t>
            </a:r>
            <a:r>
              <a:rPr sz="1600" spc="-20" dirty="0">
                <a:solidFill>
                  <a:srgbClr val="545454"/>
                </a:solidFill>
                <a:latin typeface="Arial MT"/>
                <a:cs typeface="Arial MT"/>
              </a:rPr>
              <a:t> </a:t>
            </a:r>
            <a:r>
              <a:rPr sz="1600" dirty="0">
                <a:solidFill>
                  <a:srgbClr val="545454"/>
                </a:solidFill>
                <a:latin typeface="Arial MT"/>
                <a:cs typeface="Arial MT"/>
              </a:rPr>
              <a:t>to</a:t>
            </a:r>
            <a:r>
              <a:rPr sz="1600" spc="-30" dirty="0">
                <a:solidFill>
                  <a:srgbClr val="545454"/>
                </a:solidFill>
                <a:latin typeface="Arial MT"/>
                <a:cs typeface="Arial MT"/>
              </a:rPr>
              <a:t> </a:t>
            </a:r>
            <a:r>
              <a:rPr sz="1600" dirty="0">
                <a:solidFill>
                  <a:srgbClr val="545454"/>
                </a:solidFill>
                <a:latin typeface="Arial MT"/>
                <a:cs typeface="Arial MT"/>
              </a:rPr>
              <a:t>the</a:t>
            </a:r>
            <a:r>
              <a:rPr sz="1600" spc="-25" dirty="0">
                <a:solidFill>
                  <a:srgbClr val="545454"/>
                </a:solidFill>
                <a:latin typeface="Arial MT"/>
                <a:cs typeface="Arial MT"/>
              </a:rPr>
              <a:t> </a:t>
            </a:r>
            <a:r>
              <a:rPr sz="1600" dirty="0">
                <a:solidFill>
                  <a:srgbClr val="545454"/>
                </a:solidFill>
                <a:latin typeface="Arial MT"/>
                <a:cs typeface="Arial MT"/>
              </a:rPr>
              <a:t>data</a:t>
            </a:r>
            <a:r>
              <a:rPr sz="1600" spc="-10" dirty="0">
                <a:solidFill>
                  <a:srgbClr val="545454"/>
                </a:solidFill>
                <a:latin typeface="Arial MT"/>
                <a:cs typeface="Arial MT"/>
              </a:rPr>
              <a:t> </a:t>
            </a:r>
            <a:r>
              <a:rPr sz="1600" dirty="0">
                <a:solidFill>
                  <a:srgbClr val="545454"/>
                </a:solidFill>
                <a:latin typeface="Arial MT"/>
                <a:cs typeface="Arial MT"/>
              </a:rPr>
              <a:t>is</a:t>
            </a:r>
            <a:r>
              <a:rPr sz="1600" spc="-15" dirty="0">
                <a:solidFill>
                  <a:srgbClr val="545454"/>
                </a:solidFill>
                <a:latin typeface="Arial MT"/>
                <a:cs typeface="Arial MT"/>
              </a:rPr>
              <a:t> </a:t>
            </a:r>
            <a:r>
              <a:rPr sz="1600" spc="-25" dirty="0">
                <a:solidFill>
                  <a:srgbClr val="545454"/>
                </a:solidFill>
                <a:latin typeface="Arial MT"/>
                <a:cs typeface="Arial MT"/>
              </a:rPr>
              <a:t>not </a:t>
            </a:r>
            <a:r>
              <a:rPr sz="1600" spc="-10" dirty="0">
                <a:solidFill>
                  <a:srgbClr val="545454"/>
                </a:solidFill>
                <a:latin typeface="Arial MT"/>
                <a:cs typeface="Arial MT"/>
              </a:rPr>
              <a:t>perfect.</a:t>
            </a:r>
            <a:endParaRPr sz="1600" dirty="0">
              <a:latin typeface="Arial MT"/>
              <a:cs typeface="Arial MT"/>
            </a:endParaRPr>
          </a:p>
          <a:p>
            <a:pPr>
              <a:lnSpc>
                <a:spcPct val="100000"/>
              </a:lnSpc>
              <a:spcBef>
                <a:spcPts val="90"/>
              </a:spcBef>
            </a:pPr>
            <a:endParaRPr sz="1600" dirty="0">
              <a:latin typeface="Arial MT"/>
              <a:cs typeface="Arial MT"/>
            </a:endParaRPr>
          </a:p>
          <a:p>
            <a:pPr marL="12700">
              <a:lnSpc>
                <a:spcPct val="100000"/>
              </a:lnSpc>
            </a:pPr>
            <a:r>
              <a:rPr sz="1600" dirty="0">
                <a:solidFill>
                  <a:srgbClr val="FF0000"/>
                </a:solidFill>
                <a:latin typeface="Arial MT"/>
                <a:cs typeface="Arial MT"/>
              </a:rPr>
              <a:t>Limitations</a:t>
            </a:r>
            <a:r>
              <a:rPr sz="1600" spc="-45" dirty="0">
                <a:solidFill>
                  <a:srgbClr val="FF0000"/>
                </a:solidFill>
                <a:latin typeface="Arial MT"/>
                <a:cs typeface="Arial MT"/>
              </a:rPr>
              <a:t> </a:t>
            </a:r>
            <a:r>
              <a:rPr sz="1600" dirty="0">
                <a:solidFill>
                  <a:srgbClr val="FF0000"/>
                </a:solidFill>
                <a:latin typeface="Arial MT"/>
                <a:cs typeface="Arial MT"/>
              </a:rPr>
              <a:t>of</a:t>
            </a:r>
            <a:r>
              <a:rPr sz="1600" spc="-45" dirty="0">
                <a:solidFill>
                  <a:srgbClr val="FF0000"/>
                </a:solidFill>
                <a:latin typeface="Arial MT"/>
                <a:cs typeface="Arial MT"/>
              </a:rPr>
              <a:t> </a:t>
            </a:r>
            <a:r>
              <a:rPr sz="1600" dirty="0">
                <a:solidFill>
                  <a:srgbClr val="FF0000"/>
                </a:solidFill>
                <a:latin typeface="Arial MT"/>
                <a:cs typeface="Arial MT"/>
              </a:rPr>
              <a:t>Parametric</a:t>
            </a:r>
            <a:r>
              <a:rPr sz="1600" spc="-40" dirty="0">
                <a:solidFill>
                  <a:srgbClr val="FF0000"/>
                </a:solidFill>
                <a:latin typeface="Arial MT"/>
                <a:cs typeface="Arial MT"/>
              </a:rPr>
              <a:t> </a:t>
            </a:r>
            <a:r>
              <a:rPr sz="1600" dirty="0">
                <a:solidFill>
                  <a:srgbClr val="FF0000"/>
                </a:solidFill>
                <a:latin typeface="Arial MT"/>
                <a:cs typeface="Arial MT"/>
              </a:rPr>
              <a:t>Machine</a:t>
            </a:r>
            <a:r>
              <a:rPr sz="1600" spc="-40" dirty="0">
                <a:solidFill>
                  <a:srgbClr val="FF0000"/>
                </a:solidFill>
                <a:latin typeface="Arial MT"/>
                <a:cs typeface="Arial MT"/>
              </a:rPr>
              <a:t> </a:t>
            </a:r>
            <a:r>
              <a:rPr sz="1600" dirty="0">
                <a:solidFill>
                  <a:srgbClr val="FF0000"/>
                </a:solidFill>
                <a:latin typeface="Arial MT"/>
                <a:cs typeface="Arial MT"/>
              </a:rPr>
              <a:t>Learning</a:t>
            </a:r>
            <a:r>
              <a:rPr sz="1600" spc="-110" dirty="0">
                <a:solidFill>
                  <a:srgbClr val="FF0000"/>
                </a:solidFill>
                <a:latin typeface="Arial MT"/>
                <a:cs typeface="Arial MT"/>
              </a:rPr>
              <a:t> </a:t>
            </a:r>
            <a:r>
              <a:rPr sz="1600" spc="-10" dirty="0">
                <a:solidFill>
                  <a:srgbClr val="FF0000"/>
                </a:solidFill>
                <a:latin typeface="Arial MT"/>
                <a:cs typeface="Arial MT"/>
              </a:rPr>
              <a:t>Algorithms:</a:t>
            </a:r>
            <a:endParaRPr sz="1600" dirty="0">
              <a:latin typeface="Arial MT"/>
              <a:cs typeface="Arial MT"/>
            </a:endParaRPr>
          </a:p>
        </p:txBody>
      </p:sp>
      <p:sp>
        <p:nvSpPr>
          <p:cNvPr id="5" name="object 5"/>
          <p:cNvSpPr txBox="1"/>
          <p:nvPr/>
        </p:nvSpPr>
        <p:spPr>
          <a:xfrm>
            <a:off x="467544" y="4797152"/>
            <a:ext cx="8151971" cy="1628651"/>
          </a:xfrm>
          <a:prstGeom prst="rect">
            <a:avLst/>
          </a:prstGeom>
        </p:spPr>
        <p:txBody>
          <a:bodyPr vert="horz" wrap="square" lIns="0" tIns="88900" rIns="0" bIns="0" rtlCol="0">
            <a:spAutoFit/>
          </a:bodyPr>
          <a:lstStyle/>
          <a:p>
            <a:pPr marL="354965" indent="-342265">
              <a:lnSpc>
                <a:spcPct val="100000"/>
              </a:lnSpc>
              <a:spcBef>
                <a:spcPts val="700"/>
              </a:spcBef>
              <a:buAutoNum type="arabicPeriod"/>
              <a:tabLst>
                <a:tab pos="354965" algn="l"/>
              </a:tabLst>
            </a:pPr>
            <a:r>
              <a:rPr sz="1800" b="1" dirty="0">
                <a:solidFill>
                  <a:srgbClr val="545454"/>
                </a:solidFill>
                <a:latin typeface="Arial"/>
                <a:cs typeface="Arial"/>
              </a:rPr>
              <a:t>Constrained</a:t>
            </a:r>
            <a:r>
              <a:rPr sz="1800" dirty="0">
                <a:solidFill>
                  <a:srgbClr val="545454"/>
                </a:solidFill>
                <a:latin typeface="Arial MT"/>
                <a:cs typeface="Arial MT"/>
              </a:rPr>
              <a:t>:</a:t>
            </a:r>
            <a:r>
              <a:rPr sz="1800" spc="-30" dirty="0">
                <a:solidFill>
                  <a:srgbClr val="545454"/>
                </a:solidFill>
                <a:latin typeface="Arial MT"/>
                <a:cs typeface="Arial MT"/>
              </a:rPr>
              <a:t> </a:t>
            </a:r>
            <a:r>
              <a:rPr sz="1800" dirty="0">
                <a:solidFill>
                  <a:srgbClr val="545454"/>
                </a:solidFill>
                <a:latin typeface="Arial MT"/>
                <a:cs typeface="Arial MT"/>
              </a:rPr>
              <a:t>By</a:t>
            </a:r>
            <a:r>
              <a:rPr sz="1800" spc="-25" dirty="0">
                <a:solidFill>
                  <a:srgbClr val="545454"/>
                </a:solidFill>
                <a:latin typeface="Arial MT"/>
                <a:cs typeface="Arial MT"/>
              </a:rPr>
              <a:t> </a:t>
            </a:r>
            <a:r>
              <a:rPr sz="1800" dirty="0">
                <a:solidFill>
                  <a:srgbClr val="545454"/>
                </a:solidFill>
                <a:latin typeface="Arial MT"/>
                <a:cs typeface="Arial MT"/>
              </a:rPr>
              <a:t>choosing</a:t>
            </a:r>
            <a:r>
              <a:rPr sz="1800" spc="-10" dirty="0">
                <a:solidFill>
                  <a:srgbClr val="545454"/>
                </a:solidFill>
                <a:latin typeface="Arial MT"/>
                <a:cs typeface="Arial MT"/>
              </a:rPr>
              <a:t> </a:t>
            </a:r>
            <a:r>
              <a:rPr sz="1800" dirty="0">
                <a:solidFill>
                  <a:srgbClr val="545454"/>
                </a:solidFill>
                <a:latin typeface="Arial MT"/>
                <a:cs typeface="Arial MT"/>
              </a:rPr>
              <a:t>a</a:t>
            </a:r>
            <a:r>
              <a:rPr sz="1800" spc="-30" dirty="0">
                <a:solidFill>
                  <a:srgbClr val="545454"/>
                </a:solidFill>
                <a:latin typeface="Arial MT"/>
                <a:cs typeface="Arial MT"/>
              </a:rPr>
              <a:t> </a:t>
            </a:r>
            <a:r>
              <a:rPr sz="1800" dirty="0">
                <a:solidFill>
                  <a:srgbClr val="545454"/>
                </a:solidFill>
                <a:latin typeface="Arial MT"/>
                <a:cs typeface="Arial MT"/>
              </a:rPr>
              <a:t>functional</a:t>
            </a:r>
            <a:r>
              <a:rPr sz="1800" spc="-20" dirty="0">
                <a:solidFill>
                  <a:srgbClr val="545454"/>
                </a:solidFill>
                <a:latin typeface="Arial MT"/>
                <a:cs typeface="Arial MT"/>
              </a:rPr>
              <a:t> </a:t>
            </a:r>
            <a:r>
              <a:rPr sz="1800" dirty="0">
                <a:solidFill>
                  <a:srgbClr val="545454"/>
                </a:solidFill>
                <a:latin typeface="Arial MT"/>
                <a:cs typeface="Arial MT"/>
              </a:rPr>
              <a:t>form</a:t>
            </a:r>
            <a:r>
              <a:rPr sz="1800" spc="-25" dirty="0">
                <a:solidFill>
                  <a:srgbClr val="545454"/>
                </a:solidFill>
                <a:latin typeface="Arial MT"/>
                <a:cs typeface="Arial MT"/>
              </a:rPr>
              <a:t> </a:t>
            </a:r>
            <a:r>
              <a:rPr sz="1800" dirty="0">
                <a:solidFill>
                  <a:srgbClr val="545454"/>
                </a:solidFill>
                <a:latin typeface="Arial MT"/>
                <a:cs typeface="Arial MT"/>
              </a:rPr>
              <a:t>these</a:t>
            </a:r>
            <a:r>
              <a:rPr sz="1800" spc="-30" dirty="0">
                <a:solidFill>
                  <a:srgbClr val="545454"/>
                </a:solidFill>
                <a:latin typeface="Arial MT"/>
                <a:cs typeface="Arial MT"/>
              </a:rPr>
              <a:t> </a:t>
            </a:r>
            <a:r>
              <a:rPr sz="1800" dirty="0">
                <a:solidFill>
                  <a:srgbClr val="545454"/>
                </a:solidFill>
                <a:latin typeface="Arial MT"/>
                <a:cs typeface="Arial MT"/>
              </a:rPr>
              <a:t>methods</a:t>
            </a:r>
            <a:r>
              <a:rPr sz="1800" spc="-20" dirty="0">
                <a:solidFill>
                  <a:srgbClr val="545454"/>
                </a:solidFill>
                <a:latin typeface="Arial MT"/>
                <a:cs typeface="Arial MT"/>
              </a:rPr>
              <a:t> </a:t>
            </a:r>
            <a:r>
              <a:rPr sz="1800" dirty="0">
                <a:solidFill>
                  <a:srgbClr val="545454"/>
                </a:solidFill>
                <a:latin typeface="Arial MT"/>
                <a:cs typeface="Arial MT"/>
              </a:rPr>
              <a:t>are</a:t>
            </a:r>
            <a:r>
              <a:rPr sz="1800" spc="-35" dirty="0">
                <a:solidFill>
                  <a:srgbClr val="545454"/>
                </a:solidFill>
                <a:latin typeface="Arial MT"/>
                <a:cs typeface="Arial MT"/>
              </a:rPr>
              <a:t> </a:t>
            </a:r>
            <a:r>
              <a:rPr sz="1800" dirty="0">
                <a:solidFill>
                  <a:srgbClr val="545454"/>
                </a:solidFill>
                <a:latin typeface="Arial MT"/>
                <a:cs typeface="Arial MT"/>
              </a:rPr>
              <a:t>highly</a:t>
            </a:r>
            <a:r>
              <a:rPr sz="1800" spc="-15" dirty="0">
                <a:solidFill>
                  <a:srgbClr val="545454"/>
                </a:solidFill>
                <a:latin typeface="Arial MT"/>
                <a:cs typeface="Arial MT"/>
              </a:rPr>
              <a:t> </a:t>
            </a:r>
            <a:r>
              <a:rPr sz="1800" dirty="0">
                <a:solidFill>
                  <a:srgbClr val="545454"/>
                </a:solidFill>
                <a:latin typeface="Arial MT"/>
                <a:cs typeface="Arial MT"/>
              </a:rPr>
              <a:t>constrained</a:t>
            </a:r>
            <a:r>
              <a:rPr sz="1800" spc="-15" dirty="0">
                <a:solidFill>
                  <a:srgbClr val="545454"/>
                </a:solidFill>
                <a:latin typeface="Arial MT"/>
                <a:cs typeface="Arial MT"/>
              </a:rPr>
              <a:t> </a:t>
            </a:r>
            <a:r>
              <a:rPr sz="1800" dirty="0">
                <a:solidFill>
                  <a:srgbClr val="545454"/>
                </a:solidFill>
                <a:latin typeface="Arial MT"/>
                <a:cs typeface="Arial MT"/>
              </a:rPr>
              <a:t>to</a:t>
            </a:r>
            <a:r>
              <a:rPr sz="1800" spc="-25" dirty="0">
                <a:solidFill>
                  <a:srgbClr val="545454"/>
                </a:solidFill>
                <a:latin typeface="Arial MT"/>
                <a:cs typeface="Arial MT"/>
              </a:rPr>
              <a:t> </a:t>
            </a:r>
            <a:r>
              <a:rPr sz="1800" dirty="0">
                <a:solidFill>
                  <a:srgbClr val="545454"/>
                </a:solidFill>
                <a:latin typeface="Arial MT"/>
                <a:cs typeface="Arial MT"/>
              </a:rPr>
              <a:t>the</a:t>
            </a:r>
            <a:r>
              <a:rPr sz="1800" spc="-35" dirty="0">
                <a:solidFill>
                  <a:srgbClr val="545454"/>
                </a:solidFill>
                <a:latin typeface="Arial MT"/>
                <a:cs typeface="Arial MT"/>
              </a:rPr>
              <a:t> </a:t>
            </a:r>
            <a:r>
              <a:rPr sz="1800" dirty="0">
                <a:solidFill>
                  <a:srgbClr val="545454"/>
                </a:solidFill>
                <a:latin typeface="Arial MT"/>
                <a:cs typeface="Arial MT"/>
              </a:rPr>
              <a:t>specified</a:t>
            </a:r>
            <a:r>
              <a:rPr sz="1800" spc="-25" dirty="0">
                <a:solidFill>
                  <a:srgbClr val="545454"/>
                </a:solidFill>
                <a:latin typeface="Arial MT"/>
                <a:cs typeface="Arial MT"/>
              </a:rPr>
              <a:t> </a:t>
            </a:r>
            <a:r>
              <a:rPr sz="1800" spc="-10" dirty="0">
                <a:solidFill>
                  <a:srgbClr val="545454"/>
                </a:solidFill>
                <a:latin typeface="Arial MT"/>
                <a:cs typeface="Arial MT"/>
              </a:rPr>
              <a:t>form.</a:t>
            </a:r>
            <a:endParaRPr sz="1800" dirty="0">
              <a:latin typeface="Arial MT"/>
              <a:cs typeface="Arial MT"/>
            </a:endParaRPr>
          </a:p>
          <a:p>
            <a:pPr marL="354965" indent="-342265">
              <a:lnSpc>
                <a:spcPct val="100000"/>
              </a:lnSpc>
              <a:spcBef>
                <a:spcPts val="600"/>
              </a:spcBef>
              <a:buAutoNum type="arabicPeriod"/>
              <a:tabLst>
                <a:tab pos="354965" algn="l"/>
              </a:tabLst>
            </a:pPr>
            <a:r>
              <a:rPr sz="1800" b="1" dirty="0">
                <a:solidFill>
                  <a:srgbClr val="545454"/>
                </a:solidFill>
                <a:latin typeface="Arial"/>
                <a:cs typeface="Arial"/>
              </a:rPr>
              <a:t>Limited</a:t>
            </a:r>
            <a:r>
              <a:rPr sz="1800" b="1" spc="-35" dirty="0">
                <a:solidFill>
                  <a:srgbClr val="545454"/>
                </a:solidFill>
                <a:latin typeface="Arial"/>
                <a:cs typeface="Arial"/>
              </a:rPr>
              <a:t> </a:t>
            </a:r>
            <a:r>
              <a:rPr sz="1800" b="1" dirty="0">
                <a:solidFill>
                  <a:srgbClr val="545454"/>
                </a:solidFill>
                <a:latin typeface="Arial"/>
                <a:cs typeface="Arial"/>
              </a:rPr>
              <a:t>Complexity</a:t>
            </a:r>
            <a:r>
              <a:rPr sz="1800" dirty="0">
                <a:solidFill>
                  <a:srgbClr val="545454"/>
                </a:solidFill>
                <a:latin typeface="Arial MT"/>
                <a:cs typeface="Arial MT"/>
              </a:rPr>
              <a:t>:</a:t>
            </a:r>
            <a:r>
              <a:rPr sz="1800" spc="-40" dirty="0">
                <a:solidFill>
                  <a:srgbClr val="545454"/>
                </a:solidFill>
                <a:latin typeface="Arial MT"/>
                <a:cs typeface="Arial MT"/>
              </a:rPr>
              <a:t> </a:t>
            </a:r>
            <a:r>
              <a:rPr sz="1800" dirty="0">
                <a:solidFill>
                  <a:srgbClr val="545454"/>
                </a:solidFill>
                <a:latin typeface="Arial MT"/>
                <a:cs typeface="Arial MT"/>
              </a:rPr>
              <a:t>The</a:t>
            </a:r>
            <a:r>
              <a:rPr sz="1800" spc="-45" dirty="0">
                <a:solidFill>
                  <a:srgbClr val="545454"/>
                </a:solidFill>
                <a:latin typeface="Arial MT"/>
                <a:cs typeface="Arial MT"/>
              </a:rPr>
              <a:t> </a:t>
            </a:r>
            <a:r>
              <a:rPr sz="1800" dirty="0">
                <a:solidFill>
                  <a:srgbClr val="545454"/>
                </a:solidFill>
                <a:latin typeface="Arial MT"/>
                <a:cs typeface="Arial MT"/>
              </a:rPr>
              <a:t>methods</a:t>
            </a:r>
            <a:r>
              <a:rPr sz="1800" spc="-15" dirty="0">
                <a:solidFill>
                  <a:srgbClr val="545454"/>
                </a:solidFill>
                <a:latin typeface="Arial MT"/>
                <a:cs typeface="Arial MT"/>
              </a:rPr>
              <a:t> </a:t>
            </a:r>
            <a:r>
              <a:rPr sz="1800" dirty="0">
                <a:solidFill>
                  <a:srgbClr val="545454"/>
                </a:solidFill>
                <a:latin typeface="Arial MT"/>
                <a:cs typeface="Arial MT"/>
              </a:rPr>
              <a:t>are</a:t>
            </a:r>
            <a:r>
              <a:rPr sz="1800" spc="-25" dirty="0">
                <a:solidFill>
                  <a:srgbClr val="545454"/>
                </a:solidFill>
                <a:latin typeface="Arial MT"/>
                <a:cs typeface="Arial MT"/>
              </a:rPr>
              <a:t> </a:t>
            </a:r>
            <a:r>
              <a:rPr sz="1800" dirty="0">
                <a:solidFill>
                  <a:srgbClr val="545454"/>
                </a:solidFill>
                <a:latin typeface="Arial MT"/>
                <a:cs typeface="Arial MT"/>
              </a:rPr>
              <a:t>more</a:t>
            </a:r>
            <a:r>
              <a:rPr sz="1800" spc="-35" dirty="0">
                <a:solidFill>
                  <a:srgbClr val="545454"/>
                </a:solidFill>
                <a:latin typeface="Arial MT"/>
                <a:cs typeface="Arial MT"/>
              </a:rPr>
              <a:t> </a:t>
            </a:r>
            <a:r>
              <a:rPr sz="1800" dirty="0">
                <a:solidFill>
                  <a:srgbClr val="545454"/>
                </a:solidFill>
                <a:latin typeface="Arial MT"/>
                <a:cs typeface="Arial MT"/>
              </a:rPr>
              <a:t>suited</a:t>
            </a:r>
            <a:r>
              <a:rPr sz="1800" spc="-15" dirty="0">
                <a:solidFill>
                  <a:srgbClr val="545454"/>
                </a:solidFill>
                <a:latin typeface="Arial MT"/>
                <a:cs typeface="Arial MT"/>
              </a:rPr>
              <a:t> </a:t>
            </a:r>
            <a:r>
              <a:rPr sz="1800" dirty="0">
                <a:solidFill>
                  <a:srgbClr val="545454"/>
                </a:solidFill>
                <a:latin typeface="Arial MT"/>
                <a:cs typeface="Arial MT"/>
              </a:rPr>
              <a:t>to</a:t>
            </a:r>
            <a:r>
              <a:rPr sz="1800" spc="-20" dirty="0">
                <a:solidFill>
                  <a:srgbClr val="545454"/>
                </a:solidFill>
                <a:latin typeface="Arial MT"/>
                <a:cs typeface="Arial MT"/>
              </a:rPr>
              <a:t> </a:t>
            </a:r>
            <a:r>
              <a:rPr sz="1800" dirty="0">
                <a:solidFill>
                  <a:srgbClr val="545454"/>
                </a:solidFill>
                <a:latin typeface="Arial MT"/>
                <a:cs typeface="Arial MT"/>
              </a:rPr>
              <a:t>simpler</a:t>
            </a:r>
            <a:r>
              <a:rPr sz="1800" spc="-15" dirty="0">
                <a:solidFill>
                  <a:srgbClr val="545454"/>
                </a:solidFill>
                <a:latin typeface="Arial MT"/>
                <a:cs typeface="Arial MT"/>
              </a:rPr>
              <a:t> </a:t>
            </a:r>
            <a:r>
              <a:rPr sz="1800" spc="-10" dirty="0">
                <a:solidFill>
                  <a:srgbClr val="545454"/>
                </a:solidFill>
                <a:latin typeface="Arial MT"/>
                <a:cs typeface="Arial MT"/>
              </a:rPr>
              <a:t>problems.</a:t>
            </a:r>
            <a:endParaRPr sz="1800" dirty="0">
              <a:latin typeface="Arial MT"/>
              <a:cs typeface="Arial MT"/>
            </a:endParaRPr>
          </a:p>
          <a:p>
            <a:pPr marL="354965" indent="-342265">
              <a:lnSpc>
                <a:spcPct val="100000"/>
              </a:lnSpc>
              <a:spcBef>
                <a:spcPts val="600"/>
              </a:spcBef>
              <a:buAutoNum type="arabicPeriod"/>
              <a:tabLst>
                <a:tab pos="354965" algn="l"/>
              </a:tabLst>
            </a:pPr>
            <a:r>
              <a:rPr sz="1800" b="1" dirty="0">
                <a:solidFill>
                  <a:srgbClr val="545454"/>
                </a:solidFill>
                <a:latin typeface="Arial"/>
                <a:cs typeface="Arial"/>
              </a:rPr>
              <a:t>Poor</a:t>
            </a:r>
            <a:r>
              <a:rPr sz="1800" b="1" spc="-40" dirty="0">
                <a:solidFill>
                  <a:srgbClr val="545454"/>
                </a:solidFill>
                <a:latin typeface="Arial"/>
                <a:cs typeface="Arial"/>
              </a:rPr>
              <a:t> </a:t>
            </a:r>
            <a:r>
              <a:rPr sz="1800" b="1" dirty="0">
                <a:solidFill>
                  <a:srgbClr val="545454"/>
                </a:solidFill>
                <a:latin typeface="Arial"/>
                <a:cs typeface="Arial"/>
              </a:rPr>
              <a:t>Fit</a:t>
            </a:r>
            <a:r>
              <a:rPr sz="1800" dirty="0">
                <a:solidFill>
                  <a:srgbClr val="545454"/>
                </a:solidFill>
                <a:latin typeface="Arial MT"/>
                <a:cs typeface="Arial MT"/>
              </a:rPr>
              <a:t>:</a:t>
            </a:r>
            <a:r>
              <a:rPr sz="1800" spc="-20" dirty="0">
                <a:solidFill>
                  <a:srgbClr val="545454"/>
                </a:solidFill>
                <a:latin typeface="Arial MT"/>
                <a:cs typeface="Arial MT"/>
              </a:rPr>
              <a:t> </a:t>
            </a:r>
            <a:r>
              <a:rPr sz="1800" dirty="0">
                <a:solidFill>
                  <a:srgbClr val="545454"/>
                </a:solidFill>
                <a:latin typeface="Arial MT"/>
                <a:cs typeface="Arial MT"/>
              </a:rPr>
              <a:t>In</a:t>
            </a:r>
            <a:r>
              <a:rPr sz="1800" spc="-25" dirty="0">
                <a:solidFill>
                  <a:srgbClr val="545454"/>
                </a:solidFill>
                <a:latin typeface="Arial MT"/>
                <a:cs typeface="Arial MT"/>
              </a:rPr>
              <a:t> </a:t>
            </a:r>
            <a:r>
              <a:rPr sz="1800" dirty="0">
                <a:solidFill>
                  <a:srgbClr val="545454"/>
                </a:solidFill>
                <a:latin typeface="Arial MT"/>
                <a:cs typeface="Arial MT"/>
              </a:rPr>
              <a:t>practice</a:t>
            </a:r>
            <a:r>
              <a:rPr sz="1800" spc="-20" dirty="0">
                <a:solidFill>
                  <a:srgbClr val="545454"/>
                </a:solidFill>
                <a:latin typeface="Arial MT"/>
                <a:cs typeface="Arial MT"/>
              </a:rPr>
              <a:t> </a:t>
            </a:r>
            <a:r>
              <a:rPr sz="1800" dirty="0">
                <a:solidFill>
                  <a:srgbClr val="545454"/>
                </a:solidFill>
                <a:latin typeface="Arial MT"/>
                <a:cs typeface="Arial MT"/>
              </a:rPr>
              <a:t>the</a:t>
            </a:r>
            <a:r>
              <a:rPr sz="1800" spc="-25" dirty="0">
                <a:solidFill>
                  <a:srgbClr val="545454"/>
                </a:solidFill>
                <a:latin typeface="Arial MT"/>
                <a:cs typeface="Arial MT"/>
              </a:rPr>
              <a:t> </a:t>
            </a:r>
            <a:r>
              <a:rPr sz="1800" dirty="0">
                <a:solidFill>
                  <a:srgbClr val="545454"/>
                </a:solidFill>
                <a:latin typeface="Arial MT"/>
                <a:cs typeface="Arial MT"/>
              </a:rPr>
              <a:t>methods</a:t>
            </a:r>
            <a:r>
              <a:rPr sz="1800" spc="-35" dirty="0">
                <a:solidFill>
                  <a:srgbClr val="545454"/>
                </a:solidFill>
                <a:latin typeface="Arial MT"/>
                <a:cs typeface="Arial MT"/>
              </a:rPr>
              <a:t> </a:t>
            </a:r>
            <a:r>
              <a:rPr sz="1800" dirty="0">
                <a:solidFill>
                  <a:srgbClr val="545454"/>
                </a:solidFill>
                <a:latin typeface="Arial MT"/>
                <a:cs typeface="Arial MT"/>
              </a:rPr>
              <a:t>are</a:t>
            </a:r>
            <a:r>
              <a:rPr sz="1800" spc="-30" dirty="0">
                <a:solidFill>
                  <a:srgbClr val="545454"/>
                </a:solidFill>
                <a:latin typeface="Arial MT"/>
                <a:cs typeface="Arial MT"/>
              </a:rPr>
              <a:t> </a:t>
            </a:r>
            <a:r>
              <a:rPr sz="1800" dirty="0">
                <a:solidFill>
                  <a:srgbClr val="545454"/>
                </a:solidFill>
                <a:latin typeface="Arial MT"/>
                <a:cs typeface="Arial MT"/>
              </a:rPr>
              <a:t>unlikely to</a:t>
            </a:r>
            <a:r>
              <a:rPr sz="1800" spc="-25" dirty="0">
                <a:solidFill>
                  <a:srgbClr val="545454"/>
                </a:solidFill>
                <a:latin typeface="Arial MT"/>
                <a:cs typeface="Arial MT"/>
              </a:rPr>
              <a:t> </a:t>
            </a:r>
            <a:r>
              <a:rPr sz="1800" dirty="0">
                <a:solidFill>
                  <a:srgbClr val="545454"/>
                </a:solidFill>
                <a:latin typeface="Arial MT"/>
                <a:cs typeface="Arial MT"/>
              </a:rPr>
              <a:t>match</a:t>
            </a:r>
            <a:r>
              <a:rPr sz="1800" spc="-20" dirty="0">
                <a:solidFill>
                  <a:srgbClr val="545454"/>
                </a:solidFill>
                <a:latin typeface="Arial MT"/>
                <a:cs typeface="Arial MT"/>
              </a:rPr>
              <a:t> </a:t>
            </a:r>
            <a:r>
              <a:rPr sz="1800" dirty="0">
                <a:solidFill>
                  <a:srgbClr val="545454"/>
                </a:solidFill>
                <a:latin typeface="Arial MT"/>
                <a:cs typeface="Arial MT"/>
              </a:rPr>
              <a:t>the</a:t>
            </a:r>
            <a:r>
              <a:rPr sz="1800" spc="-25" dirty="0">
                <a:solidFill>
                  <a:srgbClr val="545454"/>
                </a:solidFill>
                <a:latin typeface="Arial MT"/>
                <a:cs typeface="Arial MT"/>
              </a:rPr>
              <a:t> </a:t>
            </a:r>
            <a:r>
              <a:rPr sz="1800" dirty="0">
                <a:solidFill>
                  <a:srgbClr val="545454"/>
                </a:solidFill>
                <a:latin typeface="Arial MT"/>
                <a:cs typeface="Arial MT"/>
              </a:rPr>
              <a:t>underlying</a:t>
            </a:r>
            <a:r>
              <a:rPr sz="1800" spc="25" dirty="0">
                <a:solidFill>
                  <a:srgbClr val="545454"/>
                </a:solidFill>
                <a:latin typeface="Arial MT"/>
                <a:cs typeface="Arial MT"/>
              </a:rPr>
              <a:t> </a:t>
            </a:r>
            <a:r>
              <a:rPr sz="1800" dirty="0">
                <a:solidFill>
                  <a:srgbClr val="545454"/>
                </a:solidFill>
                <a:latin typeface="Arial MT"/>
                <a:cs typeface="Arial MT"/>
              </a:rPr>
              <a:t>mapping</a:t>
            </a:r>
            <a:r>
              <a:rPr sz="1800" spc="-10" dirty="0">
                <a:solidFill>
                  <a:srgbClr val="545454"/>
                </a:solidFill>
                <a:latin typeface="Arial MT"/>
                <a:cs typeface="Arial MT"/>
              </a:rPr>
              <a:t> function.</a:t>
            </a:r>
            <a:endParaRPr sz="1800" dirty="0">
              <a:latin typeface="Arial MT"/>
              <a:cs typeface="Arial M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2326" y="544068"/>
            <a:ext cx="6906006" cy="3570732"/>
          </a:xfrm>
          <a:prstGeom prst="rect">
            <a:avLst/>
          </a:prstGeom>
        </p:spPr>
      </p:pic>
      <p:pic>
        <p:nvPicPr>
          <p:cNvPr id="3" name="object 3"/>
          <p:cNvPicPr/>
          <p:nvPr/>
        </p:nvPicPr>
        <p:blipFill>
          <a:blip r:embed="rId3" cstate="print"/>
          <a:stretch>
            <a:fillRect/>
          </a:stretch>
        </p:blipFill>
        <p:spPr>
          <a:xfrm>
            <a:off x="107268" y="4163568"/>
            <a:ext cx="7125608" cy="2590797"/>
          </a:xfrm>
          <a:prstGeom prst="rect">
            <a:avLst/>
          </a:prstGeom>
        </p:spPr>
      </p:pic>
      <p:pic>
        <p:nvPicPr>
          <p:cNvPr id="4" name="object 4"/>
          <p:cNvPicPr/>
          <p:nvPr/>
        </p:nvPicPr>
        <p:blipFill>
          <a:blip r:embed="rId4" cstate="print"/>
          <a:stretch>
            <a:fillRect/>
          </a:stretch>
        </p:blipFill>
        <p:spPr>
          <a:xfrm>
            <a:off x="2153412" y="124968"/>
            <a:ext cx="3829050" cy="838200"/>
          </a:xfrm>
          <a:prstGeom prst="rect">
            <a:avLst/>
          </a:prstGeom>
        </p:spPr>
      </p:pic>
      <p:sp>
        <p:nvSpPr>
          <p:cNvPr id="5" name="object 5"/>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40</a:t>
            </a:fld>
            <a:endParaRPr spc="-25"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657" y="990601"/>
            <a:ext cx="9034463" cy="5146675"/>
            <a:chOff x="146209" y="990600"/>
            <a:chExt cx="12045950" cy="5146675"/>
          </a:xfrm>
        </p:grpSpPr>
        <p:pic>
          <p:nvPicPr>
            <p:cNvPr id="3" name="object 3"/>
            <p:cNvPicPr/>
            <p:nvPr/>
          </p:nvPicPr>
          <p:blipFill>
            <a:blip r:embed="rId2" cstate="print"/>
            <a:stretch>
              <a:fillRect/>
            </a:stretch>
          </p:blipFill>
          <p:spPr>
            <a:xfrm>
              <a:off x="146209" y="1111144"/>
              <a:ext cx="4441105" cy="3366268"/>
            </a:xfrm>
            <a:prstGeom prst="rect">
              <a:avLst/>
            </a:prstGeom>
          </p:spPr>
        </p:pic>
        <p:pic>
          <p:nvPicPr>
            <p:cNvPr id="4" name="object 4"/>
            <p:cNvPicPr/>
            <p:nvPr/>
          </p:nvPicPr>
          <p:blipFill>
            <a:blip r:embed="rId3" cstate="print"/>
            <a:stretch>
              <a:fillRect/>
            </a:stretch>
          </p:blipFill>
          <p:spPr>
            <a:xfrm>
              <a:off x="4488180" y="990600"/>
              <a:ext cx="7703820" cy="5146548"/>
            </a:xfrm>
            <a:prstGeom prst="rect">
              <a:avLst/>
            </a:prstGeom>
          </p:spPr>
        </p:pic>
      </p:grpSp>
      <p:sp>
        <p:nvSpPr>
          <p:cNvPr id="5" name="object 5"/>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41</a:t>
            </a:fld>
            <a:endParaRPr spc="-25"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42</a:t>
            </a:fld>
            <a:endParaRPr spc="-25" dirty="0"/>
          </a:p>
        </p:txBody>
      </p:sp>
      <p:pic>
        <p:nvPicPr>
          <p:cNvPr id="18434" name="Picture 2"/>
          <p:cNvPicPr>
            <a:picLocks noChangeAspect="1" noChangeArrowheads="1"/>
          </p:cNvPicPr>
          <p:nvPr/>
        </p:nvPicPr>
        <p:blipFill>
          <a:blip r:embed="rId2" cstate="print"/>
          <a:srcRect/>
          <a:stretch>
            <a:fillRect/>
          </a:stretch>
        </p:blipFill>
        <p:spPr bwMode="auto">
          <a:xfrm>
            <a:off x="342900" y="685800"/>
            <a:ext cx="7669417" cy="594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051" y="561008"/>
            <a:ext cx="8469020" cy="396904"/>
          </a:xfrm>
          <a:prstGeom prst="rect">
            <a:avLst/>
          </a:prstGeom>
        </p:spPr>
        <p:txBody>
          <a:bodyPr vert="horz" wrap="square" lIns="0" tIns="12065" rIns="0" bIns="0" rtlCol="0">
            <a:spAutoFit/>
          </a:bodyPr>
          <a:lstStyle/>
          <a:p>
            <a:pPr marL="80010">
              <a:lnSpc>
                <a:spcPct val="100000"/>
              </a:lnSpc>
              <a:spcBef>
                <a:spcPts val="95"/>
              </a:spcBef>
            </a:pPr>
            <a:r>
              <a:rPr sz="2500" b="0" spc="65" dirty="0">
                <a:latin typeface="Trebuchet MS"/>
                <a:cs typeface="Trebuchet MS"/>
              </a:rPr>
              <a:t>LINEAR</a:t>
            </a:r>
            <a:r>
              <a:rPr sz="2500" b="0" spc="-45" dirty="0">
                <a:latin typeface="Trebuchet MS"/>
                <a:cs typeface="Trebuchet MS"/>
              </a:rPr>
              <a:t> </a:t>
            </a:r>
            <a:r>
              <a:rPr sz="2500" b="0" spc="-10" dirty="0">
                <a:latin typeface="Trebuchet MS"/>
                <a:cs typeface="Trebuchet MS"/>
              </a:rPr>
              <a:t>REGRESSION:</a:t>
            </a:r>
            <a:endParaRPr sz="2500" dirty="0">
              <a:latin typeface="Trebuchet MS"/>
              <a:cs typeface="Trebuchet MS"/>
            </a:endParaRPr>
          </a:p>
        </p:txBody>
      </p:sp>
      <p:sp>
        <p:nvSpPr>
          <p:cNvPr id="4" name="object 4"/>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43</a:t>
            </a:fld>
            <a:endParaRPr spc="-25" dirty="0"/>
          </a:p>
        </p:txBody>
      </p:sp>
      <p:sp>
        <p:nvSpPr>
          <p:cNvPr id="3" name="object 3"/>
          <p:cNvSpPr txBox="1"/>
          <p:nvPr/>
        </p:nvSpPr>
        <p:spPr>
          <a:xfrm>
            <a:off x="400050" y="990600"/>
            <a:ext cx="8370094" cy="6235681"/>
          </a:xfrm>
          <a:prstGeom prst="rect">
            <a:avLst/>
          </a:prstGeom>
        </p:spPr>
        <p:txBody>
          <a:bodyPr vert="horz" wrap="square" lIns="0" tIns="13335" rIns="0" bIns="0" rtlCol="0">
            <a:spAutoFit/>
          </a:bodyPr>
          <a:lstStyle/>
          <a:p>
            <a:pPr marL="469265" indent="-456565">
              <a:lnSpc>
                <a:spcPct val="100000"/>
              </a:lnSpc>
              <a:spcBef>
                <a:spcPts val="105"/>
              </a:spcBef>
              <a:buClr>
                <a:srgbClr val="009DD9"/>
              </a:buClr>
              <a:buSzPct val="90000"/>
              <a:buAutoNum type="arabicPeriod"/>
              <a:tabLst>
                <a:tab pos="469265" algn="l"/>
              </a:tabLst>
            </a:pPr>
            <a:r>
              <a:rPr sz="2400" dirty="0">
                <a:latin typeface="Calibri"/>
                <a:cs typeface="Calibri"/>
              </a:rPr>
              <a:t>Linear</a:t>
            </a:r>
            <a:r>
              <a:rPr sz="2400" spc="-40" dirty="0">
                <a:latin typeface="Calibri"/>
                <a:cs typeface="Calibri"/>
              </a:rPr>
              <a:t> </a:t>
            </a:r>
            <a:r>
              <a:rPr sz="2400" spc="-10" dirty="0">
                <a:latin typeface="Calibri"/>
                <a:cs typeface="Calibri"/>
              </a:rPr>
              <a:t>regression</a:t>
            </a:r>
            <a:r>
              <a:rPr sz="2400" spc="-25" dirty="0">
                <a:latin typeface="Calibri"/>
                <a:cs typeface="Calibri"/>
              </a:rPr>
              <a:t> </a:t>
            </a:r>
            <a:r>
              <a:rPr sz="2400" dirty="0">
                <a:latin typeface="Calibri"/>
                <a:cs typeface="Calibri"/>
              </a:rPr>
              <a:t>is</a:t>
            </a:r>
            <a:r>
              <a:rPr sz="2400" spc="-40" dirty="0">
                <a:latin typeface="Calibri"/>
                <a:cs typeface="Calibri"/>
              </a:rPr>
              <a:t> </a:t>
            </a:r>
            <a:r>
              <a:rPr sz="2400" dirty="0">
                <a:latin typeface="Calibri"/>
                <a:cs typeface="Calibri"/>
              </a:rPr>
              <a:t>a</a:t>
            </a:r>
            <a:r>
              <a:rPr sz="2400" spc="-35" dirty="0">
                <a:latin typeface="Calibri"/>
                <a:cs typeface="Calibri"/>
              </a:rPr>
              <a:t> </a:t>
            </a:r>
            <a:r>
              <a:rPr sz="2400" spc="-10" dirty="0">
                <a:latin typeface="Calibri"/>
                <a:cs typeface="Calibri"/>
              </a:rPr>
              <a:t>statistical</a:t>
            </a:r>
            <a:r>
              <a:rPr sz="2400" spc="5" dirty="0">
                <a:latin typeface="Calibri"/>
                <a:cs typeface="Calibri"/>
              </a:rPr>
              <a:t> </a:t>
            </a:r>
            <a:r>
              <a:rPr sz="2400" spc="-10" dirty="0">
                <a:latin typeface="Calibri"/>
                <a:cs typeface="Calibri"/>
              </a:rPr>
              <a:t>regression</a:t>
            </a:r>
            <a:r>
              <a:rPr sz="2400" spc="-35" dirty="0">
                <a:latin typeface="Calibri"/>
                <a:cs typeface="Calibri"/>
              </a:rPr>
              <a:t> </a:t>
            </a:r>
            <a:r>
              <a:rPr sz="2400" dirty="0">
                <a:latin typeface="Calibri"/>
                <a:cs typeface="Calibri"/>
              </a:rPr>
              <a:t>method</a:t>
            </a:r>
            <a:r>
              <a:rPr sz="2400" spc="-35" dirty="0">
                <a:latin typeface="Calibri"/>
                <a:cs typeface="Calibri"/>
              </a:rPr>
              <a:t> </a:t>
            </a:r>
            <a:r>
              <a:rPr sz="2400" dirty="0">
                <a:latin typeface="Calibri"/>
                <a:cs typeface="Calibri"/>
              </a:rPr>
              <a:t>which</a:t>
            </a:r>
            <a:r>
              <a:rPr sz="2400" spc="-40" dirty="0">
                <a:latin typeface="Calibri"/>
                <a:cs typeface="Calibri"/>
              </a:rPr>
              <a:t> </a:t>
            </a:r>
            <a:r>
              <a:rPr sz="2400" dirty="0">
                <a:latin typeface="Calibri"/>
                <a:cs typeface="Calibri"/>
              </a:rPr>
              <a:t>is</a:t>
            </a:r>
            <a:r>
              <a:rPr sz="2400" spc="-40" dirty="0">
                <a:latin typeface="Calibri"/>
                <a:cs typeface="Calibri"/>
              </a:rPr>
              <a:t> </a:t>
            </a:r>
            <a:r>
              <a:rPr sz="2400" dirty="0">
                <a:latin typeface="Calibri"/>
                <a:cs typeface="Calibri"/>
              </a:rPr>
              <a:t>used</a:t>
            </a:r>
            <a:r>
              <a:rPr sz="2400" spc="-30" dirty="0">
                <a:latin typeface="Calibri"/>
                <a:cs typeface="Calibri"/>
              </a:rPr>
              <a:t> </a:t>
            </a:r>
            <a:r>
              <a:rPr sz="2400" dirty="0">
                <a:latin typeface="Calibri"/>
                <a:cs typeface="Calibri"/>
              </a:rPr>
              <a:t>for</a:t>
            </a:r>
            <a:r>
              <a:rPr sz="2400" spc="-55" dirty="0">
                <a:latin typeface="Calibri"/>
                <a:cs typeface="Calibri"/>
              </a:rPr>
              <a:t> </a:t>
            </a:r>
            <a:r>
              <a:rPr sz="2400" spc="-10" dirty="0">
                <a:latin typeface="Calibri"/>
                <a:cs typeface="Calibri"/>
              </a:rPr>
              <a:t>predictive</a:t>
            </a:r>
            <a:r>
              <a:rPr sz="2400" spc="-35" dirty="0">
                <a:latin typeface="Calibri"/>
                <a:cs typeface="Calibri"/>
              </a:rPr>
              <a:t> </a:t>
            </a:r>
            <a:r>
              <a:rPr sz="2400" spc="-10" dirty="0" smtClean="0">
                <a:latin typeface="Calibri"/>
                <a:cs typeface="Calibri"/>
              </a:rPr>
              <a:t>analysis.</a:t>
            </a:r>
            <a:endParaRPr lang="en-IN" sz="2400" spc="-10" dirty="0" smtClean="0">
              <a:latin typeface="Calibri"/>
              <a:cs typeface="Calibri"/>
            </a:endParaRPr>
          </a:p>
          <a:p>
            <a:pPr marL="469265" indent="-456565">
              <a:lnSpc>
                <a:spcPct val="100000"/>
              </a:lnSpc>
              <a:spcBef>
                <a:spcPts val="105"/>
              </a:spcBef>
              <a:buClr>
                <a:srgbClr val="009DD9"/>
              </a:buClr>
              <a:buSzPct val="90000"/>
              <a:buAutoNum type="arabicPeriod"/>
              <a:tabLst>
                <a:tab pos="469265" algn="l"/>
              </a:tabLst>
            </a:pPr>
            <a:r>
              <a:rPr sz="2400" dirty="0" smtClean="0">
                <a:latin typeface="Calibri"/>
                <a:cs typeface="Calibri"/>
              </a:rPr>
              <a:t>It</a:t>
            </a:r>
            <a:r>
              <a:rPr sz="2400" spc="55" dirty="0" smtClean="0">
                <a:latin typeface="Calibri"/>
                <a:cs typeface="Calibri"/>
              </a:rPr>
              <a:t> </a:t>
            </a:r>
            <a:r>
              <a:rPr sz="2400" dirty="0">
                <a:latin typeface="Calibri"/>
                <a:cs typeface="Calibri"/>
              </a:rPr>
              <a:t>is</a:t>
            </a:r>
            <a:r>
              <a:rPr sz="2400" spc="55" dirty="0">
                <a:latin typeface="Calibri"/>
                <a:cs typeface="Calibri"/>
              </a:rPr>
              <a:t> </a:t>
            </a:r>
            <a:r>
              <a:rPr sz="2400" dirty="0">
                <a:latin typeface="Calibri"/>
                <a:cs typeface="Calibri"/>
              </a:rPr>
              <a:t>one</a:t>
            </a:r>
            <a:r>
              <a:rPr sz="2400" spc="45" dirty="0">
                <a:latin typeface="Calibri"/>
                <a:cs typeface="Calibri"/>
              </a:rPr>
              <a:t> </a:t>
            </a:r>
            <a:r>
              <a:rPr sz="2400" dirty="0">
                <a:latin typeface="Calibri"/>
                <a:cs typeface="Calibri"/>
              </a:rPr>
              <a:t>of</a:t>
            </a:r>
            <a:r>
              <a:rPr sz="2400" spc="50" dirty="0">
                <a:latin typeface="Calibri"/>
                <a:cs typeface="Calibri"/>
              </a:rPr>
              <a:t> </a:t>
            </a:r>
            <a:r>
              <a:rPr sz="2400" dirty="0">
                <a:latin typeface="Calibri"/>
                <a:cs typeface="Calibri"/>
              </a:rPr>
              <a:t>the</a:t>
            </a:r>
            <a:r>
              <a:rPr sz="2400" spc="55" dirty="0">
                <a:latin typeface="Calibri"/>
                <a:cs typeface="Calibri"/>
              </a:rPr>
              <a:t> </a:t>
            </a:r>
            <a:r>
              <a:rPr sz="2400" dirty="0">
                <a:latin typeface="Calibri"/>
                <a:cs typeface="Calibri"/>
              </a:rPr>
              <a:t>very</a:t>
            </a:r>
            <a:r>
              <a:rPr sz="2400" spc="55" dirty="0">
                <a:latin typeface="Calibri"/>
                <a:cs typeface="Calibri"/>
              </a:rPr>
              <a:t> </a:t>
            </a:r>
            <a:r>
              <a:rPr sz="2400" dirty="0">
                <a:latin typeface="Calibri"/>
                <a:cs typeface="Calibri"/>
              </a:rPr>
              <a:t>simple</a:t>
            </a:r>
            <a:r>
              <a:rPr sz="2400" spc="50" dirty="0">
                <a:latin typeface="Calibri"/>
                <a:cs typeface="Calibri"/>
              </a:rPr>
              <a:t> </a:t>
            </a:r>
            <a:r>
              <a:rPr sz="2400" dirty="0">
                <a:latin typeface="Calibri"/>
                <a:cs typeface="Calibri"/>
              </a:rPr>
              <a:t>and</a:t>
            </a:r>
            <a:r>
              <a:rPr sz="2400" spc="50" dirty="0">
                <a:latin typeface="Calibri"/>
                <a:cs typeface="Calibri"/>
              </a:rPr>
              <a:t> </a:t>
            </a:r>
            <a:r>
              <a:rPr sz="2400" dirty="0">
                <a:latin typeface="Calibri"/>
                <a:cs typeface="Calibri"/>
              </a:rPr>
              <a:t>easy</a:t>
            </a:r>
            <a:r>
              <a:rPr sz="2400" spc="55" dirty="0">
                <a:latin typeface="Calibri"/>
                <a:cs typeface="Calibri"/>
              </a:rPr>
              <a:t> </a:t>
            </a:r>
            <a:r>
              <a:rPr sz="2400" dirty="0">
                <a:latin typeface="Calibri"/>
                <a:cs typeface="Calibri"/>
              </a:rPr>
              <a:t>algorithms</a:t>
            </a:r>
            <a:r>
              <a:rPr sz="2400" spc="45" dirty="0">
                <a:latin typeface="Calibri"/>
                <a:cs typeface="Calibri"/>
              </a:rPr>
              <a:t> </a:t>
            </a:r>
            <a:r>
              <a:rPr sz="2400" dirty="0">
                <a:latin typeface="Calibri"/>
                <a:cs typeface="Calibri"/>
              </a:rPr>
              <a:t>which</a:t>
            </a:r>
            <a:r>
              <a:rPr sz="2400" spc="55" dirty="0">
                <a:latin typeface="Calibri"/>
                <a:cs typeface="Calibri"/>
              </a:rPr>
              <a:t> </a:t>
            </a:r>
            <a:r>
              <a:rPr sz="2400" dirty="0">
                <a:latin typeface="Calibri"/>
                <a:cs typeface="Calibri"/>
              </a:rPr>
              <a:t>works</a:t>
            </a:r>
            <a:r>
              <a:rPr sz="2400" spc="55" dirty="0">
                <a:latin typeface="Calibri"/>
                <a:cs typeface="Calibri"/>
              </a:rPr>
              <a:t> </a:t>
            </a:r>
            <a:r>
              <a:rPr sz="2400" dirty="0">
                <a:latin typeface="Calibri"/>
                <a:cs typeface="Calibri"/>
              </a:rPr>
              <a:t>on</a:t>
            </a:r>
            <a:r>
              <a:rPr sz="2400" spc="60" dirty="0">
                <a:latin typeface="Calibri"/>
                <a:cs typeface="Calibri"/>
              </a:rPr>
              <a:t> </a:t>
            </a:r>
            <a:r>
              <a:rPr sz="2400" dirty="0">
                <a:latin typeface="Calibri"/>
                <a:cs typeface="Calibri"/>
              </a:rPr>
              <a:t>regression</a:t>
            </a:r>
            <a:r>
              <a:rPr sz="2400" spc="60" dirty="0">
                <a:latin typeface="Calibri"/>
                <a:cs typeface="Calibri"/>
              </a:rPr>
              <a:t> </a:t>
            </a:r>
            <a:r>
              <a:rPr sz="2400" dirty="0">
                <a:latin typeface="Calibri"/>
                <a:cs typeface="Calibri"/>
              </a:rPr>
              <a:t>and</a:t>
            </a:r>
            <a:r>
              <a:rPr sz="2400" spc="50" dirty="0">
                <a:latin typeface="Calibri"/>
                <a:cs typeface="Calibri"/>
              </a:rPr>
              <a:t> </a:t>
            </a:r>
            <a:r>
              <a:rPr sz="2400" dirty="0">
                <a:latin typeface="Calibri"/>
                <a:cs typeface="Calibri"/>
              </a:rPr>
              <a:t>shows</a:t>
            </a:r>
            <a:r>
              <a:rPr sz="2400" spc="40" dirty="0">
                <a:latin typeface="Calibri"/>
                <a:cs typeface="Calibri"/>
              </a:rPr>
              <a:t> </a:t>
            </a:r>
            <a:r>
              <a:rPr sz="2400" dirty="0">
                <a:latin typeface="Calibri"/>
                <a:cs typeface="Calibri"/>
              </a:rPr>
              <a:t>the</a:t>
            </a:r>
            <a:r>
              <a:rPr sz="2400" spc="55" dirty="0">
                <a:latin typeface="Calibri"/>
                <a:cs typeface="Calibri"/>
              </a:rPr>
              <a:t> </a:t>
            </a:r>
            <a:r>
              <a:rPr sz="2400" spc="-10" dirty="0" smtClean="0">
                <a:latin typeface="Calibri"/>
                <a:cs typeface="Calibri"/>
              </a:rPr>
              <a:t>relationship</a:t>
            </a:r>
            <a:r>
              <a:rPr lang="en-IN" sz="2400" spc="-10" dirty="0" smtClean="0">
                <a:latin typeface="Calibri"/>
                <a:cs typeface="Calibri"/>
              </a:rPr>
              <a:t> </a:t>
            </a:r>
            <a:r>
              <a:rPr sz="2400" dirty="0" smtClean="0">
                <a:latin typeface="Calibri"/>
                <a:cs typeface="Calibri"/>
              </a:rPr>
              <a:t>between</a:t>
            </a:r>
            <a:r>
              <a:rPr sz="2400" spc="-70" dirty="0" smtClean="0">
                <a:latin typeface="Calibri"/>
                <a:cs typeface="Calibri"/>
              </a:rPr>
              <a:t> </a:t>
            </a:r>
            <a:r>
              <a:rPr sz="2400" dirty="0">
                <a:latin typeface="Calibri"/>
                <a:cs typeface="Calibri"/>
              </a:rPr>
              <a:t>the</a:t>
            </a:r>
            <a:r>
              <a:rPr sz="2400" spc="-60" dirty="0">
                <a:latin typeface="Calibri"/>
                <a:cs typeface="Calibri"/>
              </a:rPr>
              <a:t> </a:t>
            </a:r>
            <a:r>
              <a:rPr sz="2400" dirty="0">
                <a:latin typeface="Calibri"/>
                <a:cs typeface="Calibri"/>
              </a:rPr>
              <a:t>continuous</a:t>
            </a:r>
            <a:r>
              <a:rPr sz="2400" spc="-75" dirty="0">
                <a:latin typeface="Calibri"/>
                <a:cs typeface="Calibri"/>
              </a:rPr>
              <a:t> </a:t>
            </a:r>
            <a:r>
              <a:rPr sz="2400" spc="-10" dirty="0">
                <a:latin typeface="Calibri"/>
                <a:cs typeface="Calibri"/>
              </a:rPr>
              <a:t>variables.</a:t>
            </a:r>
            <a:endParaRPr sz="2400" dirty="0">
              <a:latin typeface="Calibri"/>
              <a:cs typeface="Calibri"/>
            </a:endParaRPr>
          </a:p>
          <a:p>
            <a:pPr marL="469265" indent="-456565">
              <a:lnSpc>
                <a:spcPct val="100000"/>
              </a:lnSpc>
              <a:spcBef>
                <a:spcPts val="2280"/>
              </a:spcBef>
              <a:buClr>
                <a:srgbClr val="009DD9"/>
              </a:buClr>
              <a:buSzPct val="90000"/>
              <a:buAutoNum type="arabicPeriod" startAt="3"/>
              <a:tabLst>
                <a:tab pos="469265" algn="l"/>
              </a:tabLst>
            </a:pPr>
            <a:r>
              <a:rPr sz="2400" dirty="0">
                <a:latin typeface="Calibri"/>
                <a:cs typeface="Calibri"/>
              </a:rPr>
              <a:t>It</a:t>
            </a:r>
            <a:r>
              <a:rPr sz="2400" spc="-55" dirty="0">
                <a:latin typeface="Calibri"/>
                <a:cs typeface="Calibri"/>
              </a:rPr>
              <a:t> </a:t>
            </a:r>
            <a:r>
              <a:rPr sz="2400" dirty="0">
                <a:latin typeface="Calibri"/>
                <a:cs typeface="Calibri"/>
              </a:rPr>
              <a:t>is</a:t>
            </a:r>
            <a:r>
              <a:rPr sz="2400" spc="-30" dirty="0">
                <a:latin typeface="Calibri"/>
                <a:cs typeface="Calibri"/>
              </a:rPr>
              <a:t> </a:t>
            </a:r>
            <a:r>
              <a:rPr sz="2400" dirty="0">
                <a:latin typeface="Calibri"/>
                <a:cs typeface="Calibri"/>
              </a:rPr>
              <a:t>used</a:t>
            </a:r>
            <a:r>
              <a:rPr sz="2400" spc="-40" dirty="0">
                <a:latin typeface="Calibri"/>
                <a:cs typeface="Calibri"/>
              </a:rPr>
              <a:t> </a:t>
            </a:r>
            <a:r>
              <a:rPr sz="2400" dirty="0">
                <a:latin typeface="Calibri"/>
                <a:cs typeface="Calibri"/>
              </a:rPr>
              <a:t>for</a:t>
            </a:r>
            <a:r>
              <a:rPr sz="2400" spc="-65" dirty="0">
                <a:latin typeface="Calibri"/>
                <a:cs typeface="Calibri"/>
              </a:rPr>
              <a:t> </a:t>
            </a:r>
            <a:r>
              <a:rPr sz="2400" dirty="0">
                <a:latin typeface="Calibri"/>
                <a:cs typeface="Calibri"/>
              </a:rPr>
              <a:t>solving</a:t>
            </a:r>
            <a:r>
              <a:rPr sz="2400" spc="-40" dirty="0">
                <a:latin typeface="Calibri"/>
                <a:cs typeface="Calibri"/>
              </a:rPr>
              <a:t> </a:t>
            </a:r>
            <a:r>
              <a:rPr sz="2400" dirty="0">
                <a:latin typeface="Calibri"/>
                <a:cs typeface="Calibri"/>
              </a:rPr>
              <a:t>the</a:t>
            </a:r>
            <a:r>
              <a:rPr sz="2400" spc="-50" dirty="0">
                <a:latin typeface="Calibri"/>
                <a:cs typeface="Calibri"/>
              </a:rPr>
              <a:t> </a:t>
            </a:r>
            <a:r>
              <a:rPr sz="2400" dirty="0">
                <a:latin typeface="Calibri"/>
                <a:cs typeface="Calibri"/>
              </a:rPr>
              <a:t>regression</a:t>
            </a:r>
            <a:r>
              <a:rPr sz="2400" spc="-25" dirty="0">
                <a:latin typeface="Calibri"/>
                <a:cs typeface="Calibri"/>
              </a:rPr>
              <a:t> </a:t>
            </a:r>
            <a:r>
              <a:rPr sz="2400" dirty="0">
                <a:latin typeface="Calibri"/>
                <a:cs typeface="Calibri"/>
              </a:rPr>
              <a:t>problem</a:t>
            </a:r>
            <a:r>
              <a:rPr sz="2400" spc="-50" dirty="0">
                <a:latin typeface="Calibri"/>
                <a:cs typeface="Calibri"/>
              </a:rPr>
              <a:t> </a:t>
            </a:r>
            <a:r>
              <a:rPr sz="2400" dirty="0">
                <a:latin typeface="Calibri"/>
                <a:cs typeface="Calibri"/>
              </a:rPr>
              <a:t>in</a:t>
            </a:r>
            <a:r>
              <a:rPr sz="2400" spc="-45" dirty="0">
                <a:latin typeface="Calibri"/>
                <a:cs typeface="Calibri"/>
              </a:rPr>
              <a:t> </a:t>
            </a:r>
            <a:r>
              <a:rPr sz="2400" dirty="0">
                <a:latin typeface="Calibri"/>
                <a:cs typeface="Calibri"/>
              </a:rPr>
              <a:t>machine</a:t>
            </a:r>
            <a:r>
              <a:rPr sz="2400" spc="-45" dirty="0">
                <a:latin typeface="Calibri"/>
                <a:cs typeface="Calibri"/>
              </a:rPr>
              <a:t> </a:t>
            </a:r>
            <a:r>
              <a:rPr sz="2400" spc="-10" dirty="0">
                <a:latin typeface="Calibri"/>
                <a:cs typeface="Calibri"/>
              </a:rPr>
              <a:t>learning.</a:t>
            </a:r>
            <a:endParaRPr sz="2400" dirty="0">
              <a:latin typeface="Calibri"/>
              <a:cs typeface="Calibri"/>
            </a:endParaRPr>
          </a:p>
          <a:p>
            <a:pPr marL="469265" indent="-456565">
              <a:lnSpc>
                <a:spcPct val="100000"/>
              </a:lnSpc>
              <a:spcBef>
                <a:spcPts val="2280"/>
              </a:spcBef>
              <a:buClr>
                <a:srgbClr val="009DD9"/>
              </a:buClr>
              <a:buSzPct val="90000"/>
              <a:buAutoNum type="arabicPeriod" startAt="3"/>
              <a:tabLst>
                <a:tab pos="469265" algn="l"/>
              </a:tabLst>
            </a:pPr>
            <a:r>
              <a:rPr sz="2400" dirty="0">
                <a:latin typeface="Calibri"/>
                <a:cs typeface="Calibri"/>
              </a:rPr>
              <a:t>Linear</a:t>
            </a:r>
            <a:r>
              <a:rPr sz="2400" spc="315" dirty="0">
                <a:latin typeface="Calibri"/>
                <a:cs typeface="Calibri"/>
              </a:rPr>
              <a:t> </a:t>
            </a:r>
            <a:r>
              <a:rPr sz="2400" dirty="0">
                <a:latin typeface="Calibri"/>
                <a:cs typeface="Calibri"/>
              </a:rPr>
              <a:t>regression</a:t>
            </a:r>
            <a:r>
              <a:rPr sz="2400" spc="315" dirty="0">
                <a:latin typeface="Calibri"/>
                <a:cs typeface="Calibri"/>
              </a:rPr>
              <a:t> </a:t>
            </a:r>
            <a:r>
              <a:rPr sz="2400" dirty="0">
                <a:latin typeface="Calibri"/>
                <a:cs typeface="Calibri"/>
              </a:rPr>
              <a:t>shows</a:t>
            </a:r>
            <a:r>
              <a:rPr sz="2400" spc="325" dirty="0">
                <a:latin typeface="Calibri"/>
                <a:cs typeface="Calibri"/>
              </a:rPr>
              <a:t> </a:t>
            </a:r>
            <a:r>
              <a:rPr sz="2400" dirty="0">
                <a:latin typeface="Calibri"/>
                <a:cs typeface="Calibri"/>
              </a:rPr>
              <a:t>the</a:t>
            </a:r>
            <a:r>
              <a:rPr sz="2400" spc="310" dirty="0">
                <a:latin typeface="Calibri"/>
                <a:cs typeface="Calibri"/>
              </a:rPr>
              <a:t> </a:t>
            </a:r>
            <a:r>
              <a:rPr sz="2400" dirty="0">
                <a:latin typeface="Calibri"/>
                <a:cs typeface="Calibri"/>
              </a:rPr>
              <a:t>linear</a:t>
            </a:r>
            <a:r>
              <a:rPr sz="2400" spc="320" dirty="0">
                <a:latin typeface="Calibri"/>
                <a:cs typeface="Calibri"/>
              </a:rPr>
              <a:t> </a:t>
            </a:r>
            <a:r>
              <a:rPr sz="2400" dirty="0">
                <a:latin typeface="Calibri"/>
                <a:cs typeface="Calibri"/>
              </a:rPr>
              <a:t>relationship</a:t>
            </a:r>
            <a:r>
              <a:rPr sz="2400" spc="330" dirty="0">
                <a:latin typeface="Calibri"/>
                <a:cs typeface="Calibri"/>
              </a:rPr>
              <a:t> </a:t>
            </a:r>
            <a:r>
              <a:rPr sz="2400" dirty="0">
                <a:latin typeface="Calibri"/>
                <a:cs typeface="Calibri"/>
              </a:rPr>
              <a:t>between</a:t>
            </a:r>
            <a:r>
              <a:rPr sz="2400" spc="325" dirty="0">
                <a:latin typeface="Calibri"/>
                <a:cs typeface="Calibri"/>
              </a:rPr>
              <a:t> </a:t>
            </a:r>
            <a:r>
              <a:rPr sz="2400" dirty="0">
                <a:latin typeface="Calibri"/>
                <a:cs typeface="Calibri"/>
              </a:rPr>
              <a:t>the</a:t>
            </a:r>
            <a:r>
              <a:rPr sz="2400" spc="320" dirty="0">
                <a:latin typeface="Calibri"/>
                <a:cs typeface="Calibri"/>
              </a:rPr>
              <a:t> </a:t>
            </a:r>
            <a:r>
              <a:rPr sz="2400" dirty="0">
                <a:latin typeface="Calibri"/>
                <a:cs typeface="Calibri"/>
              </a:rPr>
              <a:t>independent</a:t>
            </a:r>
            <a:r>
              <a:rPr sz="2400" spc="335" dirty="0">
                <a:latin typeface="Calibri"/>
                <a:cs typeface="Calibri"/>
              </a:rPr>
              <a:t> </a:t>
            </a:r>
            <a:r>
              <a:rPr sz="2400" dirty="0">
                <a:latin typeface="Calibri"/>
                <a:cs typeface="Calibri"/>
              </a:rPr>
              <a:t>variable</a:t>
            </a:r>
            <a:r>
              <a:rPr sz="2400" spc="310" dirty="0">
                <a:latin typeface="Calibri"/>
                <a:cs typeface="Calibri"/>
              </a:rPr>
              <a:t> </a:t>
            </a:r>
            <a:r>
              <a:rPr sz="2400" spc="-10" dirty="0">
                <a:latin typeface="Calibri"/>
                <a:cs typeface="Calibri"/>
              </a:rPr>
              <a:t>(X-</a:t>
            </a:r>
            <a:r>
              <a:rPr sz="2400" dirty="0">
                <a:latin typeface="Calibri"/>
                <a:cs typeface="Calibri"/>
              </a:rPr>
              <a:t>axis)</a:t>
            </a:r>
            <a:r>
              <a:rPr sz="2400" spc="320" dirty="0">
                <a:latin typeface="Calibri"/>
                <a:cs typeface="Calibri"/>
              </a:rPr>
              <a:t> </a:t>
            </a:r>
            <a:r>
              <a:rPr sz="2400" dirty="0">
                <a:latin typeface="Calibri"/>
                <a:cs typeface="Calibri"/>
              </a:rPr>
              <a:t>and</a:t>
            </a:r>
            <a:r>
              <a:rPr sz="2400" spc="335" dirty="0">
                <a:latin typeface="Calibri"/>
                <a:cs typeface="Calibri"/>
              </a:rPr>
              <a:t> </a:t>
            </a:r>
            <a:r>
              <a:rPr sz="2400" spc="-25" dirty="0" smtClean="0">
                <a:latin typeface="Calibri"/>
                <a:cs typeface="Calibri"/>
              </a:rPr>
              <a:t>the</a:t>
            </a:r>
            <a:r>
              <a:rPr lang="en-IN" sz="2400" spc="-25" dirty="0" smtClean="0">
                <a:latin typeface="Calibri"/>
                <a:cs typeface="Calibri"/>
              </a:rPr>
              <a:t> </a:t>
            </a:r>
            <a:r>
              <a:rPr sz="2400" dirty="0" smtClean="0">
                <a:latin typeface="Calibri"/>
                <a:cs typeface="Calibri"/>
              </a:rPr>
              <a:t>dependent</a:t>
            </a:r>
            <a:r>
              <a:rPr sz="2400" spc="-60" dirty="0" smtClean="0">
                <a:latin typeface="Calibri"/>
                <a:cs typeface="Calibri"/>
              </a:rPr>
              <a:t> </a:t>
            </a:r>
            <a:r>
              <a:rPr sz="2400" dirty="0">
                <a:latin typeface="Calibri"/>
                <a:cs typeface="Calibri"/>
              </a:rPr>
              <a:t>variable</a:t>
            </a:r>
            <a:r>
              <a:rPr sz="2400" spc="-60" dirty="0">
                <a:latin typeface="Calibri"/>
                <a:cs typeface="Calibri"/>
              </a:rPr>
              <a:t> </a:t>
            </a:r>
            <a:r>
              <a:rPr sz="2400" spc="-10" dirty="0">
                <a:latin typeface="Calibri"/>
                <a:cs typeface="Calibri"/>
              </a:rPr>
              <a:t>(Y-</a:t>
            </a:r>
            <a:r>
              <a:rPr sz="2400" dirty="0">
                <a:latin typeface="Calibri"/>
                <a:cs typeface="Calibri"/>
              </a:rPr>
              <a:t>axis),</a:t>
            </a:r>
            <a:r>
              <a:rPr sz="2400" spc="-35" dirty="0">
                <a:latin typeface="Calibri"/>
                <a:cs typeface="Calibri"/>
              </a:rPr>
              <a:t> </a:t>
            </a:r>
            <a:r>
              <a:rPr sz="2400" dirty="0">
                <a:latin typeface="Calibri"/>
                <a:cs typeface="Calibri"/>
              </a:rPr>
              <a:t>hence</a:t>
            </a:r>
            <a:r>
              <a:rPr sz="2400" spc="-65" dirty="0">
                <a:latin typeface="Calibri"/>
                <a:cs typeface="Calibri"/>
              </a:rPr>
              <a:t> </a:t>
            </a:r>
            <a:r>
              <a:rPr sz="2400" dirty="0">
                <a:latin typeface="Calibri"/>
                <a:cs typeface="Calibri"/>
              </a:rPr>
              <a:t>called</a:t>
            </a:r>
            <a:r>
              <a:rPr sz="2400" spc="-50" dirty="0">
                <a:latin typeface="Calibri"/>
                <a:cs typeface="Calibri"/>
              </a:rPr>
              <a:t> </a:t>
            </a:r>
            <a:r>
              <a:rPr sz="2400" dirty="0">
                <a:latin typeface="Calibri"/>
                <a:cs typeface="Calibri"/>
              </a:rPr>
              <a:t>linear</a:t>
            </a:r>
            <a:r>
              <a:rPr sz="2400" spc="-45" dirty="0">
                <a:latin typeface="Calibri"/>
                <a:cs typeface="Calibri"/>
              </a:rPr>
              <a:t> </a:t>
            </a:r>
            <a:r>
              <a:rPr sz="2400" spc="-10" dirty="0">
                <a:latin typeface="Calibri"/>
                <a:cs typeface="Calibri"/>
              </a:rPr>
              <a:t>regression.</a:t>
            </a:r>
            <a:endParaRPr sz="2400" dirty="0">
              <a:latin typeface="Calibri"/>
              <a:cs typeface="Calibri"/>
            </a:endParaRPr>
          </a:p>
          <a:p>
            <a:pPr marL="469265" indent="-456565">
              <a:lnSpc>
                <a:spcPct val="100000"/>
              </a:lnSpc>
              <a:spcBef>
                <a:spcPts val="2280"/>
              </a:spcBef>
              <a:buClr>
                <a:srgbClr val="009DD9"/>
              </a:buClr>
              <a:buSzPct val="90000"/>
              <a:buAutoNum type="arabicPeriod" startAt="5"/>
              <a:tabLst>
                <a:tab pos="469265" algn="l"/>
              </a:tabLst>
            </a:pPr>
            <a:r>
              <a:rPr sz="2400" dirty="0">
                <a:latin typeface="Calibri"/>
                <a:cs typeface="Calibri"/>
              </a:rPr>
              <a:t>If</a:t>
            </a:r>
            <a:r>
              <a:rPr sz="2400" spc="-10" dirty="0">
                <a:latin typeface="Calibri"/>
                <a:cs typeface="Calibri"/>
              </a:rPr>
              <a:t> </a:t>
            </a:r>
            <a:r>
              <a:rPr sz="2400" dirty="0">
                <a:latin typeface="Calibri"/>
                <a:cs typeface="Calibri"/>
              </a:rPr>
              <a:t>there</a:t>
            </a:r>
            <a:r>
              <a:rPr sz="2400" spc="-25" dirty="0">
                <a:latin typeface="Calibri"/>
                <a:cs typeface="Calibri"/>
              </a:rPr>
              <a:t> </a:t>
            </a:r>
            <a:r>
              <a:rPr sz="2400" dirty="0">
                <a:latin typeface="Calibri"/>
                <a:cs typeface="Calibri"/>
              </a:rPr>
              <a:t>is</a:t>
            </a:r>
            <a:r>
              <a:rPr sz="2400" spc="-15" dirty="0">
                <a:latin typeface="Calibri"/>
                <a:cs typeface="Calibri"/>
              </a:rPr>
              <a:t> </a:t>
            </a:r>
            <a:r>
              <a:rPr sz="2400" dirty="0">
                <a:latin typeface="Calibri"/>
                <a:cs typeface="Calibri"/>
              </a:rPr>
              <a:t>only</a:t>
            </a:r>
            <a:r>
              <a:rPr sz="2400" spc="-30" dirty="0">
                <a:latin typeface="Calibri"/>
                <a:cs typeface="Calibri"/>
              </a:rPr>
              <a:t> </a:t>
            </a:r>
            <a:r>
              <a:rPr sz="2400" dirty="0">
                <a:latin typeface="Calibri"/>
                <a:cs typeface="Calibri"/>
              </a:rPr>
              <a:t>one</a:t>
            </a:r>
            <a:r>
              <a:rPr sz="2400" spc="-25" dirty="0">
                <a:latin typeface="Calibri"/>
                <a:cs typeface="Calibri"/>
              </a:rPr>
              <a:t> </a:t>
            </a:r>
            <a:r>
              <a:rPr sz="2400" dirty="0">
                <a:latin typeface="Calibri"/>
                <a:cs typeface="Calibri"/>
              </a:rPr>
              <a:t>input</a:t>
            </a:r>
            <a:r>
              <a:rPr sz="2400" spc="-20" dirty="0">
                <a:latin typeface="Calibri"/>
                <a:cs typeface="Calibri"/>
              </a:rPr>
              <a:t> </a:t>
            </a:r>
            <a:r>
              <a:rPr sz="2400" dirty="0">
                <a:latin typeface="Calibri"/>
                <a:cs typeface="Calibri"/>
              </a:rPr>
              <a:t>variable</a:t>
            </a:r>
            <a:r>
              <a:rPr sz="2400" spc="-15" dirty="0">
                <a:latin typeface="Calibri"/>
                <a:cs typeface="Calibri"/>
              </a:rPr>
              <a:t> </a:t>
            </a:r>
            <a:r>
              <a:rPr sz="2400" dirty="0">
                <a:latin typeface="Calibri"/>
                <a:cs typeface="Calibri"/>
              </a:rPr>
              <a:t>(x),</a:t>
            </a:r>
            <a:r>
              <a:rPr sz="2400" spc="-15" dirty="0">
                <a:latin typeface="Calibri"/>
                <a:cs typeface="Calibri"/>
              </a:rPr>
              <a:t> </a:t>
            </a:r>
            <a:r>
              <a:rPr sz="2400" dirty="0">
                <a:latin typeface="Calibri"/>
                <a:cs typeface="Calibri"/>
              </a:rPr>
              <a:t>then</a:t>
            </a:r>
            <a:r>
              <a:rPr sz="2400" spc="-15" dirty="0">
                <a:latin typeface="Calibri"/>
                <a:cs typeface="Calibri"/>
              </a:rPr>
              <a:t> </a:t>
            </a:r>
            <a:r>
              <a:rPr sz="2400" dirty="0">
                <a:latin typeface="Calibri"/>
                <a:cs typeface="Calibri"/>
              </a:rPr>
              <a:t>such</a:t>
            </a:r>
            <a:r>
              <a:rPr sz="2400" spc="-15" dirty="0">
                <a:latin typeface="Calibri"/>
                <a:cs typeface="Calibri"/>
              </a:rPr>
              <a:t> </a:t>
            </a:r>
            <a:r>
              <a:rPr sz="2400" dirty="0">
                <a:latin typeface="Calibri"/>
                <a:cs typeface="Calibri"/>
              </a:rPr>
              <a:t>linear</a:t>
            </a:r>
            <a:r>
              <a:rPr sz="2400" spc="-10" dirty="0">
                <a:latin typeface="Calibri"/>
                <a:cs typeface="Calibri"/>
              </a:rPr>
              <a:t> </a:t>
            </a:r>
            <a:r>
              <a:rPr sz="2400" dirty="0">
                <a:latin typeface="Calibri"/>
                <a:cs typeface="Calibri"/>
              </a:rPr>
              <a:t>regression</a:t>
            </a:r>
            <a:r>
              <a:rPr sz="2400" spc="-5" dirty="0">
                <a:latin typeface="Calibri"/>
                <a:cs typeface="Calibri"/>
              </a:rPr>
              <a:t> </a:t>
            </a:r>
            <a:r>
              <a:rPr sz="2400" dirty="0">
                <a:latin typeface="Calibri"/>
                <a:cs typeface="Calibri"/>
              </a:rPr>
              <a:t>is</a:t>
            </a:r>
            <a:r>
              <a:rPr sz="2400" spc="-15" dirty="0">
                <a:latin typeface="Calibri"/>
                <a:cs typeface="Calibri"/>
              </a:rPr>
              <a:t> </a:t>
            </a:r>
            <a:r>
              <a:rPr sz="2400" dirty="0">
                <a:latin typeface="Calibri"/>
                <a:cs typeface="Calibri"/>
              </a:rPr>
              <a:t>called</a:t>
            </a:r>
            <a:r>
              <a:rPr sz="2400" spc="-10" dirty="0">
                <a:latin typeface="Calibri"/>
                <a:cs typeface="Calibri"/>
              </a:rPr>
              <a:t> </a:t>
            </a:r>
            <a:r>
              <a:rPr sz="2400" b="1" dirty="0">
                <a:latin typeface="Calibri"/>
                <a:cs typeface="Calibri"/>
              </a:rPr>
              <a:t>simple</a:t>
            </a:r>
            <a:r>
              <a:rPr sz="2400" b="1" spc="-25" dirty="0">
                <a:latin typeface="Calibri"/>
                <a:cs typeface="Calibri"/>
              </a:rPr>
              <a:t> </a:t>
            </a:r>
            <a:r>
              <a:rPr sz="2400" b="1" dirty="0">
                <a:latin typeface="Calibri"/>
                <a:cs typeface="Calibri"/>
              </a:rPr>
              <a:t>linear</a:t>
            </a:r>
            <a:r>
              <a:rPr sz="2400" b="1" spc="-15" dirty="0">
                <a:latin typeface="Calibri"/>
                <a:cs typeface="Calibri"/>
              </a:rPr>
              <a:t> </a:t>
            </a:r>
            <a:r>
              <a:rPr sz="2400" b="1" dirty="0">
                <a:latin typeface="Calibri"/>
                <a:cs typeface="Calibri"/>
              </a:rPr>
              <a:t>regression</a:t>
            </a:r>
            <a:r>
              <a:rPr sz="2400" dirty="0">
                <a:latin typeface="Calibri"/>
                <a:cs typeface="Calibri"/>
              </a:rPr>
              <a:t>.</a:t>
            </a:r>
            <a:r>
              <a:rPr sz="2400" spc="-25" dirty="0">
                <a:latin typeface="Calibri"/>
                <a:cs typeface="Calibri"/>
              </a:rPr>
              <a:t> And</a:t>
            </a:r>
            <a:endParaRPr sz="2400" dirty="0">
              <a:latin typeface="Calibri"/>
              <a:cs typeface="Calibri"/>
            </a:endParaRPr>
          </a:p>
          <a:p>
            <a:pPr marL="469900">
              <a:lnSpc>
                <a:spcPct val="100000"/>
              </a:lnSpc>
              <a:spcBef>
                <a:spcPts val="1200"/>
              </a:spcBef>
            </a:pPr>
            <a:r>
              <a:rPr sz="2400" dirty="0">
                <a:latin typeface="Calibri"/>
                <a:cs typeface="Calibri"/>
              </a:rPr>
              <a:t>if</a:t>
            </a:r>
            <a:r>
              <a:rPr sz="2400" spc="-35" dirty="0">
                <a:latin typeface="Calibri"/>
                <a:cs typeface="Calibri"/>
              </a:rPr>
              <a:t> </a:t>
            </a:r>
            <a:r>
              <a:rPr sz="2400" dirty="0">
                <a:latin typeface="Calibri"/>
                <a:cs typeface="Calibri"/>
              </a:rPr>
              <a:t>there</a:t>
            </a:r>
            <a:r>
              <a:rPr sz="2400" spc="-30" dirty="0">
                <a:latin typeface="Calibri"/>
                <a:cs typeface="Calibri"/>
              </a:rPr>
              <a:t> </a:t>
            </a:r>
            <a:r>
              <a:rPr sz="2400" dirty="0">
                <a:latin typeface="Calibri"/>
                <a:cs typeface="Calibri"/>
              </a:rPr>
              <a:t>is</a:t>
            </a:r>
            <a:r>
              <a:rPr sz="2400" spc="-20" dirty="0">
                <a:latin typeface="Calibri"/>
                <a:cs typeface="Calibri"/>
              </a:rPr>
              <a:t> </a:t>
            </a:r>
            <a:r>
              <a:rPr sz="2400" dirty="0">
                <a:latin typeface="Calibri"/>
                <a:cs typeface="Calibri"/>
              </a:rPr>
              <a:t>more</a:t>
            </a:r>
            <a:r>
              <a:rPr sz="2400" spc="-30" dirty="0">
                <a:latin typeface="Calibri"/>
                <a:cs typeface="Calibri"/>
              </a:rPr>
              <a:t> </a:t>
            </a:r>
            <a:r>
              <a:rPr sz="2400" dirty="0">
                <a:latin typeface="Calibri"/>
                <a:cs typeface="Calibri"/>
              </a:rPr>
              <a:t>than</a:t>
            </a:r>
            <a:r>
              <a:rPr sz="2400" spc="-35" dirty="0">
                <a:latin typeface="Calibri"/>
                <a:cs typeface="Calibri"/>
              </a:rPr>
              <a:t> </a:t>
            </a:r>
            <a:r>
              <a:rPr sz="2400" dirty="0">
                <a:latin typeface="Calibri"/>
                <a:cs typeface="Calibri"/>
              </a:rPr>
              <a:t>one</a:t>
            </a:r>
            <a:r>
              <a:rPr sz="2400" spc="-50" dirty="0">
                <a:latin typeface="Calibri"/>
                <a:cs typeface="Calibri"/>
              </a:rPr>
              <a:t> </a:t>
            </a:r>
            <a:r>
              <a:rPr sz="2400" dirty="0">
                <a:latin typeface="Calibri"/>
                <a:cs typeface="Calibri"/>
              </a:rPr>
              <a:t>input</a:t>
            </a:r>
            <a:r>
              <a:rPr sz="2400" spc="-40" dirty="0">
                <a:latin typeface="Calibri"/>
                <a:cs typeface="Calibri"/>
              </a:rPr>
              <a:t> </a:t>
            </a:r>
            <a:r>
              <a:rPr sz="2400" dirty="0">
                <a:latin typeface="Calibri"/>
                <a:cs typeface="Calibri"/>
              </a:rPr>
              <a:t>variable,</a:t>
            </a:r>
            <a:r>
              <a:rPr sz="2400" spc="-25" dirty="0">
                <a:latin typeface="Calibri"/>
                <a:cs typeface="Calibri"/>
              </a:rPr>
              <a:t> </a:t>
            </a:r>
            <a:r>
              <a:rPr sz="2400" dirty="0">
                <a:latin typeface="Calibri"/>
                <a:cs typeface="Calibri"/>
              </a:rPr>
              <a:t>then</a:t>
            </a:r>
            <a:r>
              <a:rPr sz="2400" spc="-35" dirty="0">
                <a:latin typeface="Calibri"/>
                <a:cs typeface="Calibri"/>
              </a:rPr>
              <a:t> </a:t>
            </a:r>
            <a:r>
              <a:rPr sz="2400" dirty="0">
                <a:latin typeface="Calibri"/>
                <a:cs typeface="Calibri"/>
              </a:rPr>
              <a:t>such</a:t>
            </a:r>
            <a:r>
              <a:rPr sz="2400" spc="-35" dirty="0">
                <a:latin typeface="Calibri"/>
                <a:cs typeface="Calibri"/>
              </a:rPr>
              <a:t> </a:t>
            </a:r>
            <a:r>
              <a:rPr sz="2400" dirty="0">
                <a:latin typeface="Calibri"/>
                <a:cs typeface="Calibri"/>
              </a:rPr>
              <a:t>linear</a:t>
            </a:r>
            <a:r>
              <a:rPr sz="2400" spc="-20" dirty="0">
                <a:latin typeface="Calibri"/>
                <a:cs typeface="Calibri"/>
              </a:rPr>
              <a:t> </a:t>
            </a:r>
            <a:r>
              <a:rPr sz="2400" spc="-10" dirty="0">
                <a:latin typeface="Calibri"/>
                <a:cs typeface="Calibri"/>
              </a:rPr>
              <a:t>regression</a:t>
            </a:r>
            <a:r>
              <a:rPr sz="2400" spc="-30" dirty="0">
                <a:latin typeface="Calibri"/>
                <a:cs typeface="Calibri"/>
              </a:rPr>
              <a:t> </a:t>
            </a:r>
            <a:r>
              <a:rPr sz="2400" dirty="0">
                <a:latin typeface="Calibri"/>
                <a:cs typeface="Calibri"/>
              </a:rPr>
              <a:t>is</a:t>
            </a:r>
            <a:r>
              <a:rPr sz="2400" spc="-20" dirty="0">
                <a:latin typeface="Calibri"/>
                <a:cs typeface="Calibri"/>
              </a:rPr>
              <a:t> </a:t>
            </a:r>
            <a:r>
              <a:rPr sz="2400" dirty="0">
                <a:latin typeface="Calibri"/>
                <a:cs typeface="Calibri"/>
              </a:rPr>
              <a:t>called</a:t>
            </a:r>
            <a:r>
              <a:rPr sz="2400" spc="-25" dirty="0">
                <a:latin typeface="Calibri"/>
                <a:cs typeface="Calibri"/>
              </a:rPr>
              <a:t> </a:t>
            </a:r>
            <a:r>
              <a:rPr sz="2400" b="1" dirty="0">
                <a:latin typeface="Calibri"/>
                <a:cs typeface="Calibri"/>
              </a:rPr>
              <a:t>multiple</a:t>
            </a:r>
            <a:r>
              <a:rPr sz="2400" b="1" spc="-70" dirty="0">
                <a:latin typeface="Calibri"/>
                <a:cs typeface="Calibri"/>
              </a:rPr>
              <a:t> </a:t>
            </a:r>
            <a:r>
              <a:rPr sz="2400" b="1" dirty="0">
                <a:latin typeface="Calibri"/>
                <a:cs typeface="Calibri"/>
              </a:rPr>
              <a:t>linear</a:t>
            </a:r>
            <a:r>
              <a:rPr sz="2400" b="1" spc="-35" dirty="0">
                <a:latin typeface="Calibri"/>
                <a:cs typeface="Calibri"/>
              </a:rPr>
              <a:t> </a:t>
            </a:r>
            <a:r>
              <a:rPr sz="2400" b="1" spc="-10" dirty="0">
                <a:latin typeface="Calibri"/>
                <a:cs typeface="Calibri"/>
              </a:rPr>
              <a:t>regression</a:t>
            </a:r>
            <a:r>
              <a:rPr sz="2400" spc="-10" dirty="0">
                <a:latin typeface="Calibri"/>
                <a:cs typeface="Calibri"/>
              </a:rPr>
              <a:t>.</a:t>
            </a:r>
            <a:endParaRPr sz="2400" dirty="0">
              <a:latin typeface="Calibri"/>
              <a:cs typeface="Calibri"/>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43544" y="6054038"/>
            <a:ext cx="106204" cy="2898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9DD9"/>
                </a:solidFill>
                <a:latin typeface="Trebuchet MS"/>
                <a:cs typeface="Trebuchet MS"/>
              </a:rPr>
              <a:t>48</a:t>
            </a:r>
            <a:endParaRPr sz="900">
              <a:latin typeface="Trebuchet MS"/>
              <a:cs typeface="Trebuchet MS"/>
            </a:endParaRPr>
          </a:p>
        </p:txBody>
      </p:sp>
      <p:sp>
        <p:nvSpPr>
          <p:cNvPr id="3" name="object 3"/>
          <p:cNvSpPr txBox="1">
            <a:spLocks noGrp="1"/>
          </p:cNvSpPr>
          <p:nvPr>
            <p:ph type="title"/>
          </p:nvPr>
        </p:nvSpPr>
        <p:spPr>
          <a:xfrm>
            <a:off x="372237" y="363452"/>
            <a:ext cx="3430429" cy="873957"/>
          </a:xfrm>
          <a:prstGeom prst="rect">
            <a:avLst/>
          </a:prstGeom>
        </p:spPr>
        <p:txBody>
          <a:bodyPr vert="horz" wrap="square" lIns="0" tIns="12065" rIns="0" bIns="0" rtlCol="0">
            <a:spAutoFit/>
          </a:bodyPr>
          <a:lstStyle/>
          <a:p>
            <a:pPr marL="12700">
              <a:lnSpc>
                <a:spcPct val="100000"/>
              </a:lnSpc>
              <a:spcBef>
                <a:spcPts val="95"/>
              </a:spcBef>
            </a:pPr>
            <a:r>
              <a:rPr sz="2800" b="0" spc="65" dirty="0">
                <a:latin typeface="Trebuchet MS"/>
                <a:cs typeface="Trebuchet MS"/>
              </a:rPr>
              <a:t>LINEAR</a:t>
            </a:r>
            <a:r>
              <a:rPr sz="2800" b="0" spc="-55" dirty="0">
                <a:latin typeface="Trebuchet MS"/>
                <a:cs typeface="Trebuchet MS"/>
              </a:rPr>
              <a:t> </a:t>
            </a:r>
            <a:r>
              <a:rPr sz="2800" b="0" spc="65" dirty="0">
                <a:latin typeface="Trebuchet MS"/>
                <a:cs typeface="Trebuchet MS"/>
              </a:rPr>
              <a:t>REGRESSION</a:t>
            </a:r>
            <a:r>
              <a:rPr sz="2800" b="0" spc="-45" dirty="0">
                <a:latin typeface="Trebuchet MS"/>
                <a:cs typeface="Trebuchet MS"/>
              </a:rPr>
              <a:t> </a:t>
            </a:r>
            <a:r>
              <a:rPr sz="2800" b="0" spc="-10" dirty="0">
                <a:latin typeface="Trebuchet MS"/>
                <a:cs typeface="Trebuchet MS"/>
              </a:rPr>
              <a:t>CONT..</a:t>
            </a:r>
            <a:endParaRPr sz="2800">
              <a:latin typeface="Trebuchet MS"/>
              <a:cs typeface="Trebuchet MS"/>
            </a:endParaRPr>
          </a:p>
        </p:txBody>
      </p:sp>
      <p:sp>
        <p:nvSpPr>
          <p:cNvPr id="4" name="object 4"/>
          <p:cNvSpPr txBox="1"/>
          <p:nvPr/>
        </p:nvSpPr>
        <p:spPr>
          <a:xfrm>
            <a:off x="3995547" y="1314450"/>
            <a:ext cx="3664744" cy="2340384"/>
          </a:xfrm>
          <a:prstGeom prst="rect">
            <a:avLst/>
          </a:prstGeom>
        </p:spPr>
        <p:txBody>
          <a:bodyPr vert="horz" wrap="square" lIns="0" tIns="143510" rIns="0" bIns="0" rtlCol="0">
            <a:spAutoFit/>
          </a:bodyPr>
          <a:lstStyle/>
          <a:p>
            <a:pPr marL="12700">
              <a:lnSpc>
                <a:spcPct val="100000"/>
              </a:lnSpc>
              <a:spcBef>
                <a:spcPts val="1130"/>
              </a:spcBef>
            </a:pPr>
            <a:r>
              <a:rPr sz="1800" dirty="0">
                <a:latin typeface="Calibri"/>
                <a:cs typeface="Calibri"/>
              </a:rPr>
              <a:t>Y=</a:t>
            </a:r>
            <a:r>
              <a:rPr sz="1800" spc="-25" dirty="0">
                <a:latin typeface="Calibri"/>
                <a:cs typeface="Calibri"/>
              </a:rPr>
              <a:t> </a:t>
            </a:r>
            <a:r>
              <a:rPr sz="1800" spc="-20" dirty="0">
                <a:latin typeface="Calibri"/>
                <a:cs typeface="Calibri"/>
              </a:rPr>
              <a:t>aX+b</a:t>
            </a:r>
            <a:endParaRPr sz="1800">
              <a:latin typeface="Calibri"/>
              <a:cs typeface="Calibri"/>
            </a:endParaRPr>
          </a:p>
          <a:p>
            <a:pPr marL="318770" indent="-306070">
              <a:lnSpc>
                <a:spcPct val="100000"/>
              </a:lnSpc>
              <a:spcBef>
                <a:spcPts val="1030"/>
              </a:spcBef>
              <a:buClr>
                <a:srgbClr val="009DD9"/>
              </a:buClr>
              <a:buSzPct val="91666"/>
              <a:buFont typeface="Cambria"/>
              <a:buChar char="◾"/>
              <a:tabLst>
                <a:tab pos="318770" algn="l"/>
              </a:tabLst>
            </a:pPr>
            <a:r>
              <a:rPr sz="1800" b="1" dirty="0">
                <a:solidFill>
                  <a:srgbClr val="333333"/>
                </a:solidFill>
                <a:latin typeface="Calibri"/>
                <a:cs typeface="Calibri"/>
              </a:rPr>
              <a:t>Here,</a:t>
            </a:r>
            <a:r>
              <a:rPr sz="1800" b="1" spc="-55" dirty="0">
                <a:solidFill>
                  <a:srgbClr val="333333"/>
                </a:solidFill>
                <a:latin typeface="Calibri"/>
                <a:cs typeface="Calibri"/>
              </a:rPr>
              <a:t> </a:t>
            </a:r>
            <a:r>
              <a:rPr sz="1800" b="1" dirty="0">
                <a:solidFill>
                  <a:srgbClr val="333333"/>
                </a:solidFill>
                <a:latin typeface="Calibri"/>
                <a:cs typeface="Calibri"/>
              </a:rPr>
              <a:t>Y</a:t>
            </a:r>
            <a:r>
              <a:rPr sz="1800" b="1" spc="-20" dirty="0">
                <a:solidFill>
                  <a:srgbClr val="333333"/>
                </a:solidFill>
                <a:latin typeface="Calibri"/>
                <a:cs typeface="Calibri"/>
              </a:rPr>
              <a:t> </a:t>
            </a:r>
            <a:r>
              <a:rPr sz="1800" b="1" dirty="0">
                <a:solidFill>
                  <a:srgbClr val="333333"/>
                </a:solidFill>
                <a:latin typeface="Calibri"/>
                <a:cs typeface="Calibri"/>
              </a:rPr>
              <a:t>=</a:t>
            </a:r>
            <a:r>
              <a:rPr sz="1800" b="1" spc="-35" dirty="0">
                <a:solidFill>
                  <a:srgbClr val="333333"/>
                </a:solidFill>
                <a:latin typeface="Calibri"/>
                <a:cs typeface="Calibri"/>
              </a:rPr>
              <a:t> </a:t>
            </a:r>
            <a:r>
              <a:rPr sz="1800" b="1" dirty="0">
                <a:solidFill>
                  <a:srgbClr val="333333"/>
                </a:solidFill>
                <a:latin typeface="Calibri"/>
                <a:cs typeface="Calibri"/>
              </a:rPr>
              <a:t>dependent</a:t>
            </a:r>
            <a:r>
              <a:rPr sz="1800" b="1" spc="-70" dirty="0">
                <a:solidFill>
                  <a:srgbClr val="333333"/>
                </a:solidFill>
                <a:latin typeface="Calibri"/>
                <a:cs typeface="Calibri"/>
              </a:rPr>
              <a:t> </a:t>
            </a:r>
            <a:r>
              <a:rPr sz="1800" b="1" dirty="0">
                <a:solidFill>
                  <a:srgbClr val="333333"/>
                </a:solidFill>
                <a:latin typeface="Calibri"/>
                <a:cs typeface="Calibri"/>
              </a:rPr>
              <a:t>variables</a:t>
            </a:r>
            <a:r>
              <a:rPr sz="1800" b="1" spc="-45" dirty="0">
                <a:solidFill>
                  <a:srgbClr val="333333"/>
                </a:solidFill>
                <a:latin typeface="Calibri"/>
                <a:cs typeface="Calibri"/>
              </a:rPr>
              <a:t> </a:t>
            </a:r>
            <a:r>
              <a:rPr sz="1800" b="1" spc="-10" dirty="0">
                <a:solidFill>
                  <a:srgbClr val="333333"/>
                </a:solidFill>
                <a:latin typeface="Calibri"/>
                <a:cs typeface="Calibri"/>
              </a:rPr>
              <a:t>(target</a:t>
            </a:r>
            <a:r>
              <a:rPr sz="1800" b="1" spc="-70" dirty="0">
                <a:solidFill>
                  <a:srgbClr val="333333"/>
                </a:solidFill>
                <a:latin typeface="Calibri"/>
                <a:cs typeface="Calibri"/>
              </a:rPr>
              <a:t> </a:t>
            </a:r>
            <a:r>
              <a:rPr sz="1800" b="1" spc="-10" dirty="0">
                <a:solidFill>
                  <a:srgbClr val="333333"/>
                </a:solidFill>
                <a:latin typeface="Calibri"/>
                <a:cs typeface="Calibri"/>
              </a:rPr>
              <a:t>variables),</a:t>
            </a:r>
            <a:endParaRPr sz="1800">
              <a:latin typeface="Calibri"/>
              <a:cs typeface="Calibri"/>
            </a:endParaRPr>
          </a:p>
          <a:p>
            <a:pPr>
              <a:lnSpc>
                <a:spcPct val="100000"/>
              </a:lnSpc>
              <a:spcBef>
                <a:spcPts val="994"/>
              </a:spcBef>
              <a:buClr>
                <a:srgbClr val="009DD9"/>
              </a:buClr>
              <a:buFont typeface="Cambria"/>
              <a:buChar char="◾"/>
            </a:pPr>
            <a:endParaRPr sz="1800">
              <a:latin typeface="Calibri"/>
              <a:cs typeface="Calibri"/>
            </a:endParaRPr>
          </a:p>
          <a:p>
            <a:pPr marL="318770" indent="-306070">
              <a:lnSpc>
                <a:spcPct val="100000"/>
              </a:lnSpc>
              <a:buClr>
                <a:srgbClr val="009DD9"/>
              </a:buClr>
              <a:buSzPct val="91666"/>
              <a:buFont typeface="Cambria"/>
              <a:buChar char="◾"/>
              <a:tabLst>
                <a:tab pos="318770" algn="l"/>
              </a:tabLst>
            </a:pPr>
            <a:r>
              <a:rPr sz="1800" b="1" dirty="0">
                <a:solidFill>
                  <a:srgbClr val="333333"/>
                </a:solidFill>
                <a:latin typeface="Calibri"/>
                <a:cs typeface="Calibri"/>
              </a:rPr>
              <a:t>X=</a:t>
            </a:r>
            <a:r>
              <a:rPr sz="1800" b="1" spc="-50" dirty="0">
                <a:solidFill>
                  <a:srgbClr val="333333"/>
                </a:solidFill>
                <a:latin typeface="Calibri"/>
                <a:cs typeface="Calibri"/>
              </a:rPr>
              <a:t> </a:t>
            </a:r>
            <a:r>
              <a:rPr sz="1800" b="1" dirty="0">
                <a:solidFill>
                  <a:srgbClr val="333333"/>
                </a:solidFill>
                <a:latin typeface="Calibri"/>
                <a:cs typeface="Calibri"/>
              </a:rPr>
              <a:t>Independent</a:t>
            </a:r>
            <a:r>
              <a:rPr sz="1800" b="1" spc="-70" dirty="0">
                <a:solidFill>
                  <a:srgbClr val="333333"/>
                </a:solidFill>
                <a:latin typeface="Calibri"/>
                <a:cs typeface="Calibri"/>
              </a:rPr>
              <a:t> </a:t>
            </a:r>
            <a:r>
              <a:rPr sz="1800" b="1" dirty="0">
                <a:solidFill>
                  <a:srgbClr val="333333"/>
                </a:solidFill>
                <a:latin typeface="Calibri"/>
                <a:cs typeface="Calibri"/>
              </a:rPr>
              <a:t>variables</a:t>
            </a:r>
            <a:r>
              <a:rPr sz="1800" b="1" spc="-80" dirty="0">
                <a:solidFill>
                  <a:srgbClr val="333333"/>
                </a:solidFill>
                <a:latin typeface="Calibri"/>
                <a:cs typeface="Calibri"/>
              </a:rPr>
              <a:t> </a:t>
            </a:r>
            <a:r>
              <a:rPr sz="1800" b="1" dirty="0">
                <a:solidFill>
                  <a:srgbClr val="333333"/>
                </a:solidFill>
                <a:latin typeface="Calibri"/>
                <a:cs typeface="Calibri"/>
              </a:rPr>
              <a:t>(predictor</a:t>
            </a:r>
            <a:r>
              <a:rPr sz="1800" b="1" spc="-85" dirty="0">
                <a:solidFill>
                  <a:srgbClr val="333333"/>
                </a:solidFill>
                <a:latin typeface="Calibri"/>
                <a:cs typeface="Calibri"/>
              </a:rPr>
              <a:t> </a:t>
            </a:r>
            <a:r>
              <a:rPr sz="1800" b="1" spc="-10" dirty="0">
                <a:solidFill>
                  <a:srgbClr val="333333"/>
                </a:solidFill>
                <a:latin typeface="Calibri"/>
                <a:cs typeface="Calibri"/>
              </a:rPr>
              <a:t>variables),</a:t>
            </a:r>
            <a:endParaRPr sz="1800">
              <a:latin typeface="Calibri"/>
              <a:cs typeface="Calibri"/>
            </a:endParaRPr>
          </a:p>
          <a:p>
            <a:pPr marL="318770">
              <a:lnSpc>
                <a:spcPct val="100000"/>
              </a:lnSpc>
              <a:spcBef>
                <a:spcPts val="5"/>
              </a:spcBef>
            </a:pPr>
            <a:r>
              <a:rPr sz="1800" b="1" dirty="0">
                <a:solidFill>
                  <a:srgbClr val="333333"/>
                </a:solidFill>
                <a:latin typeface="Calibri"/>
                <a:cs typeface="Calibri"/>
              </a:rPr>
              <a:t>a</a:t>
            </a:r>
            <a:r>
              <a:rPr sz="1800" b="1" spc="-10" dirty="0">
                <a:solidFill>
                  <a:srgbClr val="333333"/>
                </a:solidFill>
                <a:latin typeface="Calibri"/>
                <a:cs typeface="Calibri"/>
              </a:rPr>
              <a:t> </a:t>
            </a:r>
            <a:r>
              <a:rPr sz="1800" b="1" dirty="0">
                <a:solidFill>
                  <a:srgbClr val="333333"/>
                </a:solidFill>
                <a:latin typeface="Calibri"/>
                <a:cs typeface="Calibri"/>
              </a:rPr>
              <a:t>and</a:t>
            </a:r>
            <a:r>
              <a:rPr sz="1800" b="1" spc="-15" dirty="0">
                <a:solidFill>
                  <a:srgbClr val="333333"/>
                </a:solidFill>
                <a:latin typeface="Calibri"/>
                <a:cs typeface="Calibri"/>
              </a:rPr>
              <a:t> </a:t>
            </a:r>
            <a:r>
              <a:rPr sz="1800" b="1" dirty="0">
                <a:solidFill>
                  <a:srgbClr val="333333"/>
                </a:solidFill>
                <a:latin typeface="Calibri"/>
                <a:cs typeface="Calibri"/>
              </a:rPr>
              <a:t>b</a:t>
            </a:r>
            <a:r>
              <a:rPr sz="1800" b="1" spc="-5" dirty="0">
                <a:solidFill>
                  <a:srgbClr val="333333"/>
                </a:solidFill>
                <a:latin typeface="Calibri"/>
                <a:cs typeface="Calibri"/>
              </a:rPr>
              <a:t> </a:t>
            </a:r>
            <a:r>
              <a:rPr sz="1800" b="1" dirty="0">
                <a:solidFill>
                  <a:srgbClr val="333333"/>
                </a:solidFill>
                <a:latin typeface="Calibri"/>
                <a:cs typeface="Calibri"/>
              </a:rPr>
              <a:t>are</a:t>
            </a:r>
            <a:r>
              <a:rPr sz="1800" b="1" spc="-20" dirty="0">
                <a:solidFill>
                  <a:srgbClr val="333333"/>
                </a:solidFill>
                <a:latin typeface="Calibri"/>
                <a:cs typeface="Calibri"/>
              </a:rPr>
              <a:t> </a:t>
            </a:r>
            <a:r>
              <a:rPr sz="1800" b="1" dirty="0">
                <a:solidFill>
                  <a:srgbClr val="333333"/>
                </a:solidFill>
                <a:latin typeface="Calibri"/>
                <a:cs typeface="Calibri"/>
              </a:rPr>
              <a:t>the</a:t>
            </a:r>
            <a:r>
              <a:rPr sz="1800" b="1" spc="-10" dirty="0">
                <a:solidFill>
                  <a:srgbClr val="333333"/>
                </a:solidFill>
                <a:latin typeface="Calibri"/>
                <a:cs typeface="Calibri"/>
              </a:rPr>
              <a:t> </a:t>
            </a:r>
            <a:r>
              <a:rPr sz="1800" b="1" dirty="0">
                <a:solidFill>
                  <a:srgbClr val="333333"/>
                </a:solidFill>
                <a:latin typeface="Calibri"/>
                <a:cs typeface="Calibri"/>
              </a:rPr>
              <a:t>linear</a:t>
            </a:r>
            <a:r>
              <a:rPr sz="1800" b="1" spc="-35" dirty="0">
                <a:solidFill>
                  <a:srgbClr val="333333"/>
                </a:solidFill>
                <a:latin typeface="Calibri"/>
                <a:cs typeface="Calibri"/>
              </a:rPr>
              <a:t> </a:t>
            </a:r>
            <a:r>
              <a:rPr sz="1800" b="1" spc="-10" dirty="0">
                <a:solidFill>
                  <a:srgbClr val="333333"/>
                </a:solidFill>
                <a:latin typeface="Calibri"/>
                <a:cs typeface="Calibri"/>
              </a:rPr>
              <a:t>coefficients</a:t>
            </a:r>
            <a:endParaRPr sz="1800">
              <a:latin typeface="Calibri"/>
              <a:cs typeface="Calibri"/>
            </a:endParaRPr>
          </a:p>
        </p:txBody>
      </p:sp>
      <p:sp>
        <p:nvSpPr>
          <p:cNvPr id="5" name="object 5"/>
          <p:cNvSpPr txBox="1"/>
          <p:nvPr/>
        </p:nvSpPr>
        <p:spPr>
          <a:xfrm>
            <a:off x="494995" y="4435602"/>
            <a:ext cx="3558540"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33333"/>
                </a:solidFill>
                <a:latin typeface="Calibri"/>
                <a:cs typeface="Calibri"/>
              </a:rPr>
              <a:t>Some</a:t>
            </a:r>
            <a:r>
              <a:rPr sz="1800" spc="-35" dirty="0">
                <a:solidFill>
                  <a:srgbClr val="333333"/>
                </a:solidFill>
                <a:latin typeface="Calibri"/>
                <a:cs typeface="Calibri"/>
              </a:rPr>
              <a:t> </a:t>
            </a:r>
            <a:r>
              <a:rPr sz="1800" dirty="0">
                <a:solidFill>
                  <a:srgbClr val="333333"/>
                </a:solidFill>
                <a:latin typeface="Calibri"/>
                <a:cs typeface="Calibri"/>
              </a:rPr>
              <a:t>popular</a:t>
            </a:r>
            <a:r>
              <a:rPr sz="1800" spc="-20" dirty="0">
                <a:solidFill>
                  <a:srgbClr val="333333"/>
                </a:solidFill>
                <a:latin typeface="Calibri"/>
                <a:cs typeface="Calibri"/>
              </a:rPr>
              <a:t> </a:t>
            </a:r>
            <a:r>
              <a:rPr sz="1800" spc="-10" dirty="0">
                <a:solidFill>
                  <a:srgbClr val="333333"/>
                </a:solidFill>
                <a:latin typeface="Calibri"/>
                <a:cs typeface="Calibri"/>
              </a:rPr>
              <a:t>applications</a:t>
            </a:r>
            <a:r>
              <a:rPr sz="1800" spc="-5" dirty="0">
                <a:solidFill>
                  <a:srgbClr val="333333"/>
                </a:solidFill>
                <a:latin typeface="Calibri"/>
                <a:cs typeface="Calibri"/>
              </a:rPr>
              <a:t> </a:t>
            </a:r>
            <a:r>
              <a:rPr sz="1800" dirty="0">
                <a:solidFill>
                  <a:srgbClr val="333333"/>
                </a:solidFill>
                <a:latin typeface="Calibri"/>
                <a:cs typeface="Calibri"/>
              </a:rPr>
              <a:t>of</a:t>
            </a:r>
            <a:r>
              <a:rPr sz="1800" spc="-35" dirty="0">
                <a:solidFill>
                  <a:srgbClr val="333333"/>
                </a:solidFill>
                <a:latin typeface="Calibri"/>
                <a:cs typeface="Calibri"/>
              </a:rPr>
              <a:t> </a:t>
            </a:r>
            <a:r>
              <a:rPr sz="1800" dirty="0">
                <a:solidFill>
                  <a:srgbClr val="333333"/>
                </a:solidFill>
                <a:latin typeface="Calibri"/>
                <a:cs typeface="Calibri"/>
              </a:rPr>
              <a:t>linear</a:t>
            </a:r>
            <a:r>
              <a:rPr sz="1800" spc="-20" dirty="0">
                <a:solidFill>
                  <a:srgbClr val="333333"/>
                </a:solidFill>
                <a:latin typeface="Calibri"/>
                <a:cs typeface="Calibri"/>
              </a:rPr>
              <a:t> </a:t>
            </a:r>
            <a:r>
              <a:rPr sz="1800" spc="-10" dirty="0">
                <a:solidFill>
                  <a:srgbClr val="333333"/>
                </a:solidFill>
                <a:latin typeface="Calibri"/>
                <a:cs typeface="Calibri"/>
              </a:rPr>
              <a:t>regression</a:t>
            </a:r>
            <a:r>
              <a:rPr sz="1800" spc="-25" dirty="0">
                <a:solidFill>
                  <a:srgbClr val="333333"/>
                </a:solidFill>
                <a:latin typeface="Calibri"/>
                <a:cs typeface="Calibri"/>
              </a:rPr>
              <a:t> </a:t>
            </a:r>
            <a:r>
              <a:rPr sz="1800" spc="-20" dirty="0">
                <a:solidFill>
                  <a:srgbClr val="333333"/>
                </a:solidFill>
                <a:latin typeface="Calibri"/>
                <a:cs typeface="Calibri"/>
              </a:rPr>
              <a:t>are:</a:t>
            </a:r>
            <a:endParaRPr sz="1800">
              <a:latin typeface="Calibri"/>
              <a:cs typeface="Calibri"/>
            </a:endParaRPr>
          </a:p>
        </p:txBody>
      </p:sp>
      <p:sp>
        <p:nvSpPr>
          <p:cNvPr id="6" name="object 6"/>
          <p:cNvSpPr txBox="1"/>
          <p:nvPr/>
        </p:nvSpPr>
        <p:spPr>
          <a:xfrm>
            <a:off x="494995" y="4709923"/>
            <a:ext cx="2877978" cy="1959511"/>
          </a:xfrm>
          <a:prstGeom prst="rect">
            <a:avLst/>
          </a:prstGeom>
        </p:spPr>
        <p:txBody>
          <a:bodyPr vert="horz" wrap="square" lIns="0" tIns="149860" rIns="0" bIns="0" rtlCol="0">
            <a:spAutoFit/>
          </a:bodyPr>
          <a:lstStyle/>
          <a:p>
            <a:pPr marL="354965" indent="-342265">
              <a:lnSpc>
                <a:spcPct val="100000"/>
              </a:lnSpc>
              <a:spcBef>
                <a:spcPts val="1180"/>
              </a:spcBef>
              <a:buAutoNum type="arabicPeriod"/>
              <a:tabLst>
                <a:tab pos="354965" algn="l"/>
              </a:tabLst>
            </a:pPr>
            <a:r>
              <a:rPr sz="1800" b="1" dirty="0">
                <a:solidFill>
                  <a:srgbClr val="FF0000"/>
                </a:solidFill>
                <a:latin typeface="Calibri"/>
                <a:cs typeface="Calibri"/>
              </a:rPr>
              <a:t>Analyzing</a:t>
            </a:r>
            <a:r>
              <a:rPr sz="1800" b="1" spc="-60" dirty="0">
                <a:solidFill>
                  <a:srgbClr val="FF0000"/>
                </a:solidFill>
                <a:latin typeface="Calibri"/>
                <a:cs typeface="Calibri"/>
              </a:rPr>
              <a:t> </a:t>
            </a:r>
            <a:r>
              <a:rPr sz="1800" b="1" dirty="0">
                <a:solidFill>
                  <a:srgbClr val="FF0000"/>
                </a:solidFill>
                <a:latin typeface="Calibri"/>
                <a:cs typeface="Calibri"/>
              </a:rPr>
              <a:t>trends</a:t>
            </a:r>
            <a:r>
              <a:rPr sz="1800" b="1" spc="-35" dirty="0">
                <a:solidFill>
                  <a:srgbClr val="FF0000"/>
                </a:solidFill>
                <a:latin typeface="Calibri"/>
                <a:cs typeface="Calibri"/>
              </a:rPr>
              <a:t> </a:t>
            </a:r>
            <a:r>
              <a:rPr sz="1800" b="1" dirty="0">
                <a:solidFill>
                  <a:srgbClr val="FF0000"/>
                </a:solidFill>
                <a:latin typeface="Calibri"/>
                <a:cs typeface="Calibri"/>
              </a:rPr>
              <a:t>and</a:t>
            </a:r>
            <a:r>
              <a:rPr sz="1800" b="1" spc="-25" dirty="0">
                <a:solidFill>
                  <a:srgbClr val="FF0000"/>
                </a:solidFill>
                <a:latin typeface="Calibri"/>
                <a:cs typeface="Calibri"/>
              </a:rPr>
              <a:t> </a:t>
            </a:r>
            <a:r>
              <a:rPr sz="1800" b="1" dirty="0">
                <a:solidFill>
                  <a:srgbClr val="FF0000"/>
                </a:solidFill>
                <a:latin typeface="Calibri"/>
                <a:cs typeface="Calibri"/>
              </a:rPr>
              <a:t>sales</a:t>
            </a:r>
            <a:r>
              <a:rPr sz="1800" b="1" spc="-40" dirty="0">
                <a:solidFill>
                  <a:srgbClr val="FF0000"/>
                </a:solidFill>
                <a:latin typeface="Calibri"/>
                <a:cs typeface="Calibri"/>
              </a:rPr>
              <a:t> </a:t>
            </a:r>
            <a:r>
              <a:rPr sz="1800" b="1" spc="-10" dirty="0">
                <a:solidFill>
                  <a:srgbClr val="FF0000"/>
                </a:solidFill>
                <a:latin typeface="Calibri"/>
                <a:cs typeface="Calibri"/>
              </a:rPr>
              <a:t>estimates</a:t>
            </a:r>
            <a:endParaRPr sz="1800">
              <a:latin typeface="Calibri"/>
              <a:cs typeface="Calibri"/>
            </a:endParaRPr>
          </a:p>
          <a:p>
            <a:pPr marL="354965" indent="-342265">
              <a:lnSpc>
                <a:spcPct val="100000"/>
              </a:lnSpc>
              <a:spcBef>
                <a:spcPts val="1080"/>
              </a:spcBef>
              <a:buAutoNum type="arabicPeriod"/>
              <a:tabLst>
                <a:tab pos="354965" algn="l"/>
              </a:tabLst>
            </a:pPr>
            <a:r>
              <a:rPr sz="1800" b="1" dirty="0">
                <a:solidFill>
                  <a:srgbClr val="FF0000"/>
                </a:solidFill>
                <a:latin typeface="Calibri"/>
                <a:cs typeface="Calibri"/>
              </a:rPr>
              <a:t>Salary</a:t>
            </a:r>
            <a:r>
              <a:rPr sz="1800" b="1" spc="-20" dirty="0">
                <a:solidFill>
                  <a:srgbClr val="FF0000"/>
                </a:solidFill>
                <a:latin typeface="Calibri"/>
                <a:cs typeface="Calibri"/>
              </a:rPr>
              <a:t> </a:t>
            </a:r>
            <a:r>
              <a:rPr sz="1800" b="1" spc="-10" dirty="0">
                <a:solidFill>
                  <a:srgbClr val="FF0000"/>
                </a:solidFill>
                <a:latin typeface="Calibri"/>
                <a:cs typeface="Calibri"/>
              </a:rPr>
              <a:t>forecasting</a:t>
            </a:r>
            <a:endParaRPr sz="1800">
              <a:latin typeface="Calibri"/>
              <a:cs typeface="Calibri"/>
            </a:endParaRPr>
          </a:p>
          <a:p>
            <a:pPr marL="354965" indent="-342265">
              <a:lnSpc>
                <a:spcPct val="100000"/>
              </a:lnSpc>
              <a:spcBef>
                <a:spcPts val="1080"/>
              </a:spcBef>
              <a:buAutoNum type="arabicPeriod"/>
              <a:tabLst>
                <a:tab pos="354965" algn="l"/>
              </a:tabLst>
            </a:pPr>
            <a:r>
              <a:rPr sz="1800" b="1" dirty="0">
                <a:solidFill>
                  <a:srgbClr val="FF0000"/>
                </a:solidFill>
                <a:latin typeface="Calibri"/>
                <a:cs typeface="Calibri"/>
              </a:rPr>
              <a:t>Real</a:t>
            </a:r>
            <a:r>
              <a:rPr sz="1800" b="1" spc="-40" dirty="0">
                <a:solidFill>
                  <a:srgbClr val="FF0000"/>
                </a:solidFill>
                <a:latin typeface="Calibri"/>
                <a:cs typeface="Calibri"/>
              </a:rPr>
              <a:t> </a:t>
            </a:r>
            <a:r>
              <a:rPr sz="1800" b="1" spc="-10" dirty="0">
                <a:solidFill>
                  <a:srgbClr val="FF0000"/>
                </a:solidFill>
                <a:latin typeface="Calibri"/>
                <a:cs typeface="Calibri"/>
              </a:rPr>
              <a:t>estate</a:t>
            </a:r>
            <a:r>
              <a:rPr sz="1800" b="1" spc="-65" dirty="0">
                <a:solidFill>
                  <a:srgbClr val="FF0000"/>
                </a:solidFill>
                <a:latin typeface="Calibri"/>
                <a:cs typeface="Calibri"/>
              </a:rPr>
              <a:t> </a:t>
            </a:r>
            <a:r>
              <a:rPr sz="1800" b="1" spc="-10" dirty="0">
                <a:solidFill>
                  <a:srgbClr val="FF0000"/>
                </a:solidFill>
                <a:latin typeface="Calibri"/>
                <a:cs typeface="Calibri"/>
              </a:rPr>
              <a:t>prediction</a:t>
            </a:r>
            <a:endParaRPr sz="1800">
              <a:latin typeface="Calibri"/>
              <a:cs typeface="Calibri"/>
            </a:endParaRPr>
          </a:p>
          <a:p>
            <a:pPr marL="354965" indent="-342265">
              <a:lnSpc>
                <a:spcPct val="100000"/>
              </a:lnSpc>
              <a:spcBef>
                <a:spcPts val="1080"/>
              </a:spcBef>
              <a:buAutoNum type="arabicPeriod"/>
              <a:tabLst>
                <a:tab pos="354965" algn="l"/>
              </a:tabLst>
            </a:pPr>
            <a:r>
              <a:rPr sz="1800" b="1" dirty="0">
                <a:solidFill>
                  <a:srgbClr val="FF0000"/>
                </a:solidFill>
                <a:latin typeface="Calibri"/>
                <a:cs typeface="Calibri"/>
              </a:rPr>
              <a:t>Arriving</a:t>
            </a:r>
            <a:r>
              <a:rPr sz="1800" b="1" spc="-55" dirty="0">
                <a:solidFill>
                  <a:srgbClr val="FF0000"/>
                </a:solidFill>
                <a:latin typeface="Calibri"/>
                <a:cs typeface="Calibri"/>
              </a:rPr>
              <a:t> </a:t>
            </a:r>
            <a:r>
              <a:rPr sz="1800" b="1" dirty="0">
                <a:solidFill>
                  <a:srgbClr val="FF0000"/>
                </a:solidFill>
                <a:latin typeface="Calibri"/>
                <a:cs typeface="Calibri"/>
              </a:rPr>
              <a:t>at</a:t>
            </a:r>
            <a:r>
              <a:rPr sz="1800" b="1" spc="-30" dirty="0">
                <a:solidFill>
                  <a:srgbClr val="FF0000"/>
                </a:solidFill>
                <a:latin typeface="Calibri"/>
                <a:cs typeface="Calibri"/>
              </a:rPr>
              <a:t> </a:t>
            </a:r>
            <a:r>
              <a:rPr sz="1800" b="1" spc="-20" dirty="0">
                <a:solidFill>
                  <a:srgbClr val="FF0000"/>
                </a:solidFill>
                <a:latin typeface="Calibri"/>
                <a:cs typeface="Calibri"/>
              </a:rPr>
              <a:t>ETAs</a:t>
            </a:r>
            <a:r>
              <a:rPr sz="1800" b="1" spc="-30" dirty="0">
                <a:solidFill>
                  <a:srgbClr val="FF0000"/>
                </a:solidFill>
                <a:latin typeface="Calibri"/>
                <a:cs typeface="Calibri"/>
              </a:rPr>
              <a:t> </a:t>
            </a:r>
            <a:r>
              <a:rPr sz="1800" b="1" dirty="0">
                <a:solidFill>
                  <a:srgbClr val="FF0000"/>
                </a:solidFill>
                <a:latin typeface="Calibri"/>
                <a:cs typeface="Calibri"/>
              </a:rPr>
              <a:t>in</a:t>
            </a:r>
            <a:r>
              <a:rPr sz="1800" b="1" spc="-35" dirty="0">
                <a:solidFill>
                  <a:srgbClr val="FF0000"/>
                </a:solidFill>
                <a:latin typeface="Calibri"/>
                <a:cs typeface="Calibri"/>
              </a:rPr>
              <a:t> </a:t>
            </a:r>
            <a:r>
              <a:rPr sz="1800" b="1" spc="-10" dirty="0">
                <a:solidFill>
                  <a:srgbClr val="FF0000"/>
                </a:solidFill>
                <a:latin typeface="Calibri"/>
                <a:cs typeface="Calibri"/>
              </a:rPr>
              <a:t>traffic.</a:t>
            </a:r>
            <a:endParaRPr sz="1800">
              <a:latin typeface="Calibri"/>
              <a:cs typeface="Calibri"/>
            </a:endParaRPr>
          </a:p>
        </p:txBody>
      </p:sp>
      <p:pic>
        <p:nvPicPr>
          <p:cNvPr id="7" name="object 7"/>
          <p:cNvPicPr/>
          <p:nvPr/>
        </p:nvPicPr>
        <p:blipFill>
          <a:blip r:embed="rId2" cstate="print"/>
          <a:stretch>
            <a:fillRect/>
          </a:stretch>
        </p:blipFill>
        <p:spPr>
          <a:xfrm>
            <a:off x="313182" y="1001267"/>
            <a:ext cx="3555873" cy="3319272"/>
          </a:xfrm>
          <a:prstGeom prst="rect">
            <a:avLst/>
          </a:prstGeom>
        </p:spPr>
      </p:pic>
      <p:pic>
        <p:nvPicPr>
          <p:cNvPr id="19458" name="Picture 2"/>
          <p:cNvPicPr>
            <a:picLocks noChangeAspect="1" noChangeArrowheads="1"/>
          </p:cNvPicPr>
          <p:nvPr/>
        </p:nvPicPr>
        <p:blipFill>
          <a:blip r:embed="rId3" cstate="print"/>
          <a:srcRect/>
          <a:stretch>
            <a:fillRect/>
          </a:stretch>
        </p:blipFill>
        <p:spPr bwMode="auto">
          <a:xfrm>
            <a:off x="4457700" y="3733800"/>
            <a:ext cx="4114800" cy="276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90" y="681609"/>
            <a:ext cx="8469020" cy="369332"/>
          </a:xfrm>
        </p:spPr>
        <p:txBody>
          <a:bodyPr>
            <a:normAutofit fontScale="90000"/>
          </a:bodyPr>
          <a:lstStyle/>
          <a:p>
            <a:r>
              <a:rPr lang="en-IN" dirty="0" smtClean="0"/>
              <a:t>Simple Linear regress – Example with validation</a:t>
            </a:r>
            <a:endParaRPr lang="en-IN" dirty="0"/>
          </a:p>
        </p:txBody>
      </p:sp>
      <p:pic>
        <p:nvPicPr>
          <p:cNvPr id="20482" name="Picture 2"/>
          <p:cNvPicPr>
            <a:picLocks noChangeAspect="1" noChangeArrowheads="1"/>
          </p:cNvPicPr>
          <p:nvPr/>
        </p:nvPicPr>
        <p:blipFill>
          <a:blip r:embed="rId2" cstate="print"/>
          <a:srcRect/>
          <a:stretch>
            <a:fillRect/>
          </a:stretch>
        </p:blipFill>
        <p:spPr bwMode="auto">
          <a:xfrm>
            <a:off x="400050" y="1143000"/>
            <a:ext cx="8229600" cy="1600200"/>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514350" y="2895600"/>
            <a:ext cx="6996624"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1506" name="Picture 2"/>
          <p:cNvPicPr>
            <a:picLocks noChangeAspect="1" noChangeArrowheads="1"/>
          </p:cNvPicPr>
          <p:nvPr/>
        </p:nvPicPr>
        <p:blipFill>
          <a:blip r:embed="rId2" cstate="print"/>
          <a:srcRect/>
          <a:stretch>
            <a:fillRect/>
          </a:stretch>
        </p:blipFill>
        <p:spPr bwMode="auto">
          <a:xfrm>
            <a:off x="228600" y="0"/>
            <a:ext cx="4686300" cy="2133600"/>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285750" y="2057400"/>
            <a:ext cx="4387958" cy="4572000"/>
          </a:xfrm>
          <a:prstGeom prst="rect">
            <a:avLst/>
          </a:prstGeom>
          <a:noFill/>
          <a:ln w="9525">
            <a:noFill/>
            <a:miter lim="800000"/>
            <a:headEnd/>
            <a:tailEnd/>
          </a:ln>
        </p:spPr>
      </p:pic>
      <p:pic>
        <p:nvPicPr>
          <p:cNvPr id="21508" name="Picture 4"/>
          <p:cNvPicPr>
            <a:picLocks noChangeAspect="1" noChangeArrowheads="1"/>
          </p:cNvPicPr>
          <p:nvPr/>
        </p:nvPicPr>
        <p:blipFill>
          <a:blip r:embed="rId4" cstate="print"/>
          <a:srcRect/>
          <a:stretch>
            <a:fillRect/>
          </a:stretch>
        </p:blipFill>
        <p:spPr bwMode="auto">
          <a:xfrm>
            <a:off x="4800600" y="304800"/>
            <a:ext cx="4018807" cy="4648200"/>
          </a:xfrm>
          <a:prstGeom prst="rect">
            <a:avLst/>
          </a:prstGeom>
          <a:noFill/>
          <a:ln w="9525">
            <a:noFill/>
            <a:miter lim="800000"/>
            <a:headEnd/>
            <a:tailEnd/>
          </a:ln>
        </p:spPr>
      </p:pic>
      <p:cxnSp>
        <p:nvCxnSpPr>
          <p:cNvPr id="10" name="Straight Connector 9"/>
          <p:cNvCxnSpPr/>
          <p:nvPr/>
        </p:nvCxnSpPr>
        <p:spPr>
          <a:xfrm>
            <a:off x="4629150" y="0"/>
            <a:ext cx="57150" cy="6858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22530" name="Picture 2"/>
          <p:cNvPicPr>
            <a:picLocks noChangeAspect="1" noChangeArrowheads="1"/>
          </p:cNvPicPr>
          <p:nvPr/>
        </p:nvPicPr>
        <p:blipFill>
          <a:blip r:embed="rId2" cstate="print"/>
          <a:srcRect/>
          <a:stretch>
            <a:fillRect/>
          </a:stretch>
        </p:blipFill>
        <p:spPr bwMode="auto">
          <a:xfrm>
            <a:off x="742950" y="609600"/>
            <a:ext cx="6229350" cy="60947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90" y="681609"/>
            <a:ext cx="8469020" cy="738664"/>
          </a:xfrm>
        </p:spPr>
        <p:txBody>
          <a:bodyPr>
            <a:normAutofit fontScale="90000"/>
          </a:bodyPr>
          <a:lstStyle/>
          <a:p>
            <a:r>
              <a:rPr lang="en-IN" dirty="0" smtClean="0"/>
              <a:t>Evaluation metrics applied</a:t>
            </a:r>
            <a:br>
              <a:rPr lang="en-IN" dirty="0" smtClean="0"/>
            </a:br>
            <a:endParaRPr lang="en-IN" dirty="0"/>
          </a:p>
        </p:txBody>
      </p:sp>
      <p:pic>
        <p:nvPicPr>
          <p:cNvPr id="23554" name="Picture 2"/>
          <p:cNvPicPr>
            <a:picLocks noChangeAspect="1" noChangeArrowheads="1"/>
          </p:cNvPicPr>
          <p:nvPr/>
        </p:nvPicPr>
        <p:blipFill>
          <a:blip r:embed="rId2" cstate="print"/>
          <a:srcRect/>
          <a:stretch>
            <a:fillRect/>
          </a:stretch>
        </p:blipFill>
        <p:spPr bwMode="auto">
          <a:xfrm>
            <a:off x="457201" y="990600"/>
            <a:ext cx="4034402" cy="5334000"/>
          </a:xfrm>
          <a:prstGeom prst="rect">
            <a:avLst/>
          </a:prstGeom>
          <a:noFill/>
          <a:ln w="9525">
            <a:noFill/>
            <a:miter lim="800000"/>
            <a:headEnd/>
            <a:tailEnd/>
          </a:ln>
        </p:spPr>
      </p:pic>
      <p:sp>
        <p:nvSpPr>
          <p:cNvPr id="5" name="TextBox 4"/>
          <p:cNvSpPr txBox="1"/>
          <p:nvPr/>
        </p:nvSpPr>
        <p:spPr>
          <a:xfrm>
            <a:off x="4286250" y="914400"/>
            <a:ext cx="4514850" cy="2585323"/>
          </a:xfrm>
          <a:prstGeom prst="rect">
            <a:avLst/>
          </a:prstGeom>
          <a:noFill/>
        </p:spPr>
        <p:txBody>
          <a:bodyPr wrap="square" rtlCol="0">
            <a:spAutoFit/>
          </a:bodyPr>
          <a:lstStyle/>
          <a:p>
            <a:r>
              <a:rPr lang="en-IN" b="1" dirty="0" smtClean="0"/>
              <a:t>Mean Squared Error (MSE): 9</a:t>
            </a:r>
          </a:p>
          <a:p>
            <a:pPr>
              <a:buFont typeface="Arial" pitchFamily="34" charset="0"/>
              <a:buChar char="•"/>
            </a:pPr>
            <a:r>
              <a:rPr lang="en-IN" dirty="0" smtClean="0"/>
              <a:t>Measures the average squared difference between actual values and predicted values.</a:t>
            </a:r>
          </a:p>
          <a:p>
            <a:pPr>
              <a:buFont typeface="Arial" pitchFamily="34" charset="0"/>
              <a:buChar char="•"/>
            </a:pPr>
            <a:r>
              <a:rPr lang="en-IN" dirty="0" smtClean="0"/>
              <a:t>Suggestion : The smaller the MSE, the better the model's predictions.</a:t>
            </a:r>
          </a:p>
          <a:p>
            <a:pPr>
              <a:buFont typeface="Arial" pitchFamily="34" charset="0"/>
              <a:buChar char="•"/>
            </a:pPr>
            <a:r>
              <a:rPr lang="en-IN" dirty="0" smtClean="0"/>
              <a:t>Analysed as Average, if the error increases, then it will impact the produced output due to outliers</a:t>
            </a:r>
          </a:p>
          <a:p>
            <a:endParaRPr lang="en-IN" dirty="0"/>
          </a:p>
        </p:txBody>
      </p:sp>
      <p:sp>
        <p:nvSpPr>
          <p:cNvPr id="6" name="TextBox 5"/>
          <p:cNvSpPr txBox="1"/>
          <p:nvPr/>
        </p:nvSpPr>
        <p:spPr>
          <a:xfrm>
            <a:off x="4400550" y="3718679"/>
            <a:ext cx="4514850" cy="3416320"/>
          </a:xfrm>
          <a:prstGeom prst="rect">
            <a:avLst/>
          </a:prstGeom>
          <a:noFill/>
        </p:spPr>
        <p:txBody>
          <a:bodyPr wrap="square" rtlCol="0">
            <a:spAutoFit/>
          </a:bodyPr>
          <a:lstStyle/>
          <a:p>
            <a:r>
              <a:rPr lang="en-IN" b="1" dirty="0" smtClean="0"/>
              <a:t>Mean Absolute Error (MAE): 2.6</a:t>
            </a:r>
          </a:p>
          <a:p>
            <a:pPr>
              <a:buFont typeface="Arial" pitchFamily="34" charset="0"/>
              <a:buChar char="•"/>
            </a:pPr>
            <a:r>
              <a:rPr lang="en-IN" dirty="0" smtClean="0"/>
              <a:t>Measures the average absolute difference between actual and predicted values.</a:t>
            </a:r>
          </a:p>
          <a:p>
            <a:pPr lvl="1">
              <a:buFont typeface="Arial" pitchFamily="34" charset="0"/>
              <a:buChar char="•"/>
            </a:pPr>
            <a:endParaRPr lang="en-IN" dirty="0" smtClean="0"/>
          </a:p>
          <a:p>
            <a:pPr lvl="1">
              <a:buFont typeface="Arial" pitchFamily="34" charset="0"/>
              <a:buChar char="•"/>
            </a:pPr>
            <a:r>
              <a:rPr lang="en-IN" dirty="0" smtClean="0"/>
              <a:t>MAE is easier to interpret because it represents the error in the same unit as the dependent variable.</a:t>
            </a:r>
          </a:p>
          <a:p>
            <a:pPr lvl="1">
              <a:buFont typeface="Arial" pitchFamily="34" charset="0"/>
              <a:buChar char="•"/>
            </a:pPr>
            <a:endParaRPr lang="en-IN" dirty="0" smtClean="0"/>
          </a:p>
          <a:p>
            <a:pPr lvl="1">
              <a:buFont typeface="Arial" pitchFamily="34" charset="0"/>
              <a:buChar char="•"/>
            </a:pPr>
            <a:r>
              <a:rPr lang="en-IN" dirty="0" smtClean="0"/>
              <a:t>An MAE of </a:t>
            </a:r>
            <a:r>
              <a:rPr lang="en-IN" b="1" dirty="0" smtClean="0"/>
              <a:t>2.6</a:t>
            </a:r>
            <a:r>
              <a:rPr lang="en-IN" dirty="0" smtClean="0"/>
              <a:t> means the model's predictions are, on average, </a:t>
            </a:r>
            <a:r>
              <a:rPr lang="en-IN" b="1" dirty="0" smtClean="0"/>
              <a:t>2.6 points away</a:t>
            </a:r>
            <a:r>
              <a:rPr lang="en-IN" dirty="0" smtClean="0"/>
              <a:t> from the actual test scores.</a:t>
            </a:r>
          </a:p>
          <a:p>
            <a:endParaRPr lang="en-I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4578" name="Picture 2"/>
          <p:cNvPicPr>
            <a:picLocks noChangeAspect="1" noChangeArrowheads="1"/>
          </p:cNvPicPr>
          <p:nvPr/>
        </p:nvPicPr>
        <p:blipFill>
          <a:blip r:embed="rId2" cstate="print"/>
          <a:srcRect/>
          <a:stretch>
            <a:fillRect/>
          </a:stretch>
        </p:blipFill>
        <p:spPr bwMode="auto">
          <a:xfrm>
            <a:off x="171450" y="609600"/>
            <a:ext cx="5008334" cy="6019800"/>
          </a:xfrm>
          <a:prstGeom prst="rect">
            <a:avLst/>
          </a:prstGeom>
          <a:noFill/>
          <a:ln w="9525">
            <a:noFill/>
            <a:miter lim="800000"/>
            <a:headEnd/>
            <a:tailEnd/>
          </a:ln>
        </p:spPr>
      </p:pic>
      <p:sp>
        <p:nvSpPr>
          <p:cNvPr id="5" name="TextBox 4"/>
          <p:cNvSpPr txBox="1"/>
          <p:nvPr/>
        </p:nvSpPr>
        <p:spPr>
          <a:xfrm>
            <a:off x="4514850" y="685801"/>
            <a:ext cx="4457700" cy="3416320"/>
          </a:xfrm>
          <a:prstGeom prst="rect">
            <a:avLst/>
          </a:prstGeom>
          <a:noFill/>
        </p:spPr>
        <p:txBody>
          <a:bodyPr wrap="square" rtlCol="0">
            <a:spAutoFit/>
          </a:bodyPr>
          <a:lstStyle/>
          <a:p>
            <a:r>
              <a:rPr lang="en-IN" b="1" dirty="0" smtClean="0"/>
              <a:t>Root Mean Squared Error (RMSE): 3</a:t>
            </a:r>
          </a:p>
          <a:p>
            <a:pPr>
              <a:buFont typeface="Arial" pitchFamily="34" charset="0"/>
              <a:buChar char="•"/>
            </a:pPr>
            <a:r>
              <a:rPr lang="en-IN" dirty="0" smtClean="0"/>
              <a:t>The square root of MSE, providing an error measure in the same unit as the dependent variable.</a:t>
            </a:r>
          </a:p>
          <a:p>
            <a:pPr lvl="1">
              <a:buFont typeface="Arial" pitchFamily="34" charset="0"/>
              <a:buChar char="•"/>
            </a:pPr>
            <a:r>
              <a:rPr lang="en-IN" dirty="0" smtClean="0"/>
              <a:t>RMSE emphasizes larger errors more than MAE due to squaring residuals before averaging.</a:t>
            </a:r>
          </a:p>
          <a:p>
            <a:pPr lvl="1">
              <a:buFont typeface="Arial" pitchFamily="34" charset="0"/>
              <a:buChar char="•"/>
            </a:pPr>
            <a:r>
              <a:rPr lang="en-IN" dirty="0" smtClean="0"/>
              <a:t>An RMSE of </a:t>
            </a:r>
            <a:r>
              <a:rPr lang="en-IN" b="1" dirty="0" smtClean="0"/>
              <a:t>3</a:t>
            </a:r>
            <a:r>
              <a:rPr lang="en-IN" dirty="0" smtClean="0"/>
              <a:t> indicates that the typical prediction error is about </a:t>
            </a:r>
            <a:r>
              <a:rPr lang="en-IN" b="1" dirty="0" smtClean="0"/>
              <a:t>3 points</a:t>
            </a:r>
            <a:r>
              <a:rPr lang="en-IN" dirty="0" smtClean="0"/>
              <a:t>, making it comparable to MAE. This is the recommended evaluation metric</a:t>
            </a:r>
          </a:p>
          <a:p>
            <a:endParaRPr lang="en-IN" dirty="0"/>
          </a:p>
        </p:txBody>
      </p:sp>
      <p:sp>
        <p:nvSpPr>
          <p:cNvPr id="6" name="TextBox 5"/>
          <p:cNvSpPr txBox="1"/>
          <p:nvPr/>
        </p:nvSpPr>
        <p:spPr>
          <a:xfrm>
            <a:off x="4629150" y="3441680"/>
            <a:ext cx="4229100" cy="3693319"/>
          </a:xfrm>
          <a:prstGeom prst="rect">
            <a:avLst/>
          </a:prstGeom>
          <a:noFill/>
        </p:spPr>
        <p:txBody>
          <a:bodyPr wrap="square" rtlCol="0">
            <a:spAutoFit/>
          </a:bodyPr>
          <a:lstStyle/>
          <a:p>
            <a:r>
              <a:rPr lang="en-IN" b="1" dirty="0" smtClean="0"/>
              <a:t>Standard Error (SE): 3.87</a:t>
            </a:r>
          </a:p>
          <a:p>
            <a:pPr>
              <a:buFont typeface="Arial" pitchFamily="34" charset="0"/>
              <a:buChar char="•"/>
            </a:pPr>
            <a:r>
              <a:rPr lang="en-IN" dirty="0" smtClean="0"/>
              <a:t>Measures the average deviation of the predicted values from the regression line, adjusted for the number of data points (n).</a:t>
            </a:r>
          </a:p>
          <a:p>
            <a:pPr>
              <a:buFont typeface="Arial" pitchFamily="34" charset="0"/>
              <a:buChar char="•"/>
            </a:pPr>
            <a:r>
              <a:rPr lang="en-IN" dirty="0" smtClean="0"/>
              <a:t>:</a:t>
            </a:r>
          </a:p>
          <a:p>
            <a:pPr lvl="1">
              <a:buFont typeface="Arial" pitchFamily="34" charset="0"/>
              <a:buChar char="•"/>
            </a:pPr>
            <a:r>
              <a:rPr lang="en-IN" dirty="0" smtClean="0"/>
              <a:t>SE quantifies how well the model fits the sample data.</a:t>
            </a:r>
          </a:p>
          <a:p>
            <a:pPr lvl="1">
              <a:buFont typeface="Arial" pitchFamily="34" charset="0"/>
              <a:buChar char="•"/>
            </a:pPr>
            <a:r>
              <a:rPr lang="en-IN" dirty="0" smtClean="0"/>
              <a:t>An SE of </a:t>
            </a:r>
            <a:r>
              <a:rPr lang="en-IN" b="1" dirty="0" smtClean="0"/>
              <a:t>3.87</a:t>
            </a:r>
            <a:r>
              <a:rPr lang="en-IN" dirty="0" smtClean="0"/>
              <a:t> suggests that the regression line deviates by roughly </a:t>
            </a:r>
            <a:r>
              <a:rPr lang="en-IN" b="1" dirty="0" smtClean="0"/>
              <a:t>3.87 points</a:t>
            </a:r>
            <a:r>
              <a:rPr lang="en-IN" dirty="0" smtClean="0"/>
              <a:t> from the actual data points on average.</a:t>
            </a:r>
          </a:p>
          <a:p>
            <a:pPr lvl="1">
              <a:buFont typeface="Arial" pitchFamily="34" charset="0"/>
              <a:buChar char="•"/>
            </a:pPr>
            <a:r>
              <a:rPr lang="en-IN" dirty="0" smtClean="0"/>
              <a:t>Lower SE values indicate a tighter fit.</a:t>
            </a:r>
          </a:p>
          <a:p>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05864" y="1097280"/>
            <a:ext cx="6995160" cy="4846320"/>
          </a:xfrm>
          <a:prstGeom prst="rect">
            <a:avLst/>
          </a:prstGeom>
        </p:spPr>
      </p:pic>
      <p:sp>
        <p:nvSpPr>
          <p:cNvPr id="3" name="object 3"/>
          <p:cNvSpPr txBox="1">
            <a:spLocks noGrp="1"/>
          </p:cNvSpPr>
          <p:nvPr>
            <p:ph type="sldNum" sz="quarter" idx="4294967295"/>
          </p:nvPr>
        </p:nvSpPr>
        <p:spPr>
          <a:xfrm>
            <a:off x="8481060" y="6062131"/>
            <a:ext cx="197262" cy="281487"/>
          </a:xfrm>
          <a:prstGeom prst="rect">
            <a:avLst/>
          </a:prstGeom>
        </p:spPr>
        <p:txBody>
          <a:bodyPr vert="horz" wrap="square" lIns="0" tIns="4445" rIns="0" bIns="0" rtlCol="0">
            <a:spAutoFit/>
          </a:bodyPr>
          <a:lstStyle/>
          <a:p>
            <a:pPr marL="153670">
              <a:lnSpc>
                <a:spcPct val="100000"/>
              </a:lnSpc>
              <a:spcBef>
                <a:spcPts val="35"/>
              </a:spcBef>
            </a:pPr>
            <a:fld id="{81D60167-4931-47E6-BA6A-407CBD079E47}" type="slidenum">
              <a:rPr spc="-50" dirty="0"/>
              <a:pPr marL="153670">
                <a:lnSpc>
                  <a:spcPct val="100000"/>
                </a:lnSpc>
                <a:spcBef>
                  <a:spcPts val="35"/>
                </a:spcBef>
              </a:pPr>
              <a:t>5</a:t>
            </a:fld>
            <a:endParaRPr spc="-5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5602" name="Picture 2"/>
          <p:cNvPicPr>
            <a:picLocks noChangeAspect="1" noChangeArrowheads="1"/>
          </p:cNvPicPr>
          <p:nvPr/>
        </p:nvPicPr>
        <p:blipFill>
          <a:blip r:embed="rId2" cstate="print"/>
          <a:srcRect/>
          <a:stretch>
            <a:fillRect/>
          </a:stretch>
        </p:blipFill>
        <p:spPr bwMode="auto">
          <a:xfrm>
            <a:off x="1543050" y="0"/>
            <a:ext cx="6115050" cy="647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008" y="80773"/>
            <a:ext cx="9000173" cy="6777355"/>
            <a:chOff x="96011" y="80772"/>
            <a:chExt cx="12000230" cy="6777355"/>
          </a:xfrm>
        </p:grpSpPr>
        <p:pic>
          <p:nvPicPr>
            <p:cNvPr id="3" name="object 3"/>
            <p:cNvPicPr/>
            <p:nvPr/>
          </p:nvPicPr>
          <p:blipFill>
            <a:blip r:embed="rId2" cstate="print"/>
            <a:stretch>
              <a:fillRect/>
            </a:stretch>
          </p:blipFill>
          <p:spPr>
            <a:xfrm>
              <a:off x="96011" y="80772"/>
              <a:ext cx="7022592" cy="1903476"/>
            </a:xfrm>
            <a:prstGeom prst="rect">
              <a:avLst/>
            </a:prstGeom>
          </p:spPr>
        </p:pic>
        <p:pic>
          <p:nvPicPr>
            <p:cNvPr id="4" name="object 4"/>
            <p:cNvPicPr/>
            <p:nvPr/>
          </p:nvPicPr>
          <p:blipFill>
            <a:blip r:embed="rId3" cstate="print"/>
            <a:stretch>
              <a:fillRect/>
            </a:stretch>
          </p:blipFill>
          <p:spPr>
            <a:xfrm>
              <a:off x="193547" y="1894330"/>
              <a:ext cx="7022592" cy="4963666"/>
            </a:xfrm>
            <a:prstGeom prst="rect">
              <a:avLst/>
            </a:prstGeom>
          </p:spPr>
        </p:pic>
        <p:pic>
          <p:nvPicPr>
            <p:cNvPr id="5" name="object 5"/>
            <p:cNvPicPr/>
            <p:nvPr/>
          </p:nvPicPr>
          <p:blipFill>
            <a:blip r:embed="rId4" cstate="print"/>
            <a:stretch>
              <a:fillRect/>
            </a:stretch>
          </p:blipFill>
          <p:spPr>
            <a:xfrm>
              <a:off x="7216140" y="178306"/>
              <a:ext cx="4879848" cy="6600442"/>
            </a:xfrm>
            <a:prstGeom prst="rect">
              <a:avLst/>
            </a:prstGeom>
          </p:spPr>
        </p:pic>
      </p:grpSp>
      <p:sp>
        <p:nvSpPr>
          <p:cNvPr id="6" name="object 6"/>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51</a:t>
            </a:fld>
            <a:endParaRPr spc="-25"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74548"/>
            <a:ext cx="9144000" cy="6283960"/>
            <a:chOff x="0" y="574548"/>
            <a:chExt cx="12192000" cy="6283960"/>
          </a:xfrm>
        </p:grpSpPr>
        <p:pic>
          <p:nvPicPr>
            <p:cNvPr id="3" name="object 3"/>
            <p:cNvPicPr/>
            <p:nvPr/>
          </p:nvPicPr>
          <p:blipFill>
            <a:blip r:embed="rId2" cstate="print"/>
            <a:stretch>
              <a:fillRect/>
            </a:stretch>
          </p:blipFill>
          <p:spPr>
            <a:xfrm>
              <a:off x="1600199" y="646174"/>
              <a:ext cx="10591800" cy="6211821"/>
            </a:xfrm>
            <a:prstGeom prst="rect">
              <a:avLst/>
            </a:prstGeom>
          </p:spPr>
        </p:pic>
        <p:pic>
          <p:nvPicPr>
            <p:cNvPr id="4" name="object 4"/>
            <p:cNvPicPr/>
            <p:nvPr/>
          </p:nvPicPr>
          <p:blipFill>
            <a:blip r:embed="rId3" cstate="print"/>
            <a:stretch>
              <a:fillRect/>
            </a:stretch>
          </p:blipFill>
          <p:spPr>
            <a:xfrm>
              <a:off x="70103" y="1415795"/>
              <a:ext cx="3099816" cy="2013203"/>
            </a:xfrm>
            <a:prstGeom prst="rect">
              <a:avLst/>
            </a:prstGeom>
          </p:spPr>
        </p:pic>
        <p:pic>
          <p:nvPicPr>
            <p:cNvPr id="5" name="object 5"/>
            <p:cNvPicPr/>
            <p:nvPr/>
          </p:nvPicPr>
          <p:blipFill>
            <a:blip r:embed="rId4" cstate="print"/>
            <a:stretch>
              <a:fillRect/>
            </a:stretch>
          </p:blipFill>
          <p:spPr>
            <a:xfrm>
              <a:off x="0" y="958596"/>
              <a:ext cx="6461759" cy="388620"/>
            </a:xfrm>
            <a:prstGeom prst="rect">
              <a:avLst/>
            </a:prstGeom>
          </p:spPr>
        </p:pic>
        <p:pic>
          <p:nvPicPr>
            <p:cNvPr id="6" name="object 6"/>
            <p:cNvPicPr/>
            <p:nvPr/>
          </p:nvPicPr>
          <p:blipFill>
            <a:blip r:embed="rId5" cstate="print"/>
            <a:stretch>
              <a:fillRect/>
            </a:stretch>
          </p:blipFill>
          <p:spPr>
            <a:xfrm>
              <a:off x="70103" y="574548"/>
              <a:ext cx="1607820" cy="457200"/>
            </a:xfrm>
            <a:prstGeom prst="rect">
              <a:avLst/>
            </a:prstGeom>
          </p:spPr>
        </p:pic>
        <p:pic>
          <p:nvPicPr>
            <p:cNvPr id="7" name="object 7"/>
            <p:cNvPicPr/>
            <p:nvPr/>
          </p:nvPicPr>
          <p:blipFill>
            <a:blip r:embed="rId6" cstate="print"/>
            <a:stretch>
              <a:fillRect/>
            </a:stretch>
          </p:blipFill>
          <p:spPr>
            <a:xfrm>
              <a:off x="10192512" y="5590030"/>
              <a:ext cx="1999488" cy="1242058"/>
            </a:xfrm>
            <a:prstGeom prst="rect">
              <a:avLst/>
            </a:prstGeom>
          </p:spPr>
        </p:pic>
        <p:pic>
          <p:nvPicPr>
            <p:cNvPr id="8" name="object 8"/>
            <p:cNvPicPr/>
            <p:nvPr/>
          </p:nvPicPr>
          <p:blipFill>
            <a:blip r:embed="rId7" cstate="print"/>
            <a:stretch>
              <a:fillRect/>
            </a:stretch>
          </p:blipFill>
          <p:spPr>
            <a:xfrm>
              <a:off x="966216" y="6211824"/>
              <a:ext cx="4930140" cy="620265"/>
            </a:xfrm>
            <a:prstGeom prst="rect">
              <a:avLst/>
            </a:prstGeom>
          </p:spPr>
        </p:pic>
        <p:pic>
          <p:nvPicPr>
            <p:cNvPr id="9" name="object 9"/>
            <p:cNvPicPr/>
            <p:nvPr/>
          </p:nvPicPr>
          <p:blipFill>
            <a:blip r:embed="rId8" cstate="print"/>
            <a:stretch>
              <a:fillRect/>
            </a:stretch>
          </p:blipFill>
          <p:spPr>
            <a:xfrm>
              <a:off x="2202179" y="5163312"/>
              <a:ext cx="4387596" cy="1027176"/>
            </a:xfrm>
            <a:prstGeom prst="rect">
              <a:avLst/>
            </a:prstGeom>
          </p:spPr>
        </p:pic>
      </p:grpSp>
      <p:sp>
        <p:nvSpPr>
          <p:cNvPr id="10" name="object 10"/>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52</a:t>
            </a:fld>
            <a:endParaRPr spc="-25"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80184" y="1112520"/>
            <a:ext cx="6355080" cy="4518659"/>
          </a:xfrm>
          <a:prstGeom prst="rect">
            <a:avLst/>
          </a:prstGeom>
        </p:spPr>
      </p:pic>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53</a:t>
            </a:fld>
            <a:endParaRPr spc="-25"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08834" y="1816801"/>
            <a:ext cx="5326380" cy="3285378"/>
          </a:xfrm>
          <a:prstGeom prst="rect">
            <a:avLst/>
          </a:prstGeom>
        </p:spPr>
      </p:pic>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54</a:t>
            </a:fld>
            <a:endParaRPr spc="-2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33004" y="5681471"/>
            <a:ext cx="704087" cy="989076"/>
          </a:xfrm>
          <a:prstGeom prst="rect">
            <a:avLst/>
          </a:prstGeom>
        </p:spPr>
      </p:pic>
      <p:sp>
        <p:nvSpPr>
          <p:cNvPr id="3" name="object 3"/>
          <p:cNvSpPr txBox="1">
            <a:spLocks noGrp="1"/>
          </p:cNvSpPr>
          <p:nvPr>
            <p:ph type="title"/>
          </p:nvPr>
        </p:nvSpPr>
        <p:spPr>
          <a:xfrm>
            <a:off x="330327" y="674403"/>
            <a:ext cx="8482489" cy="1070165"/>
          </a:xfrm>
          <a:prstGeom prst="rect">
            <a:avLst/>
          </a:prstGeom>
          <a:solidFill>
            <a:srgbClr val="0E6EC5"/>
          </a:solidFill>
        </p:spPr>
        <p:txBody>
          <a:bodyPr vert="horz" wrap="square" lIns="0" tIns="206375" rIns="0" bIns="0" rtlCol="0">
            <a:spAutoFit/>
          </a:bodyPr>
          <a:lstStyle/>
          <a:p>
            <a:pPr>
              <a:lnSpc>
                <a:spcPct val="100000"/>
              </a:lnSpc>
              <a:spcBef>
                <a:spcPts val="1625"/>
              </a:spcBef>
            </a:pPr>
            <a:endParaRPr sz="2800">
              <a:latin typeface="Times New Roman"/>
              <a:cs typeface="Times New Roman"/>
            </a:endParaRPr>
          </a:p>
          <a:p>
            <a:pPr marL="231775">
              <a:lnSpc>
                <a:spcPct val="100000"/>
              </a:lnSpc>
            </a:pPr>
            <a:r>
              <a:rPr sz="2800" b="0" spc="-25" dirty="0">
                <a:solidFill>
                  <a:srgbClr val="FFFFFF"/>
                </a:solidFill>
                <a:latin typeface="Trebuchet MS"/>
                <a:cs typeface="Trebuchet MS"/>
              </a:rPr>
              <a:t>MULTIPLE</a:t>
            </a:r>
            <a:r>
              <a:rPr sz="2800" b="0" spc="-100" dirty="0">
                <a:solidFill>
                  <a:srgbClr val="FFFFFF"/>
                </a:solidFill>
                <a:latin typeface="Trebuchet MS"/>
                <a:cs typeface="Trebuchet MS"/>
              </a:rPr>
              <a:t> </a:t>
            </a:r>
            <a:r>
              <a:rPr sz="2800" b="0" spc="70" dirty="0">
                <a:solidFill>
                  <a:srgbClr val="FFFFFF"/>
                </a:solidFill>
                <a:latin typeface="Trebuchet MS"/>
                <a:cs typeface="Trebuchet MS"/>
              </a:rPr>
              <a:t>LINEAR</a:t>
            </a:r>
            <a:r>
              <a:rPr sz="2800" b="0" spc="-114" dirty="0">
                <a:solidFill>
                  <a:srgbClr val="FFFFFF"/>
                </a:solidFill>
                <a:latin typeface="Trebuchet MS"/>
                <a:cs typeface="Trebuchet MS"/>
              </a:rPr>
              <a:t> </a:t>
            </a:r>
            <a:r>
              <a:rPr sz="2800" b="0" spc="55" dirty="0">
                <a:solidFill>
                  <a:srgbClr val="FFFFFF"/>
                </a:solidFill>
                <a:latin typeface="Trebuchet MS"/>
                <a:cs typeface="Trebuchet MS"/>
              </a:rPr>
              <a:t>REGRESSION</a:t>
            </a:r>
            <a:endParaRPr sz="2800">
              <a:latin typeface="Trebuchet MS"/>
              <a:cs typeface="Trebuchet MS"/>
            </a:endParaRPr>
          </a:p>
        </p:txBody>
      </p:sp>
      <p:sp>
        <p:nvSpPr>
          <p:cNvPr id="4" name="object 4"/>
          <p:cNvSpPr txBox="1"/>
          <p:nvPr/>
        </p:nvSpPr>
        <p:spPr>
          <a:xfrm>
            <a:off x="220594" y="1706109"/>
            <a:ext cx="8192453" cy="5002010"/>
          </a:xfrm>
          <a:prstGeom prst="rect">
            <a:avLst/>
          </a:prstGeom>
        </p:spPr>
        <p:txBody>
          <a:bodyPr vert="horz" wrap="square" lIns="0" tIns="13335" rIns="0" bIns="0" rtlCol="0">
            <a:spAutoFit/>
          </a:bodyPr>
          <a:lstStyle/>
          <a:p>
            <a:pPr marL="356870" marR="389890" indent="-306705">
              <a:lnSpc>
                <a:spcPct val="100000"/>
              </a:lnSpc>
              <a:spcBef>
                <a:spcPts val="105"/>
              </a:spcBef>
              <a:buClr>
                <a:srgbClr val="009DD9"/>
              </a:buClr>
              <a:buSzPct val="90000"/>
              <a:buFont typeface="Cambria"/>
              <a:buChar char="◾"/>
              <a:tabLst>
                <a:tab pos="356870" algn="l"/>
              </a:tabLst>
            </a:pPr>
            <a:r>
              <a:rPr sz="2000" i="1" dirty="0">
                <a:solidFill>
                  <a:srgbClr val="333333"/>
                </a:solidFill>
                <a:latin typeface="Cambria"/>
                <a:cs typeface="Cambria"/>
              </a:rPr>
              <a:t>Multiple</a:t>
            </a:r>
            <a:r>
              <a:rPr sz="2000" i="1" spc="-40" dirty="0">
                <a:solidFill>
                  <a:srgbClr val="333333"/>
                </a:solidFill>
                <a:latin typeface="Cambria"/>
                <a:cs typeface="Cambria"/>
              </a:rPr>
              <a:t> </a:t>
            </a:r>
            <a:r>
              <a:rPr sz="2000" i="1" dirty="0">
                <a:solidFill>
                  <a:srgbClr val="333333"/>
                </a:solidFill>
                <a:latin typeface="Cambria"/>
                <a:cs typeface="Cambria"/>
              </a:rPr>
              <a:t>Linear</a:t>
            </a:r>
            <a:r>
              <a:rPr sz="2000" i="1" spc="-40" dirty="0">
                <a:solidFill>
                  <a:srgbClr val="333333"/>
                </a:solidFill>
                <a:latin typeface="Cambria"/>
                <a:cs typeface="Cambria"/>
              </a:rPr>
              <a:t> </a:t>
            </a:r>
            <a:r>
              <a:rPr sz="2000" i="1" spc="-10" dirty="0">
                <a:solidFill>
                  <a:srgbClr val="333333"/>
                </a:solidFill>
                <a:latin typeface="Cambria"/>
                <a:cs typeface="Cambria"/>
              </a:rPr>
              <a:t>Regression</a:t>
            </a:r>
            <a:r>
              <a:rPr sz="2000" i="1" spc="-50" dirty="0">
                <a:solidFill>
                  <a:srgbClr val="333333"/>
                </a:solidFill>
                <a:latin typeface="Cambria"/>
                <a:cs typeface="Cambria"/>
              </a:rPr>
              <a:t> </a:t>
            </a:r>
            <a:r>
              <a:rPr sz="2000" i="1" dirty="0">
                <a:solidFill>
                  <a:srgbClr val="333333"/>
                </a:solidFill>
                <a:latin typeface="Cambria"/>
                <a:cs typeface="Cambria"/>
              </a:rPr>
              <a:t>is</a:t>
            </a:r>
            <a:r>
              <a:rPr sz="2000" i="1" spc="-40" dirty="0">
                <a:solidFill>
                  <a:srgbClr val="333333"/>
                </a:solidFill>
                <a:latin typeface="Cambria"/>
                <a:cs typeface="Cambria"/>
              </a:rPr>
              <a:t> </a:t>
            </a:r>
            <a:r>
              <a:rPr sz="2000" i="1" dirty="0">
                <a:solidFill>
                  <a:srgbClr val="333333"/>
                </a:solidFill>
                <a:latin typeface="Cambria"/>
                <a:cs typeface="Cambria"/>
              </a:rPr>
              <a:t>one</a:t>
            </a:r>
            <a:r>
              <a:rPr sz="2000" i="1" spc="-45" dirty="0">
                <a:solidFill>
                  <a:srgbClr val="333333"/>
                </a:solidFill>
                <a:latin typeface="Cambria"/>
                <a:cs typeface="Cambria"/>
              </a:rPr>
              <a:t> </a:t>
            </a:r>
            <a:r>
              <a:rPr sz="2000" i="1" dirty="0">
                <a:solidFill>
                  <a:srgbClr val="333333"/>
                </a:solidFill>
                <a:latin typeface="Cambria"/>
                <a:cs typeface="Cambria"/>
              </a:rPr>
              <a:t>of</a:t>
            </a:r>
            <a:r>
              <a:rPr sz="2000" i="1" spc="-35" dirty="0">
                <a:solidFill>
                  <a:srgbClr val="333333"/>
                </a:solidFill>
                <a:latin typeface="Cambria"/>
                <a:cs typeface="Cambria"/>
              </a:rPr>
              <a:t> </a:t>
            </a:r>
            <a:r>
              <a:rPr sz="2000" i="1" dirty="0">
                <a:solidFill>
                  <a:srgbClr val="333333"/>
                </a:solidFill>
                <a:latin typeface="Cambria"/>
                <a:cs typeface="Cambria"/>
              </a:rPr>
              <a:t>the</a:t>
            </a:r>
            <a:r>
              <a:rPr sz="2000" i="1" spc="-45" dirty="0">
                <a:solidFill>
                  <a:srgbClr val="333333"/>
                </a:solidFill>
                <a:latin typeface="Cambria"/>
                <a:cs typeface="Cambria"/>
              </a:rPr>
              <a:t> </a:t>
            </a:r>
            <a:r>
              <a:rPr sz="2000" i="1" dirty="0">
                <a:solidFill>
                  <a:srgbClr val="333333"/>
                </a:solidFill>
                <a:latin typeface="Cambria"/>
                <a:cs typeface="Cambria"/>
              </a:rPr>
              <a:t>important</a:t>
            </a:r>
            <a:r>
              <a:rPr sz="2000" i="1" spc="-65" dirty="0">
                <a:solidFill>
                  <a:srgbClr val="333333"/>
                </a:solidFill>
                <a:latin typeface="Cambria"/>
                <a:cs typeface="Cambria"/>
              </a:rPr>
              <a:t> </a:t>
            </a:r>
            <a:r>
              <a:rPr sz="2000" i="1" spc="-10" dirty="0">
                <a:solidFill>
                  <a:srgbClr val="333333"/>
                </a:solidFill>
                <a:latin typeface="Cambria"/>
                <a:cs typeface="Cambria"/>
              </a:rPr>
              <a:t>regression</a:t>
            </a:r>
            <a:r>
              <a:rPr sz="2000" i="1" spc="-40" dirty="0">
                <a:solidFill>
                  <a:srgbClr val="333333"/>
                </a:solidFill>
                <a:latin typeface="Cambria"/>
                <a:cs typeface="Cambria"/>
              </a:rPr>
              <a:t> </a:t>
            </a:r>
            <a:r>
              <a:rPr sz="2000" i="1" dirty="0">
                <a:solidFill>
                  <a:srgbClr val="333333"/>
                </a:solidFill>
                <a:latin typeface="Cambria"/>
                <a:cs typeface="Cambria"/>
              </a:rPr>
              <a:t>algorithms</a:t>
            </a:r>
            <a:r>
              <a:rPr sz="2000" i="1" spc="-70" dirty="0">
                <a:solidFill>
                  <a:srgbClr val="333333"/>
                </a:solidFill>
                <a:latin typeface="Cambria"/>
                <a:cs typeface="Cambria"/>
              </a:rPr>
              <a:t> </a:t>
            </a:r>
            <a:r>
              <a:rPr sz="2000" i="1" dirty="0">
                <a:solidFill>
                  <a:srgbClr val="333333"/>
                </a:solidFill>
                <a:latin typeface="Cambria"/>
                <a:cs typeface="Cambria"/>
              </a:rPr>
              <a:t>which</a:t>
            </a:r>
            <a:r>
              <a:rPr sz="2000" i="1" spc="-45" dirty="0">
                <a:solidFill>
                  <a:srgbClr val="333333"/>
                </a:solidFill>
                <a:latin typeface="Cambria"/>
                <a:cs typeface="Cambria"/>
              </a:rPr>
              <a:t> </a:t>
            </a:r>
            <a:r>
              <a:rPr sz="2000" i="1" dirty="0">
                <a:solidFill>
                  <a:srgbClr val="333333"/>
                </a:solidFill>
                <a:latin typeface="Cambria"/>
                <a:cs typeface="Cambria"/>
              </a:rPr>
              <a:t>models</a:t>
            </a:r>
            <a:r>
              <a:rPr sz="2000" i="1" spc="-35" dirty="0">
                <a:solidFill>
                  <a:srgbClr val="333333"/>
                </a:solidFill>
                <a:latin typeface="Cambria"/>
                <a:cs typeface="Cambria"/>
              </a:rPr>
              <a:t> </a:t>
            </a:r>
            <a:r>
              <a:rPr sz="2000" i="1" dirty="0">
                <a:solidFill>
                  <a:srgbClr val="333333"/>
                </a:solidFill>
                <a:latin typeface="Cambria"/>
                <a:cs typeface="Cambria"/>
              </a:rPr>
              <a:t>the</a:t>
            </a:r>
            <a:r>
              <a:rPr sz="2000" i="1" spc="-50" dirty="0">
                <a:solidFill>
                  <a:srgbClr val="333333"/>
                </a:solidFill>
                <a:latin typeface="Cambria"/>
                <a:cs typeface="Cambria"/>
              </a:rPr>
              <a:t> </a:t>
            </a:r>
            <a:r>
              <a:rPr sz="2000" i="1" spc="-10" dirty="0">
                <a:solidFill>
                  <a:srgbClr val="333333"/>
                </a:solidFill>
                <a:latin typeface="Cambria"/>
                <a:cs typeface="Cambria"/>
              </a:rPr>
              <a:t>linear relationship</a:t>
            </a:r>
            <a:r>
              <a:rPr sz="2000" i="1" spc="-85" dirty="0">
                <a:solidFill>
                  <a:srgbClr val="333333"/>
                </a:solidFill>
                <a:latin typeface="Cambria"/>
                <a:cs typeface="Cambria"/>
              </a:rPr>
              <a:t> </a:t>
            </a:r>
            <a:r>
              <a:rPr sz="2000" i="1" dirty="0">
                <a:solidFill>
                  <a:srgbClr val="333333"/>
                </a:solidFill>
                <a:latin typeface="Cambria"/>
                <a:cs typeface="Cambria"/>
              </a:rPr>
              <a:t>between</a:t>
            </a:r>
            <a:r>
              <a:rPr sz="2000" i="1" spc="-45" dirty="0">
                <a:solidFill>
                  <a:srgbClr val="333333"/>
                </a:solidFill>
                <a:latin typeface="Cambria"/>
                <a:cs typeface="Cambria"/>
              </a:rPr>
              <a:t> </a:t>
            </a:r>
            <a:r>
              <a:rPr sz="2000" i="1" dirty="0">
                <a:solidFill>
                  <a:srgbClr val="333333"/>
                </a:solidFill>
                <a:latin typeface="Cambria"/>
                <a:cs typeface="Cambria"/>
              </a:rPr>
              <a:t>a</a:t>
            </a:r>
            <a:r>
              <a:rPr sz="2000" i="1" spc="-35" dirty="0">
                <a:solidFill>
                  <a:srgbClr val="333333"/>
                </a:solidFill>
                <a:latin typeface="Cambria"/>
                <a:cs typeface="Cambria"/>
              </a:rPr>
              <a:t> </a:t>
            </a:r>
            <a:r>
              <a:rPr sz="2000" i="1" dirty="0">
                <a:solidFill>
                  <a:srgbClr val="333333"/>
                </a:solidFill>
                <a:latin typeface="Cambria"/>
                <a:cs typeface="Cambria"/>
              </a:rPr>
              <a:t>single</a:t>
            </a:r>
            <a:r>
              <a:rPr sz="2000" i="1" spc="-30" dirty="0">
                <a:solidFill>
                  <a:srgbClr val="333333"/>
                </a:solidFill>
                <a:latin typeface="Cambria"/>
                <a:cs typeface="Cambria"/>
              </a:rPr>
              <a:t> </a:t>
            </a:r>
            <a:r>
              <a:rPr sz="2000" i="1" dirty="0">
                <a:solidFill>
                  <a:srgbClr val="333333"/>
                </a:solidFill>
                <a:latin typeface="Cambria"/>
                <a:cs typeface="Cambria"/>
              </a:rPr>
              <a:t>dependent</a:t>
            </a:r>
            <a:r>
              <a:rPr sz="2000" i="1" spc="-15" dirty="0">
                <a:solidFill>
                  <a:srgbClr val="333333"/>
                </a:solidFill>
                <a:latin typeface="Cambria"/>
                <a:cs typeface="Cambria"/>
              </a:rPr>
              <a:t> </a:t>
            </a:r>
            <a:r>
              <a:rPr sz="2000" i="1" dirty="0">
                <a:solidFill>
                  <a:srgbClr val="333333"/>
                </a:solidFill>
                <a:latin typeface="Cambria"/>
                <a:cs typeface="Cambria"/>
              </a:rPr>
              <a:t>continuous</a:t>
            </a:r>
            <a:r>
              <a:rPr sz="2000" i="1" spc="-40" dirty="0">
                <a:solidFill>
                  <a:srgbClr val="333333"/>
                </a:solidFill>
                <a:latin typeface="Cambria"/>
                <a:cs typeface="Cambria"/>
              </a:rPr>
              <a:t> </a:t>
            </a:r>
            <a:r>
              <a:rPr sz="2000" i="1" dirty="0">
                <a:solidFill>
                  <a:srgbClr val="333333"/>
                </a:solidFill>
                <a:latin typeface="Cambria"/>
                <a:cs typeface="Cambria"/>
              </a:rPr>
              <a:t>variable</a:t>
            </a:r>
            <a:r>
              <a:rPr sz="2000" i="1" spc="-65" dirty="0">
                <a:solidFill>
                  <a:srgbClr val="333333"/>
                </a:solidFill>
                <a:latin typeface="Cambria"/>
                <a:cs typeface="Cambria"/>
              </a:rPr>
              <a:t> </a:t>
            </a:r>
            <a:r>
              <a:rPr sz="2000" i="1" dirty="0">
                <a:solidFill>
                  <a:srgbClr val="333333"/>
                </a:solidFill>
                <a:latin typeface="Cambria"/>
                <a:cs typeface="Cambria"/>
              </a:rPr>
              <a:t>and</a:t>
            </a:r>
            <a:r>
              <a:rPr sz="2000" i="1" spc="-40" dirty="0">
                <a:solidFill>
                  <a:srgbClr val="333333"/>
                </a:solidFill>
                <a:latin typeface="Cambria"/>
                <a:cs typeface="Cambria"/>
              </a:rPr>
              <a:t> </a:t>
            </a:r>
            <a:r>
              <a:rPr sz="2000" i="1" dirty="0">
                <a:solidFill>
                  <a:srgbClr val="333333"/>
                </a:solidFill>
                <a:latin typeface="Cambria"/>
                <a:cs typeface="Cambria"/>
              </a:rPr>
              <a:t>more</a:t>
            </a:r>
            <a:r>
              <a:rPr sz="2000" i="1" spc="-30" dirty="0">
                <a:solidFill>
                  <a:srgbClr val="333333"/>
                </a:solidFill>
                <a:latin typeface="Cambria"/>
                <a:cs typeface="Cambria"/>
              </a:rPr>
              <a:t> </a:t>
            </a:r>
            <a:r>
              <a:rPr sz="2000" i="1" dirty="0">
                <a:solidFill>
                  <a:srgbClr val="333333"/>
                </a:solidFill>
                <a:latin typeface="Cambria"/>
                <a:cs typeface="Cambria"/>
              </a:rPr>
              <a:t>than</a:t>
            </a:r>
            <a:r>
              <a:rPr sz="2000" i="1" spc="-50" dirty="0">
                <a:solidFill>
                  <a:srgbClr val="333333"/>
                </a:solidFill>
                <a:latin typeface="Cambria"/>
                <a:cs typeface="Cambria"/>
              </a:rPr>
              <a:t> </a:t>
            </a:r>
            <a:r>
              <a:rPr sz="2000" i="1" dirty="0">
                <a:solidFill>
                  <a:srgbClr val="333333"/>
                </a:solidFill>
                <a:latin typeface="Cambria"/>
                <a:cs typeface="Cambria"/>
              </a:rPr>
              <a:t>one</a:t>
            </a:r>
            <a:r>
              <a:rPr sz="2000" i="1" spc="-45" dirty="0">
                <a:solidFill>
                  <a:srgbClr val="333333"/>
                </a:solidFill>
                <a:latin typeface="Cambria"/>
                <a:cs typeface="Cambria"/>
              </a:rPr>
              <a:t> </a:t>
            </a:r>
            <a:r>
              <a:rPr sz="2000" i="1" spc="-10" dirty="0">
                <a:solidFill>
                  <a:srgbClr val="333333"/>
                </a:solidFill>
                <a:latin typeface="Cambria"/>
                <a:cs typeface="Cambria"/>
              </a:rPr>
              <a:t>independent variable.</a:t>
            </a:r>
            <a:endParaRPr sz="2000" dirty="0">
              <a:latin typeface="Cambria"/>
              <a:cs typeface="Cambria"/>
            </a:endParaRPr>
          </a:p>
          <a:p>
            <a:pPr marL="680085" lvl="1" indent="-304800">
              <a:lnSpc>
                <a:spcPct val="100000"/>
              </a:lnSpc>
              <a:spcBef>
                <a:spcPts val="1019"/>
              </a:spcBef>
              <a:buClr>
                <a:srgbClr val="009DD9"/>
              </a:buClr>
              <a:buSzPct val="90000"/>
              <a:buFont typeface="Cambria"/>
              <a:buChar char="◾"/>
              <a:tabLst>
                <a:tab pos="680085" algn="l"/>
              </a:tabLst>
            </a:pPr>
            <a:r>
              <a:rPr sz="2000" spc="-10" dirty="0">
                <a:solidFill>
                  <a:srgbClr val="333333"/>
                </a:solidFill>
                <a:latin typeface="Calibri"/>
                <a:cs typeface="Calibri"/>
              </a:rPr>
              <a:t>Prediction</a:t>
            </a:r>
            <a:r>
              <a:rPr sz="2000" spc="-35" dirty="0">
                <a:solidFill>
                  <a:srgbClr val="333333"/>
                </a:solidFill>
                <a:latin typeface="Calibri"/>
                <a:cs typeface="Calibri"/>
              </a:rPr>
              <a:t> </a:t>
            </a:r>
            <a:r>
              <a:rPr sz="2000" dirty="0">
                <a:solidFill>
                  <a:srgbClr val="333333"/>
                </a:solidFill>
                <a:latin typeface="Calibri"/>
                <a:cs typeface="Calibri"/>
              </a:rPr>
              <a:t>of</a:t>
            </a:r>
            <a:r>
              <a:rPr sz="2000" spc="-35" dirty="0">
                <a:solidFill>
                  <a:srgbClr val="333333"/>
                </a:solidFill>
                <a:latin typeface="Calibri"/>
                <a:cs typeface="Calibri"/>
              </a:rPr>
              <a:t> </a:t>
            </a:r>
            <a:r>
              <a:rPr sz="2000" dirty="0">
                <a:solidFill>
                  <a:srgbClr val="333333"/>
                </a:solidFill>
                <a:latin typeface="Calibri"/>
                <a:cs typeface="Calibri"/>
              </a:rPr>
              <a:t>CO</a:t>
            </a:r>
            <a:r>
              <a:rPr sz="1950" baseline="-21367" dirty="0">
                <a:solidFill>
                  <a:srgbClr val="333333"/>
                </a:solidFill>
                <a:latin typeface="Calibri"/>
                <a:cs typeface="Calibri"/>
              </a:rPr>
              <a:t>2</a:t>
            </a:r>
            <a:r>
              <a:rPr sz="1950" spc="157" baseline="-21367" dirty="0">
                <a:solidFill>
                  <a:srgbClr val="333333"/>
                </a:solidFill>
                <a:latin typeface="Calibri"/>
                <a:cs typeface="Calibri"/>
              </a:rPr>
              <a:t> </a:t>
            </a:r>
            <a:r>
              <a:rPr sz="2000" dirty="0">
                <a:solidFill>
                  <a:srgbClr val="333333"/>
                </a:solidFill>
                <a:latin typeface="Calibri"/>
                <a:cs typeface="Calibri"/>
              </a:rPr>
              <a:t>emission</a:t>
            </a:r>
            <a:r>
              <a:rPr sz="2000" spc="-10" dirty="0">
                <a:solidFill>
                  <a:srgbClr val="333333"/>
                </a:solidFill>
                <a:latin typeface="Calibri"/>
                <a:cs typeface="Calibri"/>
              </a:rPr>
              <a:t> </a:t>
            </a:r>
            <a:r>
              <a:rPr sz="2000" dirty="0">
                <a:solidFill>
                  <a:srgbClr val="333333"/>
                </a:solidFill>
                <a:latin typeface="Calibri"/>
                <a:cs typeface="Calibri"/>
              </a:rPr>
              <a:t>based</a:t>
            </a:r>
            <a:r>
              <a:rPr sz="2000" spc="-35" dirty="0">
                <a:solidFill>
                  <a:srgbClr val="333333"/>
                </a:solidFill>
                <a:latin typeface="Calibri"/>
                <a:cs typeface="Calibri"/>
              </a:rPr>
              <a:t> </a:t>
            </a:r>
            <a:r>
              <a:rPr sz="2000" dirty="0">
                <a:solidFill>
                  <a:srgbClr val="333333"/>
                </a:solidFill>
                <a:latin typeface="Calibri"/>
                <a:cs typeface="Calibri"/>
              </a:rPr>
              <a:t>on</a:t>
            </a:r>
            <a:r>
              <a:rPr sz="2000" spc="-45" dirty="0">
                <a:solidFill>
                  <a:srgbClr val="333333"/>
                </a:solidFill>
                <a:latin typeface="Calibri"/>
                <a:cs typeface="Calibri"/>
              </a:rPr>
              <a:t> </a:t>
            </a:r>
            <a:r>
              <a:rPr sz="2000" dirty="0">
                <a:solidFill>
                  <a:srgbClr val="333333"/>
                </a:solidFill>
                <a:latin typeface="Calibri"/>
                <a:cs typeface="Calibri"/>
              </a:rPr>
              <a:t>engine</a:t>
            </a:r>
            <a:r>
              <a:rPr sz="2000" spc="-45" dirty="0">
                <a:solidFill>
                  <a:srgbClr val="333333"/>
                </a:solidFill>
                <a:latin typeface="Calibri"/>
                <a:cs typeface="Calibri"/>
              </a:rPr>
              <a:t> </a:t>
            </a:r>
            <a:r>
              <a:rPr sz="2000" dirty="0">
                <a:solidFill>
                  <a:srgbClr val="333333"/>
                </a:solidFill>
                <a:latin typeface="Calibri"/>
                <a:cs typeface="Calibri"/>
              </a:rPr>
              <a:t>size</a:t>
            </a:r>
            <a:r>
              <a:rPr sz="2000" spc="-25" dirty="0">
                <a:solidFill>
                  <a:srgbClr val="333333"/>
                </a:solidFill>
                <a:latin typeface="Calibri"/>
                <a:cs typeface="Calibri"/>
              </a:rPr>
              <a:t> </a:t>
            </a:r>
            <a:r>
              <a:rPr sz="2000" dirty="0">
                <a:solidFill>
                  <a:srgbClr val="333333"/>
                </a:solidFill>
                <a:latin typeface="Calibri"/>
                <a:cs typeface="Calibri"/>
              </a:rPr>
              <a:t>and</a:t>
            </a:r>
            <a:r>
              <a:rPr sz="2000" spc="-50" dirty="0">
                <a:solidFill>
                  <a:srgbClr val="333333"/>
                </a:solidFill>
                <a:latin typeface="Calibri"/>
                <a:cs typeface="Calibri"/>
              </a:rPr>
              <a:t> </a:t>
            </a:r>
            <a:r>
              <a:rPr sz="2000" dirty="0">
                <a:solidFill>
                  <a:srgbClr val="333333"/>
                </a:solidFill>
                <a:latin typeface="Calibri"/>
                <a:cs typeface="Calibri"/>
              </a:rPr>
              <a:t>number</a:t>
            </a:r>
            <a:r>
              <a:rPr sz="2000" spc="-45" dirty="0">
                <a:solidFill>
                  <a:srgbClr val="333333"/>
                </a:solidFill>
                <a:latin typeface="Calibri"/>
                <a:cs typeface="Calibri"/>
              </a:rPr>
              <a:t> </a:t>
            </a:r>
            <a:r>
              <a:rPr sz="2000" dirty="0">
                <a:solidFill>
                  <a:srgbClr val="333333"/>
                </a:solidFill>
                <a:latin typeface="Calibri"/>
                <a:cs typeface="Calibri"/>
              </a:rPr>
              <a:t>of</a:t>
            </a:r>
            <a:r>
              <a:rPr sz="2000" spc="-35" dirty="0">
                <a:solidFill>
                  <a:srgbClr val="333333"/>
                </a:solidFill>
                <a:latin typeface="Calibri"/>
                <a:cs typeface="Calibri"/>
              </a:rPr>
              <a:t> </a:t>
            </a:r>
            <a:r>
              <a:rPr sz="2000" dirty="0">
                <a:solidFill>
                  <a:srgbClr val="333333"/>
                </a:solidFill>
                <a:latin typeface="Calibri"/>
                <a:cs typeface="Calibri"/>
              </a:rPr>
              <a:t>cylinders</a:t>
            </a:r>
            <a:r>
              <a:rPr sz="2000" spc="-45" dirty="0">
                <a:solidFill>
                  <a:srgbClr val="333333"/>
                </a:solidFill>
                <a:latin typeface="Calibri"/>
                <a:cs typeface="Calibri"/>
              </a:rPr>
              <a:t> </a:t>
            </a:r>
            <a:r>
              <a:rPr sz="2000" dirty="0">
                <a:solidFill>
                  <a:srgbClr val="333333"/>
                </a:solidFill>
                <a:latin typeface="Calibri"/>
                <a:cs typeface="Calibri"/>
              </a:rPr>
              <a:t>in</a:t>
            </a:r>
            <a:r>
              <a:rPr sz="2000" spc="-35" dirty="0">
                <a:solidFill>
                  <a:srgbClr val="333333"/>
                </a:solidFill>
                <a:latin typeface="Calibri"/>
                <a:cs typeface="Calibri"/>
              </a:rPr>
              <a:t> </a:t>
            </a:r>
            <a:r>
              <a:rPr sz="2000" dirty="0">
                <a:solidFill>
                  <a:srgbClr val="333333"/>
                </a:solidFill>
                <a:latin typeface="Calibri"/>
                <a:cs typeface="Calibri"/>
              </a:rPr>
              <a:t>a</a:t>
            </a:r>
            <a:r>
              <a:rPr sz="2000" spc="-30" dirty="0">
                <a:solidFill>
                  <a:srgbClr val="333333"/>
                </a:solidFill>
                <a:latin typeface="Calibri"/>
                <a:cs typeface="Calibri"/>
              </a:rPr>
              <a:t> </a:t>
            </a:r>
            <a:r>
              <a:rPr sz="2000" spc="-20" dirty="0">
                <a:solidFill>
                  <a:srgbClr val="333333"/>
                </a:solidFill>
                <a:latin typeface="Calibri"/>
                <a:cs typeface="Calibri"/>
              </a:rPr>
              <a:t>car.</a:t>
            </a:r>
            <a:endParaRPr sz="2000" dirty="0">
              <a:latin typeface="Calibri"/>
              <a:cs typeface="Calibri"/>
            </a:endParaRPr>
          </a:p>
          <a:p>
            <a:pPr>
              <a:lnSpc>
                <a:spcPct val="100000"/>
              </a:lnSpc>
              <a:spcBef>
                <a:spcPts val="2105"/>
              </a:spcBef>
            </a:pPr>
            <a:endParaRPr sz="2000" dirty="0">
              <a:latin typeface="Calibri"/>
              <a:cs typeface="Calibri"/>
            </a:endParaRPr>
          </a:p>
          <a:p>
            <a:pPr marL="356870" indent="-306070">
              <a:lnSpc>
                <a:spcPct val="100000"/>
              </a:lnSpc>
              <a:buClr>
                <a:srgbClr val="009DD9"/>
              </a:buClr>
              <a:buSzPct val="90000"/>
              <a:buFont typeface="Arial MT"/>
              <a:buChar char="•"/>
              <a:tabLst>
                <a:tab pos="356870" algn="l"/>
              </a:tabLst>
            </a:pPr>
            <a:r>
              <a:rPr sz="2000" dirty="0">
                <a:latin typeface="Calibri"/>
                <a:cs typeface="Calibri"/>
              </a:rPr>
              <a:t>For</a:t>
            </a:r>
            <a:r>
              <a:rPr sz="2000" spc="355" dirty="0">
                <a:latin typeface="Calibri"/>
                <a:cs typeface="Calibri"/>
              </a:rPr>
              <a:t> </a:t>
            </a:r>
            <a:r>
              <a:rPr sz="2000" dirty="0">
                <a:latin typeface="Calibri"/>
                <a:cs typeface="Calibri"/>
              </a:rPr>
              <a:t>MLR,</a:t>
            </a:r>
            <a:r>
              <a:rPr sz="2000" spc="370" dirty="0">
                <a:latin typeface="Calibri"/>
                <a:cs typeface="Calibri"/>
              </a:rPr>
              <a:t> </a:t>
            </a:r>
            <a:r>
              <a:rPr sz="2000" dirty="0">
                <a:latin typeface="Calibri"/>
                <a:cs typeface="Calibri"/>
              </a:rPr>
              <a:t>the</a:t>
            </a:r>
            <a:r>
              <a:rPr sz="2000" spc="355" dirty="0">
                <a:latin typeface="Calibri"/>
                <a:cs typeface="Calibri"/>
              </a:rPr>
              <a:t> </a:t>
            </a:r>
            <a:r>
              <a:rPr sz="2000" dirty="0">
                <a:latin typeface="Calibri"/>
                <a:cs typeface="Calibri"/>
              </a:rPr>
              <a:t>dependent</a:t>
            </a:r>
            <a:r>
              <a:rPr sz="2000" spc="370" dirty="0">
                <a:latin typeface="Calibri"/>
                <a:cs typeface="Calibri"/>
              </a:rPr>
              <a:t> </a:t>
            </a:r>
            <a:r>
              <a:rPr sz="2000" dirty="0">
                <a:latin typeface="Calibri"/>
                <a:cs typeface="Calibri"/>
              </a:rPr>
              <a:t>or</a:t>
            </a:r>
            <a:r>
              <a:rPr sz="2000" spc="355" dirty="0">
                <a:latin typeface="Calibri"/>
                <a:cs typeface="Calibri"/>
              </a:rPr>
              <a:t> </a:t>
            </a:r>
            <a:r>
              <a:rPr sz="2000" dirty="0">
                <a:latin typeface="Calibri"/>
                <a:cs typeface="Calibri"/>
              </a:rPr>
              <a:t>target</a:t>
            </a:r>
            <a:r>
              <a:rPr sz="2000" spc="365" dirty="0">
                <a:latin typeface="Calibri"/>
                <a:cs typeface="Calibri"/>
              </a:rPr>
              <a:t> </a:t>
            </a:r>
            <a:r>
              <a:rPr sz="2000" dirty="0">
                <a:latin typeface="Calibri"/>
                <a:cs typeface="Calibri"/>
              </a:rPr>
              <a:t>variable(Y)</a:t>
            </a:r>
            <a:r>
              <a:rPr sz="2000" spc="365" dirty="0">
                <a:latin typeface="Calibri"/>
                <a:cs typeface="Calibri"/>
              </a:rPr>
              <a:t> </a:t>
            </a:r>
            <a:r>
              <a:rPr sz="2000" dirty="0">
                <a:latin typeface="Calibri"/>
                <a:cs typeface="Calibri"/>
              </a:rPr>
              <a:t>must</a:t>
            </a:r>
            <a:r>
              <a:rPr sz="2000" spc="365" dirty="0">
                <a:latin typeface="Calibri"/>
                <a:cs typeface="Calibri"/>
              </a:rPr>
              <a:t> </a:t>
            </a:r>
            <a:r>
              <a:rPr sz="2000" dirty="0">
                <a:latin typeface="Calibri"/>
                <a:cs typeface="Calibri"/>
              </a:rPr>
              <a:t>be</a:t>
            </a:r>
            <a:r>
              <a:rPr sz="2000" spc="375" dirty="0">
                <a:latin typeface="Calibri"/>
                <a:cs typeface="Calibri"/>
              </a:rPr>
              <a:t> </a:t>
            </a:r>
            <a:r>
              <a:rPr sz="2000" dirty="0">
                <a:latin typeface="Calibri"/>
                <a:cs typeface="Calibri"/>
              </a:rPr>
              <a:t>the</a:t>
            </a:r>
            <a:r>
              <a:rPr sz="2000" spc="360" dirty="0">
                <a:latin typeface="Calibri"/>
                <a:cs typeface="Calibri"/>
              </a:rPr>
              <a:t> </a:t>
            </a:r>
            <a:r>
              <a:rPr sz="2000" dirty="0">
                <a:latin typeface="Calibri"/>
                <a:cs typeface="Calibri"/>
              </a:rPr>
              <a:t>continuous/real,</a:t>
            </a:r>
            <a:r>
              <a:rPr sz="2000" spc="370" dirty="0">
                <a:latin typeface="Calibri"/>
                <a:cs typeface="Calibri"/>
              </a:rPr>
              <a:t> </a:t>
            </a:r>
            <a:r>
              <a:rPr sz="2000" dirty="0">
                <a:latin typeface="Calibri"/>
                <a:cs typeface="Calibri"/>
              </a:rPr>
              <a:t>but</a:t>
            </a:r>
            <a:r>
              <a:rPr sz="2000" spc="365" dirty="0">
                <a:latin typeface="Calibri"/>
                <a:cs typeface="Calibri"/>
              </a:rPr>
              <a:t> </a:t>
            </a:r>
            <a:r>
              <a:rPr sz="2000" dirty="0">
                <a:latin typeface="Calibri"/>
                <a:cs typeface="Calibri"/>
              </a:rPr>
              <a:t>the</a:t>
            </a:r>
            <a:r>
              <a:rPr sz="2000" spc="360" dirty="0">
                <a:latin typeface="Calibri"/>
                <a:cs typeface="Calibri"/>
              </a:rPr>
              <a:t> </a:t>
            </a:r>
            <a:r>
              <a:rPr sz="2000" dirty="0">
                <a:latin typeface="Calibri"/>
                <a:cs typeface="Calibri"/>
              </a:rPr>
              <a:t>predictor</a:t>
            </a:r>
            <a:r>
              <a:rPr sz="2000" spc="360" dirty="0">
                <a:latin typeface="Calibri"/>
                <a:cs typeface="Calibri"/>
              </a:rPr>
              <a:t> </a:t>
            </a:r>
            <a:r>
              <a:rPr sz="2000" spc="-25" dirty="0">
                <a:latin typeface="Calibri"/>
                <a:cs typeface="Calibri"/>
              </a:rPr>
              <a:t>or</a:t>
            </a:r>
            <a:endParaRPr sz="2000" dirty="0">
              <a:latin typeface="Calibri"/>
              <a:cs typeface="Calibri"/>
            </a:endParaRPr>
          </a:p>
          <a:p>
            <a:pPr marL="356870">
              <a:lnSpc>
                <a:spcPct val="100000"/>
              </a:lnSpc>
              <a:spcBef>
                <a:spcPts val="5"/>
              </a:spcBef>
            </a:pPr>
            <a:r>
              <a:rPr sz="2000" dirty="0">
                <a:latin typeface="Calibri"/>
                <a:cs typeface="Calibri"/>
              </a:rPr>
              <a:t>independent</a:t>
            </a:r>
            <a:r>
              <a:rPr sz="2000" spc="-45" dirty="0">
                <a:latin typeface="Calibri"/>
                <a:cs typeface="Calibri"/>
              </a:rPr>
              <a:t> </a:t>
            </a:r>
            <a:r>
              <a:rPr sz="2000" dirty="0">
                <a:latin typeface="Calibri"/>
                <a:cs typeface="Calibri"/>
              </a:rPr>
              <a:t>variable</a:t>
            </a:r>
            <a:r>
              <a:rPr sz="2000" spc="-50" dirty="0">
                <a:latin typeface="Calibri"/>
                <a:cs typeface="Calibri"/>
              </a:rPr>
              <a:t> </a:t>
            </a:r>
            <a:r>
              <a:rPr sz="2000" dirty="0">
                <a:latin typeface="Calibri"/>
                <a:cs typeface="Calibri"/>
              </a:rPr>
              <a:t>may</a:t>
            </a:r>
            <a:r>
              <a:rPr sz="2000" spc="-45" dirty="0">
                <a:latin typeface="Calibri"/>
                <a:cs typeface="Calibri"/>
              </a:rPr>
              <a:t> </a:t>
            </a:r>
            <a:r>
              <a:rPr sz="2000" dirty="0">
                <a:latin typeface="Calibri"/>
                <a:cs typeface="Calibri"/>
              </a:rPr>
              <a:t>be</a:t>
            </a:r>
            <a:r>
              <a:rPr sz="2000" spc="-45" dirty="0">
                <a:latin typeface="Calibri"/>
                <a:cs typeface="Calibri"/>
              </a:rPr>
              <a:t> </a:t>
            </a:r>
            <a:r>
              <a:rPr sz="2000" dirty="0">
                <a:latin typeface="Calibri"/>
                <a:cs typeface="Calibri"/>
              </a:rPr>
              <a:t>of</a:t>
            </a:r>
            <a:r>
              <a:rPr sz="2000" spc="-55" dirty="0">
                <a:latin typeface="Calibri"/>
                <a:cs typeface="Calibri"/>
              </a:rPr>
              <a:t> </a:t>
            </a:r>
            <a:r>
              <a:rPr sz="2000" dirty="0">
                <a:latin typeface="Calibri"/>
                <a:cs typeface="Calibri"/>
              </a:rPr>
              <a:t>continuous</a:t>
            </a:r>
            <a:r>
              <a:rPr sz="2000" spc="-60" dirty="0">
                <a:latin typeface="Calibri"/>
                <a:cs typeface="Calibri"/>
              </a:rPr>
              <a:t> </a:t>
            </a:r>
            <a:r>
              <a:rPr sz="2000" dirty="0">
                <a:latin typeface="Calibri"/>
                <a:cs typeface="Calibri"/>
              </a:rPr>
              <a:t>or</a:t>
            </a:r>
            <a:r>
              <a:rPr sz="2000" spc="-55" dirty="0">
                <a:latin typeface="Calibri"/>
                <a:cs typeface="Calibri"/>
              </a:rPr>
              <a:t> </a:t>
            </a:r>
            <a:r>
              <a:rPr sz="2000" spc="-10" dirty="0">
                <a:latin typeface="Calibri"/>
                <a:cs typeface="Calibri"/>
              </a:rPr>
              <a:t>categorical</a:t>
            </a:r>
            <a:r>
              <a:rPr sz="2000" spc="-45" dirty="0">
                <a:latin typeface="Calibri"/>
                <a:cs typeface="Calibri"/>
              </a:rPr>
              <a:t> </a:t>
            </a:r>
            <a:r>
              <a:rPr sz="2000" spc="-10" dirty="0">
                <a:latin typeface="Calibri"/>
                <a:cs typeface="Calibri"/>
              </a:rPr>
              <a:t>form.</a:t>
            </a:r>
            <a:endParaRPr sz="2000" dirty="0">
              <a:latin typeface="Calibri"/>
              <a:cs typeface="Calibri"/>
            </a:endParaRPr>
          </a:p>
          <a:p>
            <a:pPr marL="356870" indent="-306070">
              <a:lnSpc>
                <a:spcPct val="100000"/>
              </a:lnSpc>
              <a:spcBef>
                <a:spcPts val="1080"/>
              </a:spcBef>
              <a:buClr>
                <a:srgbClr val="009DD9"/>
              </a:buClr>
              <a:buSzPct val="90000"/>
              <a:buFont typeface="Arial MT"/>
              <a:buChar char="•"/>
              <a:tabLst>
                <a:tab pos="356870" algn="l"/>
              </a:tabLst>
            </a:pPr>
            <a:r>
              <a:rPr sz="2000" dirty="0">
                <a:latin typeface="Calibri"/>
                <a:cs typeface="Calibri"/>
              </a:rPr>
              <a:t>Each</a:t>
            </a:r>
            <a:r>
              <a:rPr sz="2000" spc="-60" dirty="0">
                <a:latin typeface="Calibri"/>
                <a:cs typeface="Calibri"/>
              </a:rPr>
              <a:t> </a:t>
            </a:r>
            <a:r>
              <a:rPr sz="2000" spc="-10" dirty="0">
                <a:latin typeface="Calibri"/>
                <a:cs typeface="Calibri"/>
              </a:rPr>
              <a:t>feature</a:t>
            </a:r>
            <a:r>
              <a:rPr sz="2000" spc="-60" dirty="0">
                <a:latin typeface="Calibri"/>
                <a:cs typeface="Calibri"/>
              </a:rPr>
              <a:t> </a:t>
            </a:r>
            <a:r>
              <a:rPr sz="2000" dirty="0">
                <a:latin typeface="Calibri"/>
                <a:cs typeface="Calibri"/>
              </a:rPr>
              <a:t>variable</a:t>
            </a:r>
            <a:r>
              <a:rPr sz="2000" spc="-50" dirty="0">
                <a:latin typeface="Calibri"/>
                <a:cs typeface="Calibri"/>
              </a:rPr>
              <a:t> </a:t>
            </a:r>
            <a:r>
              <a:rPr sz="2000" dirty="0">
                <a:latin typeface="Calibri"/>
                <a:cs typeface="Calibri"/>
              </a:rPr>
              <a:t>must</a:t>
            </a:r>
            <a:r>
              <a:rPr sz="2000" spc="-55" dirty="0">
                <a:latin typeface="Calibri"/>
                <a:cs typeface="Calibri"/>
              </a:rPr>
              <a:t> </a:t>
            </a:r>
            <a:r>
              <a:rPr sz="2000" dirty="0">
                <a:latin typeface="Calibri"/>
                <a:cs typeface="Calibri"/>
              </a:rPr>
              <a:t>model</a:t>
            </a:r>
            <a:r>
              <a:rPr sz="2000" spc="-60" dirty="0">
                <a:latin typeface="Calibri"/>
                <a:cs typeface="Calibri"/>
              </a:rPr>
              <a:t> </a:t>
            </a:r>
            <a:r>
              <a:rPr sz="2000" dirty="0">
                <a:latin typeface="Calibri"/>
                <a:cs typeface="Calibri"/>
              </a:rPr>
              <a:t>the</a:t>
            </a:r>
            <a:r>
              <a:rPr sz="2000" spc="-70" dirty="0">
                <a:latin typeface="Calibri"/>
                <a:cs typeface="Calibri"/>
              </a:rPr>
              <a:t> </a:t>
            </a:r>
            <a:r>
              <a:rPr sz="2000" dirty="0">
                <a:latin typeface="Calibri"/>
                <a:cs typeface="Calibri"/>
              </a:rPr>
              <a:t>linear</a:t>
            </a:r>
            <a:r>
              <a:rPr sz="2000" spc="-45" dirty="0">
                <a:latin typeface="Calibri"/>
                <a:cs typeface="Calibri"/>
              </a:rPr>
              <a:t> </a:t>
            </a:r>
            <a:r>
              <a:rPr sz="2000" dirty="0">
                <a:latin typeface="Calibri"/>
                <a:cs typeface="Calibri"/>
              </a:rPr>
              <a:t>relationship</a:t>
            </a:r>
            <a:r>
              <a:rPr sz="2000" spc="-30" dirty="0">
                <a:latin typeface="Calibri"/>
                <a:cs typeface="Calibri"/>
              </a:rPr>
              <a:t> </a:t>
            </a:r>
            <a:r>
              <a:rPr sz="2000" dirty="0">
                <a:latin typeface="Calibri"/>
                <a:cs typeface="Calibri"/>
              </a:rPr>
              <a:t>with</a:t>
            </a:r>
            <a:r>
              <a:rPr sz="2000" spc="-65" dirty="0">
                <a:latin typeface="Calibri"/>
                <a:cs typeface="Calibri"/>
              </a:rPr>
              <a:t> </a:t>
            </a:r>
            <a:r>
              <a:rPr sz="2000" dirty="0">
                <a:latin typeface="Calibri"/>
                <a:cs typeface="Calibri"/>
              </a:rPr>
              <a:t>the</a:t>
            </a:r>
            <a:r>
              <a:rPr sz="2000" spc="-55" dirty="0">
                <a:latin typeface="Calibri"/>
                <a:cs typeface="Calibri"/>
              </a:rPr>
              <a:t> </a:t>
            </a:r>
            <a:r>
              <a:rPr sz="2000" dirty="0">
                <a:latin typeface="Calibri"/>
                <a:cs typeface="Calibri"/>
              </a:rPr>
              <a:t>dependent</a:t>
            </a:r>
            <a:r>
              <a:rPr sz="2000" spc="-70" dirty="0">
                <a:latin typeface="Calibri"/>
                <a:cs typeface="Calibri"/>
              </a:rPr>
              <a:t> </a:t>
            </a:r>
            <a:r>
              <a:rPr sz="2000" spc="-10" dirty="0">
                <a:latin typeface="Calibri"/>
                <a:cs typeface="Calibri"/>
              </a:rPr>
              <a:t>variable.</a:t>
            </a:r>
            <a:endParaRPr sz="2000" dirty="0">
              <a:latin typeface="Calibri"/>
              <a:cs typeface="Calibri"/>
            </a:endParaRPr>
          </a:p>
          <a:p>
            <a:pPr marL="356870" indent="-306070">
              <a:lnSpc>
                <a:spcPct val="100000"/>
              </a:lnSpc>
              <a:spcBef>
                <a:spcPts val="1080"/>
              </a:spcBef>
              <a:buClr>
                <a:srgbClr val="009DD9"/>
              </a:buClr>
              <a:buSzPct val="90000"/>
              <a:buFont typeface="Arial MT"/>
              <a:buChar char="•"/>
              <a:tabLst>
                <a:tab pos="356870" algn="l"/>
              </a:tabLst>
            </a:pPr>
            <a:r>
              <a:rPr sz="2000" dirty="0">
                <a:latin typeface="Calibri"/>
                <a:cs typeface="Calibri"/>
              </a:rPr>
              <a:t>MLR</a:t>
            </a:r>
            <a:r>
              <a:rPr sz="2000" spc="-35" dirty="0">
                <a:latin typeface="Calibri"/>
                <a:cs typeface="Calibri"/>
              </a:rPr>
              <a:t> </a:t>
            </a:r>
            <a:r>
              <a:rPr sz="2000" dirty="0">
                <a:latin typeface="Calibri"/>
                <a:cs typeface="Calibri"/>
              </a:rPr>
              <a:t>tries</a:t>
            </a:r>
            <a:r>
              <a:rPr sz="2000" spc="-25" dirty="0">
                <a:latin typeface="Calibri"/>
                <a:cs typeface="Calibri"/>
              </a:rPr>
              <a:t> </a:t>
            </a:r>
            <a:r>
              <a:rPr sz="2000" dirty="0">
                <a:latin typeface="Calibri"/>
                <a:cs typeface="Calibri"/>
              </a:rPr>
              <a:t>to</a:t>
            </a:r>
            <a:r>
              <a:rPr sz="2000" spc="-30" dirty="0">
                <a:latin typeface="Calibri"/>
                <a:cs typeface="Calibri"/>
              </a:rPr>
              <a:t> </a:t>
            </a:r>
            <a:r>
              <a:rPr sz="2000" dirty="0">
                <a:latin typeface="Calibri"/>
                <a:cs typeface="Calibri"/>
              </a:rPr>
              <a:t>fit</a:t>
            </a:r>
            <a:r>
              <a:rPr sz="2000" spc="-25" dirty="0">
                <a:latin typeface="Calibri"/>
                <a:cs typeface="Calibri"/>
              </a:rPr>
              <a:t> </a:t>
            </a:r>
            <a:r>
              <a:rPr sz="2000" dirty="0">
                <a:latin typeface="Calibri"/>
                <a:cs typeface="Calibri"/>
              </a:rPr>
              <a:t>a</a:t>
            </a:r>
            <a:r>
              <a:rPr sz="2000" spc="-30" dirty="0">
                <a:latin typeface="Calibri"/>
                <a:cs typeface="Calibri"/>
              </a:rPr>
              <a:t> </a:t>
            </a:r>
            <a:r>
              <a:rPr sz="2000" spc="-10" dirty="0">
                <a:latin typeface="Calibri"/>
                <a:cs typeface="Calibri"/>
              </a:rPr>
              <a:t>regression</a:t>
            </a:r>
            <a:r>
              <a:rPr sz="2000" spc="-25" dirty="0">
                <a:latin typeface="Calibri"/>
                <a:cs typeface="Calibri"/>
              </a:rPr>
              <a:t> </a:t>
            </a:r>
            <a:r>
              <a:rPr sz="2000" dirty="0">
                <a:latin typeface="Calibri"/>
                <a:cs typeface="Calibri"/>
              </a:rPr>
              <a:t>line</a:t>
            </a:r>
            <a:r>
              <a:rPr sz="2000" spc="-15" dirty="0">
                <a:latin typeface="Calibri"/>
                <a:cs typeface="Calibri"/>
              </a:rPr>
              <a:t> </a:t>
            </a:r>
            <a:r>
              <a:rPr sz="2000" dirty="0">
                <a:latin typeface="Calibri"/>
                <a:cs typeface="Calibri"/>
              </a:rPr>
              <a:t>through</a:t>
            </a:r>
            <a:r>
              <a:rPr sz="2000" spc="-60" dirty="0">
                <a:latin typeface="Calibri"/>
                <a:cs typeface="Calibri"/>
              </a:rPr>
              <a:t> </a:t>
            </a:r>
            <a:r>
              <a:rPr sz="2000" dirty="0">
                <a:latin typeface="Calibri"/>
                <a:cs typeface="Calibri"/>
              </a:rPr>
              <a:t>a</a:t>
            </a:r>
            <a:r>
              <a:rPr sz="2000" spc="-30" dirty="0">
                <a:latin typeface="Calibri"/>
                <a:cs typeface="Calibri"/>
              </a:rPr>
              <a:t> </a:t>
            </a:r>
            <a:r>
              <a:rPr sz="2000" dirty="0">
                <a:latin typeface="Calibri"/>
                <a:cs typeface="Calibri"/>
              </a:rPr>
              <a:t>multidimensional</a:t>
            </a:r>
            <a:r>
              <a:rPr sz="2000" spc="-15" dirty="0">
                <a:latin typeface="Calibri"/>
                <a:cs typeface="Calibri"/>
              </a:rPr>
              <a:t> </a:t>
            </a:r>
            <a:r>
              <a:rPr sz="2000" dirty="0">
                <a:latin typeface="Calibri"/>
                <a:cs typeface="Calibri"/>
              </a:rPr>
              <a:t>space</a:t>
            </a:r>
            <a:r>
              <a:rPr sz="2000" spc="-25" dirty="0">
                <a:latin typeface="Calibri"/>
                <a:cs typeface="Calibri"/>
              </a:rPr>
              <a:t> </a:t>
            </a:r>
            <a:r>
              <a:rPr sz="2000" dirty="0">
                <a:latin typeface="Calibri"/>
                <a:cs typeface="Calibri"/>
              </a:rPr>
              <a:t>of</a:t>
            </a:r>
            <a:r>
              <a:rPr sz="2000" spc="-40" dirty="0">
                <a:latin typeface="Calibri"/>
                <a:cs typeface="Calibri"/>
              </a:rPr>
              <a:t> </a:t>
            </a:r>
            <a:r>
              <a:rPr sz="2000" spc="-20" dirty="0">
                <a:latin typeface="Calibri"/>
                <a:cs typeface="Calibri"/>
              </a:rPr>
              <a:t>data-</a:t>
            </a:r>
            <a:r>
              <a:rPr sz="2000" spc="-10" dirty="0">
                <a:latin typeface="Calibri"/>
                <a:cs typeface="Calibri"/>
              </a:rPr>
              <a:t>points.</a:t>
            </a:r>
            <a:endParaRPr sz="2000" dirty="0">
              <a:latin typeface="Calibri"/>
              <a:cs typeface="Calibri"/>
            </a:endParaRPr>
          </a:p>
        </p:txBody>
      </p:sp>
      <p:sp>
        <p:nvSpPr>
          <p:cNvPr id="5" name="object 5"/>
          <p:cNvSpPr txBox="1"/>
          <p:nvPr/>
        </p:nvSpPr>
        <p:spPr>
          <a:xfrm>
            <a:off x="494995" y="6328968"/>
            <a:ext cx="106204" cy="2898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9DD9"/>
                </a:solidFill>
                <a:latin typeface="Trebuchet MS"/>
                <a:cs typeface="Trebuchet MS"/>
              </a:rPr>
              <a:t>63</a:t>
            </a:r>
            <a:endParaRPr sz="900">
              <a:latin typeface="Trebuchet MS"/>
              <a:cs typeface="Trebuchet M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505200"/>
            <a:ext cx="8469020" cy="369332"/>
          </a:xfrm>
        </p:spPr>
        <p:txBody>
          <a:bodyPr>
            <a:normAutofit fontScale="90000"/>
          </a:bodyPr>
          <a:lstStyle/>
          <a:p>
            <a:r>
              <a:rPr lang="en-IN" dirty="0" smtClean="0"/>
              <a:t>Algorithms </a:t>
            </a:r>
            <a:endParaRPr lang="en-IN" dirty="0"/>
          </a:p>
        </p:txBody>
      </p:sp>
      <p:sp>
        <p:nvSpPr>
          <p:cNvPr id="3" name="Text Placeholder 2"/>
          <p:cNvSpPr>
            <a:spLocks noGrp="1"/>
          </p:cNvSpPr>
          <p:nvPr>
            <p:ph type="body" idx="1"/>
          </p:nvPr>
        </p:nvSpPr>
        <p:spPr>
          <a:xfrm>
            <a:off x="342900" y="1219201"/>
            <a:ext cx="8154009" cy="2246769"/>
          </a:xfrm>
        </p:spPr>
        <p:txBody>
          <a:bodyPr>
            <a:normAutofit lnSpcReduction="10000"/>
          </a:bodyPr>
          <a:lstStyle/>
          <a:p>
            <a:pPr>
              <a:buFont typeface="Arial" pitchFamily="34" charset="0"/>
              <a:buChar char="•"/>
            </a:pPr>
            <a:r>
              <a:rPr lang="en-IN" sz="3200" dirty="0" smtClean="0"/>
              <a:t>House price prediction</a:t>
            </a:r>
          </a:p>
          <a:p>
            <a:pPr>
              <a:buFont typeface="Arial" pitchFamily="34" charset="0"/>
              <a:buChar char="•"/>
            </a:pPr>
            <a:r>
              <a:rPr lang="en-IN" sz="3200" dirty="0" err="1" smtClean="0"/>
              <a:t>Analyzing</a:t>
            </a:r>
            <a:r>
              <a:rPr lang="en-IN" sz="3200" dirty="0" smtClean="0"/>
              <a:t> stock markets</a:t>
            </a:r>
          </a:p>
          <a:p>
            <a:pPr>
              <a:buFont typeface="Arial" pitchFamily="34" charset="0"/>
              <a:buChar char="•"/>
            </a:pPr>
            <a:r>
              <a:rPr lang="en-IN" sz="3200" dirty="0" smtClean="0"/>
              <a:t>Predicting energy consumptions</a:t>
            </a:r>
          </a:p>
          <a:p>
            <a:pPr>
              <a:buFont typeface="Arial" pitchFamily="34" charset="0"/>
              <a:buChar char="•"/>
            </a:pPr>
            <a:r>
              <a:rPr lang="en-IN" sz="3200" dirty="0" smtClean="0"/>
              <a:t>Experience and salary analysis</a:t>
            </a:r>
          </a:p>
          <a:p>
            <a:pPr>
              <a:buFont typeface="Arial" pitchFamily="34" charset="0"/>
              <a:buChar char="•"/>
            </a:pPr>
            <a:endParaRPr lang="en-IN" dirty="0"/>
          </a:p>
        </p:txBody>
      </p:sp>
      <p:sp>
        <p:nvSpPr>
          <p:cNvPr id="4" name="Title 1"/>
          <p:cNvSpPr txBox="1">
            <a:spLocks/>
          </p:cNvSpPr>
          <p:nvPr/>
        </p:nvSpPr>
        <p:spPr>
          <a:xfrm>
            <a:off x="451790" y="834009"/>
            <a:ext cx="8469020" cy="369332"/>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smtClean="0">
                <a:ln>
                  <a:noFill/>
                </a:ln>
                <a:solidFill>
                  <a:srgbClr val="FF0000"/>
                </a:solidFill>
                <a:effectLst/>
                <a:uLnTx/>
                <a:uFillTx/>
                <a:latin typeface="Calibri"/>
                <a:ea typeface="+mj-ea"/>
                <a:cs typeface="Calibri"/>
              </a:rPr>
              <a:t>Examples for Regression</a:t>
            </a:r>
            <a:endParaRPr kumimoji="0" lang="en-IN" sz="2400" b="1" i="0" u="none" strike="noStrike" kern="0" cap="none" spc="0" normalizeH="0" baseline="0" noProof="0" dirty="0">
              <a:ln>
                <a:noFill/>
              </a:ln>
              <a:solidFill>
                <a:srgbClr val="FF0000"/>
              </a:solidFill>
              <a:effectLst/>
              <a:uLnTx/>
              <a:uFillTx/>
              <a:latin typeface="Calibri"/>
              <a:ea typeface="+mj-ea"/>
              <a:cs typeface="Calibri"/>
            </a:endParaRPr>
          </a:p>
        </p:txBody>
      </p:sp>
      <p:sp>
        <p:nvSpPr>
          <p:cNvPr id="5" name="Title 1"/>
          <p:cNvSpPr txBox="1">
            <a:spLocks/>
          </p:cNvSpPr>
          <p:nvPr/>
        </p:nvSpPr>
        <p:spPr>
          <a:xfrm>
            <a:off x="337490" y="681609"/>
            <a:ext cx="8469020" cy="369332"/>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smtClean="0">
                <a:ln>
                  <a:noFill/>
                </a:ln>
                <a:solidFill>
                  <a:srgbClr val="FF0000"/>
                </a:solidFill>
                <a:effectLst/>
                <a:uLnTx/>
                <a:uFillTx/>
                <a:latin typeface="Calibri"/>
                <a:ea typeface="+mj-ea"/>
                <a:cs typeface="Calibri"/>
              </a:rPr>
              <a:t>Examples for Regression</a:t>
            </a:r>
            <a:endParaRPr kumimoji="0" lang="en-IN" sz="2400" b="1" i="0" u="none" strike="noStrike" kern="0" cap="none" spc="0" normalizeH="0" baseline="0" noProof="0" dirty="0">
              <a:ln>
                <a:noFill/>
              </a:ln>
              <a:solidFill>
                <a:srgbClr val="FF0000"/>
              </a:solidFill>
              <a:effectLst/>
              <a:uLnTx/>
              <a:uFillTx/>
              <a:latin typeface="Calibri"/>
              <a:ea typeface="+mj-ea"/>
              <a:cs typeface="Calibri"/>
            </a:endParaRPr>
          </a:p>
        </p:txBody>
      </p:sp>
      <p:sp>
        <p:nvSpPr>
          <p:cNvPr id="6" name="Text Placeholder 2"/>
          <p:cNvSpPr txBox="1">
            <a:spLocks/>
          </p:cNvSpPr>
          <p:nvPr/>
        </p:nvSpPr>
        <p:spPr>
          <a:xfrm>
            <a:off x="342900" y="4114801"/>
            <a:ext cx="8154009" cy="224676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kumimoji="0" lang="en-IN" sz="3200" b="0" i="0" u="none" strike="noStrike" kern="0" cap="none" spc="0" normalizeH="0" baseline="0" noProof="0" dirty="0" smtClean="0">
                <a:ln>
                  <a:noFill/>
                </a:ln>
                <a:solidFill>
                  <a:srgbClr val="333333"/>
                </a:solidFill>
                <a:effectLst/>
                <a:uLnTx/>
                <a:uFillTx/>
                <a:latin typeface="Calibri"/>
                <a:ea typeface="+mn-ea"/>
                <a:cs typeface="Calibri"/>
              </a:rPr>
              <a:t>KNN regression</a:t>
            </a:r>
          </a:p>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kumimoji="0" lang="en-IN" sz="3200" b="0" i="0" u="none" strike="noStrike" kern="0" cap="none" spc="0" normalizeH="0" baseline="0" noProof="0" dirty="0" smtClean="0">
                <a:ln>
                  <a:noFill/>
                </a:ln>
                <a:solidFill>
                  <a:srgbClr val="333333"/>
                </a:solidFill>
                <a:effectLst/>
                <a:uLnTx/>
                <a:uFillTx/>
                <a:latin typeface="Calibri"/>
                <a:ea typeface="+mn-ea"/>
                <a:cs typeface="Calibri"/>
              </a:rPr>
              <a:t>SV</a:t>
            </a:r>
            <a:r>
              <a:rPr kumimoji="0" lang="en-IN" sz="3200" b="0" i="0" u="none" strike="noStrike" kern="0" cap="none" spc="0" normalizeH="0" noProof="0" dirty="0" smtClean="0">
                <a:ln>
                  <a:noFill/>
                </a:ln>
                <a:solidFill>
                  <a:srgbClr val="333333"/>
                </a:solidFill>
                <a:effectLst/>
                <a:uLnTx/>
                <a:uFillTx/>
                <a:latin typeface="Calibri"/>
                <a:ea typeface="+mn-ea"/>
                <a:cs typeface="Calibri"/>
              </a:rPr>
              <a:t> regression</a:t>
            </a:r>
            <a:endParaRPr kumimoji="0" lang="en-IN" sz="3200" b="0" i="0" u="none" strike="noStrike" kern="0" cap="none" spc="0" normalizeH="0" baseline="0" noProof="0" dirty="0" smtClean="0">
              <a:ln>
                <a:noFill/>
              </a:ln>
              <a:solidFill>
                <a:srgbClr val="333333"/>
              </a:solidFill>
              <a:effectLst/>
              <a:uLnTx/>
              <a:uFillTx/>
              <a:latin typeface="Calibri"/>
              <a:ea typeface="+mn-ea"/>
              <a:cs typeface="Calibri"/>
            </a:endParaRPr>
          </a:p>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lang="en-IN" sz="3200" dirty="0">
                <a:solidFill>
                  <a:srgbClr val="333333"/>
                </a:solidFill>
                <a:latin typeface="Calibri"/>
                <a:ea typeface="+mn-ea"/>
                <a:cs typeface="Calibri"/>
              </a:rPr>
              <a:t> </a:t>
            </a:r>
            <a:r>
              <a:rPr lang="en-IN" sz="3200" dirty="0" smtClean="0">
                <a:solidFill>
                  <a:srgbClr val="333333"/>
                </a:solidFill>
                <a:latin typeface="Calibri"/>
                <a:ea typeface="+mn-ea"/>
                <a:cs typeface="Calibri"/>
              </a:rPr>
              <a:t>Gradient Boosting regression</a:t>
            </a:r>
            <a:endParaRPr kumimoji="0" lang="en-IN" sz="3200" b="0" i="0" u="none" strike="noStrike" kern="0" cap="none" spc="0" normalizeH="0" baseline="0" noProof="0" dirty="0" smtClean="0">
              <a:ln>
                <a:noFill/>
              </a:ln>
              <a:solidFill>
                <a:srgbClr val="333333"/>
              </a:solidFill>
              <a:effectLst/>
              <a:uLnTx/>
              <a:uFillTx/>
              <a:latin typeface="Calibri"/>
              <a:ea typeface="+mn-ea"/>
              <a:cs typeface="Calibri"/>
            </a:endParaRPr>
          </a:p>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lang="en-IN" sz="3200" dirty="0">
                <a:solidFill>
                  <a:srgbClr val="333333"/>
                </a:solidFill>
                <a:latin typeface="Calibri"/>
                <a:ea typeface="+mn-ea"/>
                <a:cs typeface="Calibri"/>
              </a:rPr>
              <a:t> </a:t>
            </a:r>
            <a:r>
              <a:rPr lang="en-IN" sz="3200" dirty="0" smtClean="0">
                <a:solidFill>
                  <a:srgbClr val="333333"/>
                </a:solidFill>
                <a:latin typeface="Calibri"/>
                <a:ea typeface="+mn-ea"/>
                <a:cs typeface="Calibri"/>
              </a:rPr>
              <a:t>DT regression</a:t>
            </a:r>
            <a:endParaRPr kumimoji="0" lang="en-IN" sz="3200" b="0" i="0" u="none" strike="noStrike" kern="0" cap="none" spc="0" normalizeH="0" baseline="0" noProof="0" dirty="0" smtClean="0">
              <a:ln>
                <a:noFill/>
              </a:ln>
              <a:solidFill>
                <a:srgbClr val="333333"/>
              </a:solidFill>
              <a:effectLst/>
              <a:uLnTx/>
              <a:uFillTx/>
              <a:latin typeface="Calibri"/>
              <a:ea typeface="+mn-ea"/>
              <a:cs typeface="Calibri"/>
            </a:endParaRPr>
          </a:p>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endParaRPr kumimoji="0" lang="en-IN" sz="1800" b="0" i="0" u="none" strike="noStrike" kern="0" cap="none" spc="0" normalizeH="0" baseline="0" noProof="0" dirty="0">
              <a:ln>
                <a:noFill/>
              </a:ln>
              <a:solidFill>
                <a:srgbClr val="333333"/>
              </a:solidFill>
              <a:effectLst/>
              <a:uLnTx/>
              <a:uFillTx/>
              <a:latin typeface="Calibri"/>
              <a:ea typeface="+mn-ea"/>
              <a:cs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494995" y="2107820"/>
            <a:ext cx="8154009" cy="276999"/>
          </a:xfrm>
        </p:spPr>
        <p:txBody>
          <a:bodyPr>
            <a:normAutofit fontScale="47500" lnSpcReduction="20000"/>
          </a:bodyPr>
          <a:lstStyle/>
          <a:p>
            <a:r>
              <a:rPr lang="en-IN" dirty="0" smtClean="0"/>
              <a:t>Check out the </a:t>
            </a:r>
            <a:r>
              <a:rPr lang="en-IN" dirty="0" err="1" smtClean="0"/>
              <a:t>pdf</a:t>
            </a:r>
            <a:r>
              <a:rPr lang="en-IN" dirty="0" smtClean="0"/>
              <a:t> attached..</a:t>
            </a:r>
            <a:endParaRPr lang="en-I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0327" y="674403"/>
            <a:ext cx="8482489" cy="1070165"/>
          </a:xfrm>
          <a:prstGeom prst="rect">
            <a:avLst/>
          </a:prstGeom>
          <a:solidFill>
            <a:srgbClr val="0E6EC5"/>
          </a:solidFill>
        </p:spPr>
        <p:txBody>
          <a:bodyPr vert="horz" wrap="square" lIns="0" tIns="206375" rIns="0" bIns="0" rtlCol="0">
            <a:spAutoFit/>
          </a:bodyPr>
          <a:lstStyle/>
          <a:p>
            <a:pPr>
              <a:lnSpc>
                <a:spcPct val="100000"/>
              </a:lnSpc>
              <a:spcBef>
                <a:spcPts val="1625"/>
              </a:spcBef>
            </a:pPr>
            <a:endParaRPr sz="2800">
              <a:latin typeface="Times New Roman"/>
              <a:cs typeface="Times New Roman"/>
            </a:endParaRPr>
          </a:p>
          <a:p>
            <a:pPr marL="231775">
              <a:lnSpc>
                <a:spcPct val="100000"/>
              </a:lnSpc>
            </a:pPr>
            <a:r>
              <a:rPr sz="2800" b="0" spc="85" dirty="0">
                <a:solidFill>
                  <a:srgbClr val="FFFFFF"/>
                </a:solidFill>
                <a:latin typeface="Trebuchet MS"/>
                <a:cs typeface="Trebuchet MS"/>
              </a:rPr>
              <a:t>LOGISTIC</a:t>
            </a:r>
            <a:r>
              <a:rPr sz="2800" b="0" spc="-50" dirty="0">
                <a:solidFill>
                  <a:srgbClr val="FFFFFF"/>
                </a:solidFill>
                <a:latin typeface="Trebuchet MS"/>
                <a:cs typeface="Trebuchet MS"/>
              </a:rPr>
              <a:t> </a:t>
            </a:r>
            <a:r>
              <a:rPr sz="2800" b="0" spc="-10" dirty="0">
                <a:solidFill>
                  <a:srgbClr val="FFFFFF"/>
                </a:solidFill>
                <a:latin typeface="Trebuchet MS"/>
                <a:cs typeface="Trebuchet MS"/>
              </a:rPr>
              <a:t>REGRESSION:</a:t>
            </a:r>
            <a:endParaRPr sz="2800">
              <a:latin typeface="Trebuchet MS"/>
              <a:cs typeface="Trebuchet MS"/>
            </a:endParaRPr>
          </a:p>
        </p:txBody>
      </p:sp>
      <p:sp>
        <p:nvSpPr>
          <p:cNvPr id="4" name="object 4"/>
          <p:cNvSpPr txBox="1">
            <a:spLocks noGrp="1"/>
          </p:cNvSpPr>
          <p:nvPr>
            <p:ph type="body" idx="1"/>
          </p:nvPr>
        </p:nvSpPr>
        <p:spPr>
          <a:xfrm>
            <a:off x="457200" y="1600200"/>
            <a:ext cx="8229600" cy="4898084"/>
          </a:xfrm>
          <a:prstGeom prst="rect">
            <a:avLst/>
          </a:prstGeom>
        </p:spPr>
        <p:txBody>
          <a:bodyPr vert="horz" wrap="square" lIns="0" tIns="197434" rIns="0" bIns="0" rtlCol="0">
            <a:spAutoFit/>
          </a:bodyPr>
          <a:lstStyle/>
          <a:p>
            <a:pPr marL="318770" indent="-306070">
              <a:lnSpc>
                <a:spcPct val="100000"/>
              </a:lnSpc>
              <a:spcBef>
                <a:spcPts val="100"/>
              </a:spcBef>
              <a:buClr>
                <a:srgbClr val="009DD9"/>
              </a:buClr>
              <a:buSzPct val="91666"/>
              <a:buFont typeface="Arial MT"/>
              <a:buChar char="•"/>
              <a:tabLst>
                <a:tab pos="318770" algn="l"/>
              </a:tabLst>
            </a:pPr>
            <a:r>
              <a:rPr sz="2000" dirty="0">
                <a:solidFill>
                  <a:srgbClr val="000000"/>
                </a:solidFill>
              </a:rPr>
              <a:t>Logistic</a:t>
            </a:r>
            <a:r>
              <a:rPr sz="2000" spc="165" dirty="0">
                <a:solidFill>
                  <a:srgbClr val="000000"/>
                </a:solidFill>
              </a:rPr>
              <a:t> </a:t>
            </a:r>
            <a:r>
              <a:rPr sz="2000" dirty="0">
                <a:solidFill>
                  <a:srgbClr val="000000"/>
                </a:solidFill>
              </a:rPr>
              <a:t>regression</a:t>
            </a:r>
            <a:r>
              <a:rPr sz="2000" spc="165" dirty="0">
                <a:solidFill>
                  <a:srgbClr val="000000"/>
                </a:solidFill>
              </a:rPr>
              <a:t> </a:t>
            </a:r>
            <a:r>
              <a:rPr sz="2000" dirty="0">
                <a:solidFill>
                  <a:srgbClr val="000000"/>
                </a:solidFill>
              </a:rPr>
              <a:t>is</a:t>
            </a:r>
            <a:r>
              <a:rPr sz="2000" spc="175" dirty="0">
                <a:solidFill>
                  <a:srgbClr val="000000"/>
                </a:solidFill>
              </a:rPr>
              <a:t> </a:t>
            </a:r>
            <a:r>
              <a:rPr sz="2000" dirty="0">
                <a:solidFill>
                  <a:srgbClr val="000000"/>
                </a:solidFill>
              </a:rPr>
              <a:t>another</a:t>
            </a:r>
            <a:r>
              <a:rPr sz="2000" spc="165" dirty="0">
                <a:solidFill>
                  <a:srgbClr val="000000"/>
                </a:solidFill>
              </a:rPr>
              <a:t> </a:t>
            </a:r>
            <a:r>
              <a:rPr sz="2000" dirty="0">
                <a:solidFill>
                  <a:srgbClr val="000000"/>
                </a:solidFill>
              </a:rPr>
              <a:t>supervised</a:t>
            </a:r>
            <a:r>
              <a:rPr sz="2000" spc="155" dirty="0">
                <a:solidFill>
                  <a:srgbClr val="000000"/>
                </a:solidFill>
              </a:rPr>
              <a:t> </a:t>
            </a:r>
            <a:r>
              <a:rPr sz="2000" dirty="0">
                <a:solidFill>
                  <a:srgbClr val="000000"/>
                </a:solidFill>
              </a:rPr>
              <a:t>learning</a:t>
            </a:r>
            <a:r>
              <a:rPr sz="2000" spc="165" dirty="0">
                <a:solidFill>
                  <a:srgbClr val="000000"/>
                </a:solidFill>
              </a:rPr>
              <a:t> </a:t>
            </a:r>
            <a:r>
              <a:rPr sz="2000" dirty="0">
                <a:solidFill>
                  <a:srgbClr val="000000"/>
                </a:solidFill>
              </a:rPr>
              <a:t>algorithm</a:t>
            </a:r>
            <a:r>
              <a:rPr sz="2000" spc="165" dirty="0">
                <a:solidFill>
                  <a:srgbClr val="000000"/>
                </a:solidFill>
              </a:rPr>
              <a:t> </a:t>
            </a:r>
            <a:r>
              <a:rPr sz="2000" dirty="0">
                <a:solidFill>
                  <a:srgbClr val="000000"/>
                </a:solidFill>
              </a:rPr>
              <a:t>which</a:t>
            </a:r>
            <a:r>
              <a:rPr sz="2000" spc="175" dirty="0">
                <a:solidFill>
                  <a:srgbClr val="000000"/>
                </a:solidFill>
              </a:rPr>
              <a:t> </a:t>
            </a:r>
            <a:r>
              <a:rPr sz="2000" dirty="0">
                <a:solidFill>
                  <a:srgbClr val="000000"/>
                </a:solidFill>
              </a:rPr>
              <a:t>is</a:t>
            </a:r>
            <a:r>
              <a:rPr sz="2000" spc="175" dirty="0">
                <a:solidFill>
                  <a:srgbClr val="000000"/>
                </a:solidFill>
              </a:rPr>
              <a:t> </a:t>
            </a:r>
            <a:r>
              <a:rPr sz="2000" dirty="0">
                <a:solidFill>
                  <a:srgbClr val="000000"/>
                </a:solidFill>
              </a:rPr>
              <a:t>used</a:t>
            </a:r>
            <a:r>
              <a:rPr sz="2000" spc="160" dirty="0">
                <a:solidFill>
                  <a:srgbClr val="000000"/>
                </a:solidFill>
              </a:rPr>
              <a:t> </a:t>
            </a:r>
            <a:r>
              <a:rPr sz="2000" dirty="0">
                <a:solidFill>
                  <a:srgbClr val="000000"/>
                </a:solidFill>
              </a:rPr>
              <a:t>to</a:t>
            </a:r>
            <a:r>
              <a:rPr sz="2000" spc="175" dirty="0">
                <a:solidFill>
                  <a:srgbClr val="000000"/>
                </a:solidFill>
              </a:rPr>
              <a:t> </a:t>
            </a:r>
            <a:r>
              <a:rPr sz="2000" dirty="0">
                <a:solidFill>
                  <a:srgbClr val="000000"/>
                </a:solidFill>
              </a:rPr>
              <a:t>solve</a:t>
            </a:r>
            <a:r>
              <a:rPr sz="2000" spc="165" dirty="0">
                <a:solidFill>
                  <a:srgbClr val="000000"/>
                </a:solidFill>
              </a:rPr>
              <a:t> </a:t>
            </a:r>
            <a:r>
              <a:rPr sz="2000" dirty="0">
                <a:solidFill>
                  <a:srgbClr val="000000"/>
                </a:solidFill>
              </a:rPr>
              <a:t>the</a:t>
            </a:r>
            <a:r>
              <a:rPr sz="2000" spc="160" dirty="0">
                <a:solidFill>
                  <a:srgbClr val="000000"/>
                </a:solidFill>
              </a:rPr>
              <a:t> </a:t>
            </a:r>
            <a:r>
              <a:rPr sz="2000" dirty="0">
                <a:solidFill>
                  <a:srgbClr val="000000"/>
                </a:solidFill>
              </a:rPr>
              <a:t>classification</a:t>
            </a:r>
            <a:r>
              <a:rPr sz="2000" spc="165" dirty="0">
                <a:solidFill>
                  <a:srgbClr val="000000"/>
                </a:solidFill>
              </a:rPr>
              <a:t> </a:t>
            </a:r>
            <a:r>
              <a:rPr sz="2000" spc="-10" dirty="0">
                <a:solidFill>
                  <a:srgbClr val="000000"/>
                </a:solidFill>
              </a:rPr>
              <a:t>problems.</a:t>
            </a:r>
          </a:p>
          <a:p>
            <a:pPr marL="318770">
              <a:lnSpc>
                <a:spcPct val="100000"/>
              </a:lnSpc>
              <a:spcBef>
                <a:spcPts val="5"/>
              </a:spcBef>
            </a:pPr>
            <a:r>
              <a:rPr sz="2000" dirty="0">
                <a:solidFill>
                  <a:srgbClr val="000000"/>
                </a:solidFill>
              </a:rPr>
              <a:t>In</a:t>
            </a:r>
            <a:r>
              <a:rPr sz="2000" spc="-40" dirty="0">
                <a:solidFill>
                  <a:srgbClr val="000000"/>
                </a:solidFill>
              </a:rPr>
              <a:t> </a:t>
            </a:r>
            <a:r>
              <a:rPr sz="2000" b="1" dirty="0">
                <a:solidFill>
                  <a:srgbClr val="000000"/>
                </a:solidFill>
                <a:latin typeface="Calibri"/>
                <a:cs typeface="Calibri"/>
              </a:rPr>
              <a:t>classification</a:t>
            </a:r>
            <a:r>
              <a:rPr sz="2000" b="1" spc="-60" dirty="0">
                <a:solidFill>
                  <a:srgbClr val="000000"/>
                </a:solidFill>
                <a:latin typeface="Calibri"/>
                <a:cs typeface="Calibri"/>
              </a:rPr>
              <a:t> </a:t>
            </a:r>
            <a:r>
              <a:rPr sz="2000" b="1" dirty="0">
                <a:solidFill>
                  <a:srgbClr val="000000"/>
                </a:solidFill>
                <a:latin typeface="Calibri"/>
                <a:cs typeface="Calibri"/>
              </a:rPr>
              <a:t>problems</a:t>
            </a:r>
            <a:r>
              <a:rPr sz="2000" dirty="0">
                <a:solidFill>
                  <a:srgbClr val="000000"/>
                </a:solidFill>
              </a:rPr>
              <a:t>,</a:t>
            </a:r>
            <a:r>
              <a:rPr sz="2000" spc="-70" dirty="0">
                <a:solidFill>
                  <a:srgbClr val="000000"/>
                </a:solidFill>
              </a:rPr>
              <a:t> </a:t>
            </a:r>
            <a:r>
              <a:rPr sz="2000" dirty="0">
                <a:solidFill>
                  <a:srgbClr val="000000"/>
                </a:solidFill>
              </a:rPr>
              <a:t>we</a:t>
            </a:r>
            <a:r>
              <a:rPr sz="2000" spc="-35" dirty="0">
                <a:solidFill>
                  <a:srgbClr val="000000"/>
                </a:solidFill>
              </a:rPr>
              <a:t> </a:t>
            </a:r>
            <a:r>
              <a:rPr sz="2000" dirty="0">
                <a:solidFill>
                  <a:srgbClr val="000000"/>
                </a:solidFill>
              </a:rPr>
              <a:t>have</a:t>
            </a:r>
            <a:r>
              <a:rPr sz="2000" spc="-45" dirty="0">
                <a:solidFill>
                  <a:srgbClr val="000000"/>
                </a:solidFill>
              </a:rPr>
              <a:t> </a:t>
            </a:r>
            <a:r>
              <a:rPr sz="2000" dirty="0">
                <a:solidFill>
                  <a:srgbClr val="000000"/>
                </a:solidFill>
              </a:rPr>
              <a:t>dependent</a:t>
            </a:r>
            <a:r>
              <a:rPr sz="2000" spc="-25" dirty="0">
                <a:solidFill>
                  <a:srgbClr val="000000"/>
                </a:solidFill>
              </a:rPr>
              <a:t> </a:t>
            </a:r>
            <a:r>
              <a:rPr sz="2000" dirty="0">
                <a:solidFill>
                  <a:srgbClr val="000000"/>
                </a:solidFill>
              </a:rPr>
              <a:t>variables</a:t>
            </a:r>
            <a:r>
              <a:rPr sz="2000" spc="-35" dirty="0">
                <a:solidFill>
                  <a:srgbClr val="000000"/>
                </a:solidFill>
              </a:rPr>
              <a:t> </a:t>
            </a:r>
            <a:r>
              <a:rPr sz="2000" dirty="0">
                <a:solidFill>
                  <a:srgbClr val="000000"/>
                </a:solidFill>
              </a:rPr>
              <a:t>in</a:t>
            </a:r>
            <a:r>
              <a:rPr sz="2000" spc="-25" dirty="0">
                <a:solidFill>
                  <a:srgbClr val="000000"/>
                </a:solidFill>
              </a:rPr>
              <a:t> </a:t>
            </a:r>
            <a:r>
              <a:rPr sz="2000" dirty="0">
                <a:solidFill>
                  <a:srgbClr val="000000"/>
                </a:solidFill>
              </a:rPr>
              <a:t>a</a:t>
            </a:r>
            <a:r>
              <a:rPr sz="2000" spc="-40" dirty="0">
                <a:solidFill>
                  <a:srgbClr val="000000"/>
                </a:solidFill>
              </a:rPr>
              <a:t> </a:t>
            </a:r>
            <a:r>
              <a:rPr sz="2000" dirty="0">
                <a:solidFill>
                  <a:srgbClr val="000000"/>
                </a:solidFill>
              </a:rPr>
              <a:t>binary</a:t>
            </a:r>
            <a:r>
              <a:rPr sz="2000" spc="-25" dirty="0">
                <a:solidFill>
                  <a:srgbClr val="000000"/>
                </a:solidFill>
              </a:rPr>
              <a:t> </a:t>
            </a:r>
            <a:r>
              <a:rPr sz="2000" dirty="0">
                <a:solidFill>
                  <a:srgbClr val="000000"/>
                </a:solidFill>
              </a:rPr>
              <a:t>or</a:t>
            </a:r>
            <a:r>
              <a:rPr sz="2000" spc="-45" dirty="0">
                <a:solidFill>
                  <a:srgbClr val="000000"/>
                </a:solidFill>
              </a:rPr>
              <a:t> </a:t>
            </a:r>
            <a:r>
              <a:rPr sz="2000" dirty="0">
                <a:solidFill>
                  <a:srgbClr val="000000"/>
                </a:solidFill>
              </a:rPr>
              <a:t>discrete</a:t>
            </a:r>
            <a:r>
              <a:rPr sz="2000" spc="-15" dirty="0">
                <a:solidFill>
                  <a:srgbClr val="000000"/>
                </a:solidFill>
              </a:rPr>
              <a:t> </a:t>
            </a:r>
            <a:r>
              <a:rPr sz="2000" dirty="0">
                <a:solidFill>
                  <a:srgbClr val="000000"/>
                </a:solidFill>
              </a:rPr>
              <a:t>format</a:t>
            </a:r>
            <a:r>
              <a:rPr sz="2000" spc="-55" dirty="0">
                <a:solidFill>
                  <a:srgbClr val="000000"/>
                </a:solidFill>
              </a:rPr>
              <a:t> </a:t>
            </a:r>
            <a:r>
              <a:rPr sz="2000" dirty="0">
                <a:solidFill>
                  <a:srgbClr val="000000"/>
                </a:solidFill>
              </a:rPr>
              <a:t>such</a:t>
            </a:r>
            <a:r>
              <a:rPr sz="2000" spc="-25" dirty="0">
                <a:solidFill>
                  <a:srgbClr val="000000"/>
                </a:solidFill>
              </a:rPr>
              <a:t> </a:t>
            </a:r>
            <a:r>
              <a:rPr sz="2000" dirty="0">
                <a:solidFill>
                  <a:srgbClr val="000000"/>
                </a:solidFill>
              </a:rPr>
              <a:t>as</a:t>
            </a:r>
            <a:r>
              <a:rPr sz="2000" spc="-45" dirty="0">
                <a:solidFill>
                  <a:srgbClr val="000000"/>
                </a:solidFill>
              </a:rPr>
              <a:t> </a:t>
            </a:r>
            <a:r>
              <a:rPr sz="2000" dirty="0">
                <a:solidFill>
                  <a:srgbClr val="000000"/>
                </a:solidFill>
              </a:rPr>
              <a:t>0</a:t>
            </a:r>
            <a:r>
              <a:rPr sz="2000" spc="-30" dirty="0">
                <a:solidFill>
                  <a:srgbClr val="000000"/>
                </a:solidFill>
              </a:rPr>
              <a:t> </a:t>
            </a:r>
            <a:r>
              <a:rPr sz="2000" dirty="0">
                <a:solidFill>
                  <a:srgbClr val="000000"/>
                </a:solidFill>
              </a:rPr>
              <a:t>or</a:t>
            </a:r>
            <a:r>
              <a:rPr sz="2000" spc="-45" dirty="0">
                <a:solidFill>
                  <a:srgbClr val="000000"/>
                </a:solidFill>
              </a:rPr>
              <a:t> </a:t>
            </a:r>
            <a:r>
              <a:rPr sz="2000" spc="-25" dirty="0">
                <a:solidFill>
                  <a:srgbClr val="000000"/>
                </a:solidFill>
              </a:rPr>
              <a:t>1.</a:t>
            </a:r>
          </a:p>
          <a:p>
            <a:pPr marL="318770" marR="5080" indent="-306705">
              <a:lnSpc>
                <a:spcPct val="100000"/>
              </a:lnSpc>
              <a:spcBef>
                <a:spcPts val="1030"/>
              </a:spcBef>
              <a:buClr>
                <a:srgbClr val="009DD9"/>
              </a:buClr>
              <a:buSzPct val="91666"/>
              <a:buFont typeface="Arial MT"/>
              <a:buChar char="•"/>
              <a:tabLst>
                <a:tab pos="318770" algn="l"/>
              </a:tabLst>
            </a:pPr>
            <a:r>
              <a:rPr sz="2000" dirty="0">
                <a:solidFill>
                  <a:srgbClr val="000000"/>
                </a:solidFill>
              </a:rPr>
              <a:t>Logistic regression</a:t>
            </a:r>
            <a:r>
              <a:rPr sz="2000" spc="10" dirty="0">
                <a:solidFill>
                  <a:srgbClr val="000000"/>
                </a:solidFill>
              </a:rPr>
              <a:t> </a:t>
            </a:r>
            <a:r>
              <a:rPr sz="2000" dirty="0">
                <a:solidFill>
                  <a:srgbClr val="000000"/>
                </a:solidFill>
              </a:rPr>
              <a:t>algorithm works</a:t>
            </a:r>
            <a:r>
              <a:rPr sz="2000" spc="10" dirty="0">
                <a:solidFill>
                  <a:srgbClr val="000000"/>
                </a:solidFill>
              </a:rPr>
              <a:t> </a:t>
            </a:r>
            <a:r>
              <a:rPr sz="2000" dirty="0">
                <a:solidFill>
                  <a:srgbClr val="000000"/>
                </a:solidFill>
              </a:rPr>
              <a:t>with</a:t>
            </a:r>
            <a:r>
              <a:rPr sz="2000" spc="-5" dirty="0">
                <a:solidFill>
                  <a:srgbClr val="000000"/>
                </a:solidFill>
              </a:rPr>
              <a:t> </a:t>
            </a:r>
            <a:r>
              <a:rPr sz="2000" dirty="0">
                <a:solidFill>
                  <a:srgbClr val="000000"/>
                </a:solidFill>
              </a:rPr>
              <a:t>the categorical</a:t>
            </a:r>
            <a:r>
              <a:rPr sz="2000" spc="-5" dirty="0">
                <a:solidFill>
                  <a:srgbClr val="000000"/>
                </a:solidFill>
              </a:rPr>
              <a:t> </a:t>
            </a:r>
            <a:r>
              <a:rPr sz="2000" dirty="0">
                <a:solidFill>
                  <a:srgbClr val="000000"/>
                </a:solidFill>
              </a:rPr>
              <a:t>variable</a:t>
            </a:r>
            <a:r>
              <a:rPr sz="2000" spc="10" dirty="0">
                <a:solidFill>
                  <a:srgbClr val="000000"/>
                </a:solidFill>
              </a:rPr>
              <a:t> </a:t>
            </a:r>
            <a:r>
              <a:rPr sz="2000" dirty="0">
                <a:solidFill>
                  <a:srgbClr val="000000"/>
                </a:solidFill>
              </a:rPr>
              <a:t>such</a:t>
            </a:r>
            <a:r>
              <a:rPr sz="2000" spc="5" dirty="0">
                <a:solidFill>
                  <a:srgbClr val="000000"/>
                </a:solidFill>
              </a:rPr>
              <a:t> </a:t>
            </a:r>
            <a:r>
              <a:rPr sz="2000" dirty="0">
                <a:solidFill>
                  <a:srgbClr val="000000"/>
                </a:solidFill>
              </a:rPr>
              <a:t>as</a:t>
            </a:r>
            <a:r>
              <a:rPr sz="2000" spc="5" dirty="0">
                <a:solidFill>
                  <a:srgbClr val="000000"/>
                </a:solidFill>
              </a:rPr>
              <a:t> </a:t>
            </a:r>
            <a:r>
              <a:rPr sz="2000" dirty="0">
                <a:solidFill>
                  <a:srgbClr val="000000"/>
                </a:solidFill>
              </a:rPr>
              <a:t>0 or</a:t>
            </a:r>
            <a:r>
              <a:rPr sz="2000" spc="-5" dirty="0">
                <a:solidFill>
                  <a:srgbClr val="000000"/>
                </a:solidFill>
              </a:rPr>
              <a:t> </a:t>
            </a:r>
            <a:r>
              <a:rPr sz="2000" dirty="0">
                <a:solidFill>
                  <a:srgbClr val="000000"/>
                </a:solidFill>
              </a:rPr>
              <a:t>1,</a:t>
            </a:r>
            <a:r>
              <a:rPr sz="2000" spc="-5" dirty="0">
                <a:solidFill>
                  <a:srgbClr val="000000"/>
                </a:solidFill>
              </a:rPr>
              <a:t> </a:t>
            </a:r>
            <a:r>
              <a:rPr sz="2000" dirty="0">
                <a:solidFill>
                  <a:srgbClr val="000000"/>
                </a:solidFill>
              </a:rPr>
              <a:t>Yes</a:t>
            </a:r>
            <a:r>
              <a:rPr sz="2000" spc="5" dirty="0">
                <a:solidFill>
                  <a:srgbClr val="000000"/>
                </a:solidFill>
              </a:rPr>
              <a:t> </a:t>
            </a:r>
            <a:r>
              <a:rPr sz="2000" dirty="0">
                <a:solidFill>
                  <a:srgbClr val="000000"/>
                </a:solidFill>
              </a:rPr>
              <a:t>or</a:t>
            </a:r>
            <a:r>
              <a:rPr sz="2000" spc="-5" dirty="0">
                <a:solidFill>
                  <a:srgbClr val="000000"/>
                </a:solidFill>
              </a:rPr>
              <a:t> </a:t>
            </a:r>
            <a:r>
              <a:rPr sz="2000" dirty="0">
                <a:solidFill>
                  <a:srgbClr val="000000"/>
                </a:solidFill>
              </a:rPr>
              <a:t>No, True</a:t>
            </a:r>
            <a:r>
              <a:rPr sz="2000" spc="-5" dirty="0">
                <a:solidFill>
                  <a:srgbClr val="000000"/>
                </a:solidFill>
              </a:rPr>
              <a:t> </a:t>
            </a:r>
            <a:r>
              <a:rPr sz="2000" dirty="0">
                <a:solidFill>
                  <a:srgbClr val="000000"/>
                </a:solidFill>
              </a:rPr>
              <a:t>or</a:t>
            </a:r>
            <a:r>
              <a:rPr sz="2000" spc="-5" dirty="0">
                <a:solidFill>
                  <a:srgbClr val="000000"/>
                </a:solidFill>
              </a:rPr>
              <a:t> </a:t>
            </a:r>
            <a:r>
              <a:rPr sz="2000" dirty="0">
                <a:solidFill>
                  <a:srgbClr val="000000"/>
                </a:solidFill>
              </a:rPr>
              <a:t>False, Spam </a:t>
            </a:r>
            <a:r>
              <a:rPr sz="2000" spc="-25" dirty="0">
                <a:solidFill>
                  <a:srgbClr val="000000"/>
                </a:solidFill>
              </a:rPr>
              <a:t>or </a:t>
            </a:r>
            <a:r>
              <a:rPr sz="2000" dirty="0">
                <a:solidFill>
                  <a:srgbClr val="000000"/>
                </a:solidFill>
              </a:rPr>
              <a:t>not</a:t>
            </a:r>
            <a:r>
              <a:rPr sz="2000" spc="-30" dirty="0">
                <a:solidFill>
                  <a:srgbClr val="000000"/>
                </a:solidFill>
              </a:rPr>
              <a:t> </a:t>
            </a:r>
            <a:r>
              <a:rPr sz="2000" dirty="0">
                <a:solidFill>
                  <a:srgbClr val="000000"/>
                </a:solidFill>
              </a:rPr>
              <a:t>spam,</a:t>
            </a:r>
            <a:r>
              <a:rPr sz="2000" spc="-35" dirty="0">
                <a:solidFill>
                  <a:srgbClr val="000000"/>
                </a:solidFill>
              </a:rPr>
              <a:t> </a:t>
            </a:r>
            <a:r>
              <a:rPr sz="2000" spc="-20" dirty="0">
                <a:solidFill>
                  <a:srgbClr val="000000"/>
                </a:solidFill>
              </a:rPr>
              <a:t>etc.</a:t>
            </a:r>
          </a:p>
          <a:p>
            <a:pPr marL="318770" indent="-306070">
              <a:lnSpc>
                <a:spcPct val="100000"/>
              </a:lnSpc>
              <a:spcBef>
                <a:spcPts val="1030"/>
              </a:spcBef>
              <a:buClr>
                <a:srgbClr val="009DD9"/>
              </a:buClr>
              <a:buSzPct val="91666"/>
              <a:buFont typeface="Arial MT"/>
              <a:buChar char="•"/>
              <a:tabLst>
                <a:tab pos="318770" algn="l"/>
              </a:tabLst>
            </a:pPr>
            <a:r>
              <a:rPr sz="2000" dirty="0">
                <a:solidFill>
                  <a:srgbClr val="000000"/>
                </a:solidFill>
              </a:rPr>
              <a:t>It</a:t>
            </a:r>
            <a:r>
              <a:rPr sz="2000" spc="-50" dirty="0">
                <a:solidFill>
                  <a:srgbClr val="000000"/>
                </a:solidFill>
              </a:rPr>
              <a:t> </a:t>
            </a:r>
            <a:r>
              <a:rPr sz="2000" dirty="0">
                <a:solidFill>
                  <a:srgbClr val="000000"/>
                </a:solidFill>
              </a:rPr>
              <a:t>is</a:t>
            </a:r>
            <a:r>
              <a:rPr sz="2000" spc="-35" dirty="0">
                <a:solidFill>
                  <a:srgbClr val="000000"/>
                </a:solidFill>
              </a:rPr>
              <a:t> </a:t>
            </a:r>
            <a:r>
              <a:rPr sz="2000" dirty="0">
                <a:solidFill>
                  <a:srgbClr val="000000"/>
                </a:solidFill>
              </a:rPr>
              <a:t>a</a:t>
            </a:r>
            <a:r>
              <a:rPr sz="2000" spc="-45" dirty="0">
                <a:solidFill>
                  <a:srgbClr val="000000"/>
                </a:solidFill>
              </a:rPr>
              <a:t> </a:t>
            </a:r>
            <a:r>
              <a:rPr sz="2000" dirty="0">
                <a:solidFill>
                  <a:srgbClr val="000000"/>
                </a:solidFill>
              </a:rPr>
              <a:t>predictive</a:t>
            </a:r>
            <a:r>
              <a:rPr sz="2000" spc="-25" dirty="0">
                <a:solidFill>
                  <a:srgbClr val="000000"/>
                </a:solidFill>
              </a:rPr>
              <a:t> </a:t>
            </a:r>
            <a:r>
              <a:rPr sz="2000" dirty="0">
                <a:solidFill>
                  <a:srgbClr val="000000"/>
                </a:solidFill>
              </a:rPr>
              <a:t>analysis</a:t>
            </a:r>
            <a:r>
              <a:rPr sz="2000" spc="-55" dirty="0">
                <a:solidFill>
                  <a:srgbClr val="000000"/>
                </a:solidFill>
              </a:rPr>
              <a:t> </a:t>
            </a:r>
            <a:r>
              <a:rPr sz="2000" dirty="0">
                <a:solidFill>
                  <a:srgbClr val="000000"/>
                </a:solidFill>
              </a:rPr>
              <a:t>algorithm</a:t>
            </a:r>
            <a:r>
              <a:rPr sz="2000" spc="-25" dirty="0">
                <a:solidFill>
                  <a:srgbClr val="000000"/>
                </a:solidFill>
              </a:rPr>
              <a:t> </a:t>
            </a:r>
            <a:r>
              <a:rPr sz="2000" dirty="0">
                <a:solidFill>
                  <a:srgbClr val="000000"/>
                </a:solidFill>
              </a:rPr>
              <a:t>which</a:t>
            </a:r>
            <a:r>
              <a:rPr sz="2000" spc="-25" dirty="0">
                <a:solidFill>
                  <a:srgbClr val="000000"/>
                </a:solidFill>
              </a:rPr>
              <a:t> </a:t>
            </a:r>
            <a:r>
              <a:rPr sz="2000" dirty="0">
                <a:solidFill>
                  <a:srgbClr val="000000"/>
                </a:solidFill>
              </a:rPr>
              <a:t>works</a:t>
            </a:r>
            <a:r>
              <a:rPr sz="2000" spc="-50" dirty="0">
                <a:solidFill>
                  <a:srgbClr val="000000"/>
                </a:solidFill>
              </a:rPr>
              <a:t> </a:t>
            </a:r>
            <a:r>
              <a:rPr sz="2000" dirty="0">
                <a:solidFill>
                  <a:srgbClr val="000000"/>
                </a:solidFill>
              </a:rPr>
              <a:t>on</a:t>
            </a:r>
            <a:r>
              <a:rPr sz="2000" spc="-45" dirty="0">
                <a:solidFill>
                  <a:srgbClr val="000000"/>
                </a:solidFill>
              </a:rPr>
              <a:t> </a:t>
            </a:r>
            <a:r>
              <a:rPr sz="2000" dirty="0">
                <a:solidFill>
                  <a:srgbClr val="000000"/>
                </a:solidFill>
              </a:rPr>
              <a:t>the</a:t>
            </a:r>
            <a:r>
              <a:rPr sz="2000" spc="-25" dirty="0">
                <a:solidFill>
                  <a:srgbClr val="000000"/>
                </a:solidFill>
              </a:rPr>
              <a:t> </a:t>
            </a:r>
            <a:r>
              <a:rPr sz="2000" dirty="0">
                <a:solidFill>
                  <a:srgbClr val="000000"/>
                </a:solidFill>
              </a:rPr>
              <a:t>concept</a:t>
            </a:r>
            <a:r>
              <a:rPr sz="2000" spc="-20" dirty="0">
                <a:solidFill>
                  <a:srgbClr val="000000"/>
                </a:solidFill>
              </a:rPr>
              <a:t> </a:t>
            </a:r>
            <a:r>
              <a:rPr sz="2000" dirty="0">
                <a:solidFill>
                  <a:srgbClr val="000000"/>
                </a:solidFill>
              </a:rPr>
              <a:t>of</a:t>
            </a:r>
            <a:r>
              <a:rPr sz="2000" spc="-45" dirty="0">
                <a:solidFill>
                  <a:srgbClr val="000000"/>
                </a:solidFill>
              </a:rPr>
              <a:t> </a:t>
            </a:r>
            <a:r>
              <a:rPr sz="2000" spc="-10" dirty="0">
                <a:solidFill>
                  <a:srgbClr val="000000"/>
                </a:solidFill>
              </a:rPr>
              <a:t>probability.</a:t>
            </a:r>
          </a:p>
          <a:p>
            <a:pPr marL="318770" marR="6985" indent="-306705">
              <a:lnSpc>
                <a:spcPct val="100000"/>
              </a:lnSpc>
              <a:spcBef>
                <a:spcPts val="1035"/>
              </a:spcBef>
              <a:buClr>
                <a:srgbClr val="009DD9"/>
              </a:buClr>
              <a:buSzPct val="91666"/>
              <a:buFont typeface="Arial MT"/>
              <a:buChar char="•"/>
              <a:tabLst>
                <a:tab pos="318770" algn="l"/>
              </a:tabLst>
            </a:pPr>
            <a:r>
              <a:rPr sz="2000" dirty="0">
                <a:solidFill>
                  <a:srgbClr val="000000"/>
                </a:solidFill>
              </a:rPr>
              <a:t>Logistic</a:t>
            </a:r>
            <a:r>
              <a:rPr sz="2000" spc="15" dirty="0">
                <a:solidFill>
                  <a:srgbClr val="000000"/>
                </a:solidFill>
              </a:rPr>
              <a:t> </a:t>
            </a:r>
            <a:r>
              <a:rPr sz="2000" dirty="0">
                <a:solidFill>
                  <a:srgbClr val="000000"/>
                </a:solidFill>
              </a:rPr>
              <a:t>regression</a:t>
            </a:r>
            <a:r>
              <a:rPr sz="2000" spc="20" dirty="0">
                <a:solidFill>
                  <a:srgbClr val="000000"/>
                </a:solidFill>
              </a:rPr>
              <a:t> </a:t>
            </a:r>
            <a:r>
              <a:rPr sz="2000" dirty="0">
                <a:solidFill>
                  <a:srgbClr val="000000"/>
                </a:solidFill>
              </a:rPr>
              <a:t>is</a:t>
            </a:r>
            <a:r>
              <a:rPr sz="2000" spc="20" dirty="0">
                <a:solidFill>
                  <a:srgbClr val="000000"/>
                </a:solidFill>
              </a:rPr>
              <a:t> </a:t>
            </a:r>
            <a:r>
              <a:rPr sz="2000" dirty="0">
                <a:solidFill>
                  <a:srgbClr val="000000"/>
                </a:solidFill>
              </a:rPr>
              <a:t>a</a:t>
            </a:r>
            <a:r>
              <a:rPr sz="2000" spc="10" dirty="0">
                <a:solidFill>
                  <a:srgbClr val="000000"/>
                </a:solidFill>
              </a:rPr>
              <a:t> </a:t>
            </a:r>
            <a:r>
              <a:rPr sz="2000" dirty="0">
                <a:solidFill>
                  <a:srgbClr val="000000"/>
                </a:solidFill>
              </a:rPr>
              <a:t>type</a:t>
            </a:r>
            <a:r>
              <a:rPr sz="2000" spc="15" dirty="0">
                <a:solidFill>
                  <a:srgbClr val="000000"/>
                </a:solidFill>
              </a:rPr>
              <a:t> </a:t>
            </a:r>
            <a:r>
              <a:rPr sz="2000" dirty="0">
                <a:solidFill>
                  <a:srgbClr val="000000"/>
                </a:solidFill>
              </a:rPr>
              <a:t>of</a:t>
            </a:r>
            <a:r>
              <a:rPr sz="2000" spc="10" dirty="0">
                <a:solidFill>
                  <a:srgbClr val="000000"/>
                </a:solidFill>
              </a:rPr>
              <a:t> </a:t>
            </a:r>
            <a:r>
              <a:rPr sz="2000" dirty="0">
                <a:solidFill>
                  <a:srgbClr val="000000"/>
                </a:solidFill>
              </a:rPr>
              <a:t>regression, but</a:t>
            </a:r>
            <a:r>
              <a:rPr sz="2000" spc="10" dirty="0">
                <a:solidFill>
                  <a:srgbClr val="000000"/>
                </a:solidFill>
              </a:rPr>
              <a:t> </a:t>
            </a:r>
            <a:r>
              <a:rPr sz="2000" dirty="0">
                <a:solidFill>
                  <a:srgbClr val="000000"/>
                </a:solidFill>
              </a:rPr>
              <a:t>it</a:t>
            </a:r>
            <a:r>
              <a:rPr sz="2000" spc="20" dirty="0">
                <a:solidFill>
                  <a:srgbClr val="000000"/>
                </a:solidFill>
              </a:rPr>
              <a:t> </a:t>
            </a:r>
            <a:r>
              <a:rPr sz="2000" dirty="0">
                <a:solidFill>
                  <a:srgbClr val="000000"/>
                </a:solidFill>
              </a:rPr>
              <a:t>is</a:t>
            </a:r>
            <a:r>
              <a:rPr sz="2000" spc="20" dirty="0">
                <a:solidFill>
                  <a:srgbClr val="000000"/>
                </a:solidFill>
              </a:rPr>
              <a:t> </a:t>
            </a:r>
            <a:r>
              <a:rPr sz="2000" spc="-10" dirty="0">
                <a:solidFill>
                  <a:srgbClr val="000000"/>
                </a:solidFill>
              </a:rPr>
              <a:t>different</a:t>
            </a:r>
            <a:r>
              <a:rPr sz="2000" spc="10" dirty="0">
                <a:solidFill>
                  <a:srgbClr val="000000"/>
                </a:solidFill>
              </a:rPr>
              <a:t> </a:t>
            </a:r>
            <a:r>
              <a:rPr sz="2000" dirty="0">
                <a:solidFill>
                  <a:srgbClr val="000000"/>
                </a:solidFill>
              </a:rPr>
              <a:t>from</a:t>
            </a:r>
            <a:r>
              <a:rPr sz="2000" spc="15" dirty="0">
                <a:solidFill>
                  <a:srgbClr val="000000"/>
                </a:solidFill>
              </a:rPr>
              <a:t> </a:t>
            </a:r>
            <a:r>
              <a:rPr sz="2000" dirty="0">
                <a:solidFill>
                  <a:srgbClr val="000000"/>
                </a:solidFill>
              </a:rPr>
              <a:t>the</a:t>
            </a:r>
            <a:r>
              <a:rPr sz="2000" spc="10" dirty="0">
                <a:solidFill>
                  <a:srgbClr val="000000"/>
                </a:solidFill>
              </a:rPr>
              <a:t> </a:t>
            </a:r>
            <a:r>
              <a:rPr sz="2000" dirty="0">
                <a:solidFill>
                  <a:srgbClr val="000000"/>
                </a:solidFill>
              </a:rPr>
              <a:t>linear</a:t>
            </a:r>
            <a:r>
              <a:rPr sz="2000" spc="20" dirty="0">
                <a:solidFill>
                  <a:srgbClr val="000000"/>
                </a:solidFill>
              </a:rPr>
              <a:t> </a:t>
            </a:r>
            <a:r>
              <a:rPr sz="2000" dirty="0">
                <a:solidFill>
                  <a:srgbClr val="000000"/>
                </a:solidFill>
              </a:rPr>
              <a:t>regression</a:t>
            </a:r>
            <a:r>
              <a:rPr sz="2000" spc="20" dirty="0">
                <a:solidFill>
                  <a:srgbClr val="000000"/>
                </a:solidFill>
              </a:rPr>
              <a:t> </a:t>
            </a:r>
            <a:r>
              <a:rPr sz="2000" dirty="0">
                <a:solidFill>
                  <a:srgbClr val="000000"/>
                </a:solidFill>
              </a:rPr>
              <a:t>algorithm</a:t>
            </a:r>
            <a:r>
              <a:rPr sz="2000" spc="15" dirty="0">
                <a:solidFill>
                  <a:srgbClr val="000000"/>
                </a:solidFill>
              </a:rPr>
              <a:t> </a:t>
            </a:r>
            <a:r>
              <a:rPr sz="2000" dirty="0">
                <a:solidFill>
                  <a:srgbClr val="000000"/>
                </a:solidFill>
              </a:rPr>
              <a:t>in</a:t>
            </a:r>
            <a:r>
              <a:rPr sz="2000" spc="15" dirty="0">
                <a:solidFill>
                  <a:srgbClr val="000000"/>
                </a:solidFill>
              </a:rPr>
              <a:t> </a:t>
            </a:r>
            <a:r>
              <a:rPr sz="2000" dirty="0">
                <a:solidFill>
                  <a:srgbClr val="000000"/>
                </a:solidFill>
              </a:rPr>
              <a:t>the</a:t>
            </a:r>
            <a:r>
              <a:rPr sz="2000" spc="30" dirty="0">
                <a:solidFill>
                  <a:srgbClr val="000000"/>
                </a:solidFill>
              </a:rPr>
              <a:t> </a:t>
            </a:r>
            <a:r>
              <a:rPr sz="2000" dirty="0">
                <a:solidFill>
                  <a:srgbClr val="000000"/>
                </a:solidFill>
              </a:rPr>
              <a:t>term</a:t>
            </a:r>
            <a:r>
              <a:rPr sz="2000" spc="15" dirty="0">
                <a:solidFill>
                  <a:srgbClr val="000000"/>
                </a:solidFill>
              </a:rPr>
              <a:t> </a:t>
            </a:r>
            <a:r>
              <a:rPr sz="2000" spc="-25" dirty="0">
                <a:solidFill>
                  <a:srgbClr val="000000"/>
                </a:solidFill>
              </a:rPr>
              <a:t>how </a:t>
            </a:r>
            <a:r>
              <a:rPr sz="2000" dirty="0">
                <a:solidFill>
                  <a:srgbClr val="000000"/>
                </a:solidFill>
              </a:rPr>
              <a:t>they</a:t>
            </a:r>
            <a:r>
              <a:rPr sz="2000" spc="-35" dirty="0">
                <a:solidFill>
                  <a:srgbClr val="000000"/>
                </a:solidFill>
              </a:rPr>
              <a:t> </a:t>
            </a:r>
            <a:r>
              <a:rPr sz="2000" dirty="0">
                <a:solidFill>
                  <a:srgbClr val="000000"/>
                </a:solidFill>
              </a:rPr>
              <a:t>are</a:t>
            </a:r>
            <a:r>
              <a:rPr sz="2000" spc="-25" dirty="0">
                <a:solidFill>
                  <a:srgbClr val="000000"/>
                </a:solidFill>
              </a:rPr>
              <a:t> </a:t>
            </a:r>
            <a:r>
              <a:rPr sz="2000" spc="-20" dirty="0">
                <a:solidFill>
                  <a:srgbClr val="000000"/>
                </a:solidFill>
              </a:rPr>
              <a:t>used.</a:t>
            </a:r>
          </a:p>
          <a:p>
            <a:pPr marL="318770" marR="9525" indent="-306705">
              <a:lnSpc>
                <a:spcPct val="100000"/>
              </a:lnSpc>
              <a:spcBef>
                <a:spcPts val="1035"/>
              </a:spcBef>
              <a:buClr>
                <a:srgbClr val="009DD9"/>
              </a:buClr>
              <a:buSzPct val="91666"/>
              <a:buFont typeface="Arial MT"/>
              <a:buChar char="•"/>
              <a:tabLst>
                <a:tab pos="318770" algn="l"/>
              </a:tabLst>
            </a:pPr>
            <a:r>
              <a:rPr sz="2000" dirty="0">
                <a:solidFill>
                  <a:srgbClr val="000000"/>
                </a:solidFill>
              </a:rPr>
              <a:t>Logistic</a:t>
            </a:r>
            <a:r>
              <a:rPr sz="2000" spc="290" dirty="0">
                <a:solidFill>
                  <a:srgbClr val="000000"/>
                </a:solidFill>
              </a:rPr>
              <a:t> </a:t>
            </a:r>
            <a:r>
              <a:rPr sz="2000" dirty="0">
                <a:solidFill>
                  <a:srgbClr val="000000"/>
                </a:solidFill>
              </a:rPr>
              <a:t>regression</a:t>
            </a:r>
            <a:r>
              <a:rPr sz="2000" spc="295" dirty="0">
                <a:solidFill>
                  <a:srgbClr val="000000"/>
                </a:solidFill>
              </a:rPr>
              <a:t> </a:t>
            </a:r>
            <a:r>
              <a:rPr sz="2000" dirty="0">
                <a:solidFill>
                  <a:srgbClr val="000000"/>
                </a:solidFill>
              </a:rPr>
              <a:t>uses</a:t>
            </a:r>
            <a:r>
              <a:rPr sz="2000" spc="300" dirty="0">
                <a:solidFill>
                  <a:srgbClr val="000000"/>
                </a:solidFill>
              </a:rPr>
              <a:t> </a:t>
            </a:r>
            <a:r>
              <a:rPr sz="2000" b="1" dirty="0">
                <a:solidFill>
                  <a:srgbClr val="000000"/>
                </a:solidFill>
                <a:latin typeface="Calibri"/>
                <a:cs typeface="Calibri"/>
              </a:rPr>
              <a:t>sigmoid</a:t>
            </a:r>
            <a:r>
              <a:rPr sz="2000" b="1" spc="295" dirty="0">
                <a:solidFill>
                  <a:srgbClr val="000000"/>
                </a:solidFill>
                <a:latin typeface="Calibri"/>
                <a:cs typeface="Calibri"/>
              </a:rPr>
              <a:t> </a:t>
            </a:r>
            <a:r>
              <a:rPr sz="2000" b="1" dirty="0">
                <a:solidFill>
                  <a:srgbClr val="000000"/>
                </a:solidFill>
                <a:latin typeface="Calibri"/>
                <a:cs typeface="Calibri"/>
              </a:rPr>
              <a:t>function</a:t>
            </a:r>
            <a:r>
              <a:rPr sz="2000" b="1" spc="290" dirty="0">
                <a:solidFill>
                  <a:srgbClr val="000000"/>
                </a:solidFill>
                <a:latin typeface="Calibri"/>
                <a:cs typeface="Calibri"/>
              </a:rPr>
              <a:t> </a:t>
            </a:r>
            <a:r>
              <a:rPr sz="2000" dirty="0">
                <a:solidFill>
                  <a:srgbClr val="000000"/>
                </a:solidFill>
              </a:rPr>
              <a:t>or</a:t>
            </a:r>
            <a:r>
              <a:rPr sz="2000" spc="285" dirty="0">
                <a:solidFill>
                  <a:srgbClr val="000000"/>
                </a:solidFill>
              </a:rPr>
              <a:t> </a:t>
            </a:r>
            <a:r>
              <a:rPr sz="2000" dirty="0">
                <a:solidFill>
                  <a:srgbClr val="000000"/>
                </a:solidFill>
              </a:rPr>
              <a:t>logistic</a:t>
            </a:r>
            <a:r>
              <a:rPr sz="2000" spc="280" dirty="0">
                <a:solidFill>
                  <a:srgbClr val="000000"/>
                </a:solidFill>
              </a:rPr>
              <a:t> </a:t>
            </a:r>
            <a:r>
              <a:rPr sz="2000" dirty="0">
                <a:solidFill>
                  <a:srgbClr val="000000"/>
                </a:solidFill>
              </a:rPr>
              <a:t>function</a:t>
            </a:r>
            <a:r>
              <a:rPr sz="2000" spc="310" dirty="0">
                <a:solidFill>
                  <a:srgbClr val="000000"/>
                </a:solidFill>
              </a:rPr>
              <a:t> </a:t>
            </a:r>
            <a:r>
              <a:rPr sz="2000" dirty="0">
                <a:solidFill>
                  <a:srgbClr val="000000"/>
                </a:solidFill>
              </a:rPr>
              <a:t>which</a:t>
            </a:r>
            <a:r>
              <a:rPr sz="2000" spc="300" dirty="0">
                <a:solidFill>
                  <a:srgbClr val="000000"/>
                </a:solidFill>
              </a:rPr>
              <a:t> </a:t>
            </a:r>
            <a:r>
              <a:rPr sz="2000" dirty="0">
                <a:solidFill>
                  <a:srgbClr val="000000"/>
                </a:solidFill>
              </a:rPr>
              <a:t>is</a:t>
            </a:r>
            <a:r>
              <a:rPr sz="2000" spc="295" dirty="0">
                <a:solidFill>
                  <a:srgbClr val="000000"/>
                </a:solidFill>
              </a:rPr>
              <a:t> </a:t>
            </a:r>
            <a:r>
              <a:rPr sz="2000" dirty="0">
                <a:solidFill>
                  <a:srgbClr val="000000"/>
                </a:solidFill>
              </a:rPr>
              <a:t>a</a:t>
            </a:r>
            <a:r>
              <a:rPr sz="2000" spc="290" dirty="0">
                <a:solidFill>
                  <a:srgbClr val="000000"/>
                </a:solidFill>
              </a:rPr>
              <a:t> </a:t>
            </a:r>
            <a:r>
              <a:rPr sz="2000" dirty="0">
                <a:solidFill>
                  <a:srgbClr val="000000"/>
                </a:solidFill>
              </a:rPr>
              <a:t>complex</a:t>
            </a:r>
            <a:r>
              <a:rPr sz="2000" spc="290" dirty="0">
                <a:solidFill>
                  <a:srgbClr val="000000"/>
                </a:solidFill>
              </a:rPr>
              <a:t> </a:t>
            </a:r>
            <a:r>
              <a:rPr sz="2000" dirty="0">
                <a:solidFill>
                  <a:srgbClr val="000000"/>
                </a:solidFill>
              </a:rPr>
              <a:t>cost</a:t>
            </a:r>
            <a:r>
              <a:rPr sz="2000" spc="285" dirty="0">
                <a:solidFill>
                  <a:srgbClr val="000000"/>
                </a:solidFill>
              </a:rPr>
              <a:t> </a:t>
            </a:r>
            <a:r>
              <a:rPr sz="2000" dirty="0">
                <a:solidFill>
                  <a:srgbClr val="000000"/>
                </a:solidFill>
              </a:rPr>
              <a:t>function.</a:t>
            </a:r>
            <a:r>
              <a:rPr sz="2000" spc="290" dirty="0">
                <a:solidFill>
                  <a:srgbClr val="000000"/>
                </a:solidFill>
              </a:rPr>
              <a:t> </a:t>
            </a:r>
            <a:r>
              <a:rPr sz="2000" dirty="0">
                <a:solidFill>
                  <a:srgbClr val="000000"/>
                </a:solidFill>
              </a:rPr>
              <a:t>This</a:t>
            </a:r>
            <a:r>
              <a:rPr sz="2000" spc="290" dirty="0">
                <a:solidFill>
                  <a:srgbClr val="000000"/>
                </a:solidFill>
              </a:rPr>
              <a:t> </a:t>
            </a:r>
            <a:r>
              <a:rPr sz="2000" spc="-10" dirty="0">
                <a:solidFill>
                  <a:srgbClr val="000000"/>
                </a:solidFill>
              </a:rPr>
              <a:t>sigmoid </a:t>
            </a:r>
            <a:r>
              <a:rPr sz="2000" dirty="0">
                <a:solidFill>
                  <a:srgbClr val="000000"/>
                </a:solidFill>
              </a:rPr>
              <a:t>function</a:t>
            </a:r>
            <a:r>
              <a:rPr sz="2000" spc="-15" dirty="0">
                <a:solidFill>
                  <a:srgbClr val="000000"/>
                </a:solidFill>
              </a:rPr>
              <a:t> </a:t>
            </a:r>
            <a:r>
              <a:rPr sz="2000" dirty="0">
                <a:solidFill>
                  <a:srgbClr val="000000"/>
                </a:solidFill>
              </a:rPr>
              <a:t>is</a:t>
            </a:r>
            <a:r>
              <a:rPr sz="2000" spc="-35" dirty="0">
                <a:solidFill>
                  <a:srgbClr val="000000"/>
                </a:solidFill>
              </a:rPr>
              <a:t> </a:t>
            </a:r>
            <a:r>
              <a:rPr sz="2000" dirty="0">
                <a:solidFill>
                  <a:srgbClr val="000000"/>
                </a:solidFill>
              </a:rPr>
              <a:t>used</a:t>
            </a:r>
            <a:r>
              <a:rPr sz="2000" spc="-35" dirty="0">
                <a:solidFill>
                  <a:srgbClr val="000000"/>
                </a:solidFill>
              </a:rPr>
              <a:t> </a:t>
            </a:r>
            <a:r>
              <a:rPr sz="2000" dirty="0">
                <a:solidFill>
                  <a:srgbClr val="000000"/>
                </a:solidFill>
              </a:rPr>
              <a:t>to</a:t>
            </a:r>
            <a:r>
              <a:rPr sz="2000" spc="-40" dirty="0">
                <a:solidFill>
                  <a:srgbClr val="000000"/>
                </a:solidFill>
              </a:rPr>
              <a:t> </a:t>
            </a:r>
            <a:r>
              <a:rPr sz="2000" dirty="0">
                <a:solidFill>
                  <a:srgbClr val="000000"/>
                </a:solidFill>
              </a:rPr>
              <a:t>model</a:t>
            </a:r>
            <a:r>
              <a:rPr sz="2000" spc="-35" dirty="0">
                <a:solidFill>
                  <a:srgbClr val="000000"/>
                </a:solidFill>
              </a:rPr>
              <a:t> </a:t>
            </a:r>
            <a:r>
              <a:rPr sz="2000" dirty="0">
                <a:solidFill>
                  <a:srgbClr val="000000"/>
                </a:solidFill>
              </a:rPr>
              <a:t>the</a:t>
            </a:r>
            <a:r>
              <a:rPr sz="2000" spc="-40" dirty="0">
                <a:solidFill>
                  <a:srgbClr val="000000"/>
                </a:solidFill>
              </a:rPr>
              <a:t> </a:t>
            </a:r>
            <a:r>
              <a:rPr sz="2000" dirty="0">
                <a:solidFill>
                  <a:srgbClr val="000000"/>
                </a:solidFill>
              </a:rPr>
              <a:t>data</a:t>
            </a:r>
            <a:r>
              <a:rPr sz="2000" spc="-30" dirty="0">
                <a:solidFill>
                  <a:srgbClr val="000000"/>
                </a:solidFill>
              </a:rPr>
              <a:t> </a:t>
            </a:r>
            <a:r>
              <a:rPr sz="2000" dirty="0">
                <a:solidFill>
                  <a:srgbClr val="000000"/>
                </a:solidFill>
              </a:rPr>
              <a:t>in</a:t>
            </a:r>
            <a:r>
              <a:rPr sz="2000" spc="-35" dirty="0">
                <a:solidFill>
                  <a:srgbClr val="000000"/>
                </a:solidFill>
              </a:rPr>
              <a:t> </a:t>
            </a:r>
            <a:r>
              <a:rPr sz="2000" dirty="0">
                <a:solidFill>
                  <a:srgbClr val="000000"/>
                </a:solidFill>
              </a:rPr>
              <a:t>logistic</a:t>
            </a:r>
            <a:r>
              <a:rPr sz="2000" spc="-25" dirty="0">
                <a:solidFill>
                  <a:srgbClr val="000000"/>
                </a:solidFill>
              </a:rPr>
              <a:t> </a:t>
            </a:r>
            <a:r>
              <a:rPr sz="2000" spc="-10" dirty="0">
                <a:solidFill>
                  <a:srgbClr val="000000"/>
                </a:solidFill>
              </a:rPr>
              <a:t>regression</a:t>
            </a:r>
            <a:r>
              <a:rPr spc="-10" dirty="0">
                <a:solidFill>
                  <a:srgbClr val="000000"/>
                </a:solidFill>
              </a:rPr>
              <a:t>.</a:t>
            </a:r>
          </a:p>
        </p:txBody>
      </p:sp>
      <p:sp>
        <p:nvSpPr>
          <p:cNvPr id="5" name="object 5"/>
          <p:cNvSpPr txBox="1"/>
          <p:nvPr/>
        </p:nvSpPr>
        <p:spPr>
          <a:xfrm>
            <a:off x="494995" y="6328968"/>
            <a:ext cx="106204" cy="2898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9DD9"/>
                </a:solidFill>
                <a:latin typeface="Trebuchet MS"/>
                <a:cs typeface="Trebuchet MS"/>
              </a:rPr>
              <a:t>76</a:t>
            </a:r>
            <a:endParaRPr sz="900">
              <a:latin typeface="Trebuchet MS"/>
              <a:cs typeface="Trebuchet MS"/>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0327" y="674403"/>
            <a:ext cx="8482489" cy="1070165"/>
          </a:xfrm>
          <a:prstGeom prst="rect">
            <a:avLst/>
          </a:prstGeom>
          <a:solidFill>
            <a:srgbClr val="0E6EC5"/>
          </a:solidFill>
        </p:spPr>
        <p:txBody>
          <a:bodyPr vert="horz" wrap="square" lIns="0" tIns="206375" rIns="0" bIns="0" rtlCol="0">
            <a:spAutoFit/>
          </a:bodyPr>
          <a:lstStyle/>
          <a:p>
            <a:pPr>
              <a:lnSpc>
                <a:spcPct val="100000"/>
              </a:lnSpc>
              <a:spcBef>
                <a:spcPts val="1625"/>
              </a:spcBef>
            </a:pPr>
            <a:endParaRPr sz="2800">
              <a:latin typeface="Times New Roman"/>
              <a:cs typeface="Times New Roman"/>
            </a:endParaRPr>
          </a:p>
          <a:p>
            <a:pPr marL="231775">
              <a:lnSpc>
                <a:spcPct val="100000"/>
              </a:lnSpc>
            </a:pPr>
            <a:r>
              <a:rPr sz="2800" b="0" spc="85" dirty="0">
                <a:solidFill>
                  <a:srgbClr val="FFFFFF"/>
                </a:solidFill>
                <a:latin typeface="Trebuchet MS"/>
                <a:cs typeface="Trebuchet MS"/>
              </a:rPr>
              <a:t>LOGISTIC</a:t>
            </a:r>
            <a:r>
              <a:rPr sz="2800" b="0" spc="-50" dirty="0">
                <a:solidFill>
                  <a:srgbClr val="FFFFFF"/>
                </a:solidFill>
                <a:latin typeface="Trebuchet MS"/>
                <a:cs typeface="Trebuchet MS"/>
              </a:rPr>
              <a:t> </a:t>
            </a:r>
            <a:r>
              <a:rPr sz="2800" b="0" spc="-10" dirty="0">
                <a:solidFill>
                  <a:srgbClr val="FFFFFF"/>
                </a:solidFill>
                <a:latin typeface="Trebuchet MS"/>
                <a:cs typeface="Trebuchet MS"/>
              </a:rPr>
              <a:t>REGRESSION:</a:t>
            </a:r>
            <a:endParaRPr sz="2800">
              <a:latin typeface="Trebuchet MS"/>
              <a:cs typeface="Trebuchet MS"/>
            </a:endParaRPr>
          </a:p>
        </p:txBody>
      </p:sp>
      <p:sp>
        <p:nvSpPr>
          <p:cNvPr id="4" name="object 4"/>
          <p:cNvSpPr txBox="1"/>
          <p:nvPr/>
        </p:nvSpPr>
        <p:spPr>
          <a:xfrm>
            <a:off x="408813" y="3151124"/>
            <a:ext cx="4079081" cy="3624069"/>
          </a:xfrm>
          <a:prstGeom prst="rect">
            <a:avLst/>
          </a:prstGeom>
        </p:spPr>
        <p:txBody>
          <a:bodyPr vert="horz" wrap="square" lIns="0" tIns="12700" rIns="0" bIns="0" rtlCol="0">
            <a:spAutoFit/>
          </a:bodyPr>
          <a:lstStyle/>
          <a:p>
            <a:pPr marL="240665" indent="-120650">
              <a:lnSpc>
                <a:spcPct val="100000"/>
              </a:lnSpc>
              <a:spcBef>
                <a:spcPts val="100"/>
              </a:spcBef>
              <a:buSzPct val="94444"/>
              <a:buChar char="•"/>
              <a:tabLst>
                <a:tab pos="240665" algn="l"/>
              </a:tabLst>
            </a:pPr>
            <a:r>
              <a:rPr sz="1800" dirty="0">
                <a:latin typeface="Calibri"/>
                <a:cs typeface="Calibri"/>
              </a:rPr>
              <a:t>f(x)=</a:t>
            </a:r>
            <a:r>
              <a:rPr sz="1800" spc="-30" dirty="0">
                <a:latin typeface="Calibri"/>
                <a:cs typeface="Calibri"/>
              </a:rPr>
              <a:t> </a:t>
            </a:r>
            <a:r>
              <a:rPr sz="1800" dirty="0">
                <a:latin typeface="Calibri"/>
                <a:cs typeface="Calibri"/>
              </a:rPr>
              <a:t>Output</a:t>
            </a:r>
            <a:r>
              <a:rPr sz="1800" spc="-25" dirty="0">
                <a:latin typeface="Calibri"/>
                <a:cs typeface="Calibri"/>
              </a:rPr>
              <a:t> </a:t>
            </a:r>
            <a:r>
              <a:rPr sz="1800" dirty="0">
                <a:latin typeface="Calibri"/>
                <a:cs typeface="Calibri"/>
              </a:rPr>
              <a:t>between</a:t>
            </a:r>
            <a:r>
              <a:rPr sz="1800" spc="-25" dirty="0">
                <a:latin typeface="Calibri"/>
                <a:cs typeface="Calibri"/>
              </a:rPr>
              <a:t> </a:t>
            </a:r>
            <a:r>
              <a:rPr sz="1800" dirty="0">
                <a:latin typeface="Calibri"/>
                <a:cs typeface="Calibri"/>
              </a:rPr>
              <a:t>the</a:t>
            </a:r>
            <a:r>
              <a:rPr sz="1800" spc="-25" dirty="0">
                <a:latin typeface="Calibri"/>
                <a:cs typeface="Calibri"/>
              </a:rPr>
              <a:t> </a:t>
            </a:r>
            <a:r>
              <a:rPr sz="1800" dirty="0">
                <a:latin typeface="Calibri"/>
                <a:cs typeface="Calibri"/>
              </a:rPr>
              <a:t>0</a:t>
            </a:r>
            <a:r>
              <a:rPr sz="1800" spc="-35" dirty="0">
                <a:latin typeface="Calibri"/>
                <a:cs typeface="Calibri"/>
              </a:rPr>
              <a:t> </a:t>
            </a:r>
            <a:r>
              <a:rPr sz="1800" dirty="0">
                <a:latin typeface="Calibri"/>
                <a:cs typeface="Calibri"/>
              </a:rPr>
              <a:t>and</a:t>
            </a:r>
            <a:r>
              <a:rPr sz="1800" spc="-25" dirty="0">
                <a:latin typeface="Calibri"/>
                <a:cs typeface="Calibri"/>
              </a:rPr>
              <a:t> </a:t>
            </a:r>
            <a:r>
              <a:rPr sz="1800" dirty="0">
                <a:latin typeface="Calibri"/>
                <a:cs typeface="Calibri"/>
              </a:rPr>
              <a:t>1</a:t>
            </a:r>
            <a:r>
              <a:rPr sz="1800" spc="-35" dirty="0">
                <a:latin typeface="Calibri"/>
                <a:cs typeface="Calibri"/>
              </a:rPr>
              <a:t> </a:t>
            </a:r>
            <a:r>
              <a:rPr sz="1800" spc="-10" dirty="0">
                <a:latin typeface="Calibri"/>
                <a:cs typeface="Calibri"/>
              </a:rPr>
              <a:t>value.</a:t>
            </a:r>
            <a:endParaRPr sz="1800">
              <a:latin typeface="Calibri"/>
              <a:cs typeface="Calibri"/>
            </a:endParaRPr>
          </a:p>
          <a:p>
            <a:pPr marL="240665" indent="-120650">
              <a:lnSpc>
                <a:spcPct val="100000"/>
              </a:lnSpc>
              <a:buSzPct val="94444"/>
              <a:buChar char="•"/>
              <a:tabLst>
                <a:tab pos="240665" algn="l"/>
              </a:tabLst>
            </a:pPr>
            <a:r>
              <a:rPr sz="1800" dirty="0">
                <a:latin typeface="Calibri"/>
                <a:cs typeface="Calibri"/>
              </a:rPr>
              <a:t>x=</a:t>
            </a:r>
            <a:r>
              <a:rPr sz="1800" spc="-25" dirty="0">
                <a:latin typeface="Calibri"/>
                <a:cs typeface="Calibri"/>
              </a:rPr>
              <a:t> </a:t>
            </a:r>
            <a:r>
              <a:rPr sz="1800" dirty="0">
                <a:latin typeface="Calibri"/>
                <a:cs typeface="Calibri"/>
              </a:rPr>
              <a:t>input</a:t>
            </a:r>
            <a:r>
              <a:rPr sz="1800" spc="-15" dirty="0">
                <a:latin typeface="Calibri"/>
                <a:cs typeface="Calibri"/>
              </a:rPr>
              <a:t> </a:t>
            </a:r>
            <a:r>
              <a:rPr sz="1800" dirty="0">
                <a:latin typeface="Calibri"/>
                <a:cs typeface="Calibri"/>
              </a:rPr>
              <a:t>to</a:t>
            </a:r>
            <a:r>
              <a:rPr sz="1800" spc="-30" dirty="0">
                <a:latin typeface="Calibri"/>
                <a:cs typeface="Calibri"/>
              </a:rPr>
              <a:t> </a:t>
            </a:r>
            <a:r>
              <a:rPr sz="1800" dirty="0">
                <a:latin typeface="Calibri"/>
                <a:cs typeface="Calibri"/>
              </a:rPr>
              <a:t>the</a:t>
            </a:r>
            <a:r>
              <a:rPr sz="1800" spc="-10" dirty="0">
                <a:latin typeface="Calibri"/>
                <a:cs typeface="Calibri"/>
              </a:rPr>
              <a:t> function</a:t>
            </a:r>
            <a:endParaRPr sz="1800">
              <a:latin typeface="Calibri"/>
              <a:cs typeface="Calibri"/>
            </a:endParaRPr>
          </a:p>
          <a:p>
            <a:pPr marL="240665" indent="-120650">
              <a:lnSpc>
                <a:spcPct val="100000"/>
              </a:lnSpc>
              <a:buSzPct val="94444"/>
              <a:buChar char="•"/>
              <a:tabLst>
                <a:tab pos="240665" algn="l"/>
              </a:tabLst>
            </a:pPr>
            <a:r>
              <a:rPr sz="1800" dirty="0">
                <a:latin typeface="Calibri"/>
                <a:cs typeface="Calibri"/>
              </a:rPr>
              <a:t>e=</a:t>
            </a:r>
            <a:r>
              <a:rPr sz="1800" spc="-35" dirty="0">
                <a:latin typeface="Calibri"/>
                <a:cs typeface="Calibri"/>
              </a:rPr>
              <a:t> </a:t>
            </a:r>
            <a:r>
              <a:rPr sz="1800" dirty="0">
                <a:latin typeface="Calibri"/>
                <a:cs typeface="Calibri"/>
              </a:rPr>
              <a:t>base</a:t>
            </a:r>
            <a:r>
              <a:rPr sz="1800" spc="-35" dirty="0">
                <a:latin typeface="Calibri"/>
                <a:cs typeface="Calibri"/>
              </a:rPr>
              <a:t> </a:t>
            </a:r>
            <a:r>
              <a:rPr sz="1800" dirty="0">
                <a:latin typeface="Calibri"/>
                <a:cs typeface="Calibri"/>
              </a:rPr>
              <a:t>of</a:t>
            </a:r>
            <a:r>
              <a:rPr sz="1800" spc="-40" dirty="0">
                <a:latin typeface="Calibri"/>
                <a:cs typeface="Calibri"/>
              </a:rPr>
              <a:t> </a:t>
            </a:r>
            <a:r>
              <a:rPr sz="1800" dirty="0">
                <a:latin typeface="Calibri"/>
                <a:cs typeface="Calibri"/>
              </a:rPr>
              <a:t>natural</a:t>
            </a:r>
            <a:r>
              <a:rPr sz="1800" spc="-35" dirty="0">
                <a:latin typeface="Calibri"/>
                <a:cs typeface="Calibri"/>
              </a:rPr>
              <a:t> </a:t>
            </a:r>
            <a:r>
              <a:rPr sz="1800" spc="-10" dirty="0">
                <a:latin typeface="Calibri"/>
                <a:cs typeface="Calibri"/>
              </a:rPr>
              <a:t>logarithm.</a:t>
            </a:r>
            <a:endParaRPr sz="1800">
              <a:latin typeface="Calibri"/>
              <a:cs typeface="Calibri"/>
            </a:endParaRPr>
          </a:p>
          <a:p>
            <a:pPr marL="50800" marR="17780" indent="-10160" algn="just">
              <a:lnSpc>
                <a:spcPct val="100000"/>
              </a:lnSpc>
              <a:spcBef>
                <a:spcPts val="2170"/>
              </a:spcBef>
              <a:buSzPct val="94444"/>
              <a:buFont typeface="Arial MT"/>
              <a:buChar char="•"/>
              <a:tabLst>
                <a:tab pos="129539" algn="l"/>
              </a:tabLst>
            </a:pPr>
            <a:r>
              <a:rPr sz="1800" dirty="0">
                <a:latin typeface="Calibri"/>
                <a:cs typeface="Calibri"/>
              </a:rPr>
              <a:t>	It</a:t>
            </a:r>
            <a:r>
              <a:rPr sz="1800" spc="20" dirty="0">
                <a:latin typeface="Calibri"/>
                <a:cs typeface="Calibri"/>
              </a:rPr>
              <a:t> </a:t>
            </a:r>
            <a:r>
              <a:rPr sz="1800" dirty="0">
                <a:latin typeface="Calibri"/>
                <a:cs typeface="Calibri"/>
              </a:rPr>
              <a:t>uses</a:t>
            </a:r>
            <a:r>
              <a:rPr sz="1800" spc="35" dirty="0">
                <a:latin typeface="Calibri"/>
                <a:cs typeface="Calibri"/>
              </a:rPr>
              <a:t> </a:t>
            </a:r>
            <a:r>
              <a:rPr sz="1800" dirty="0">
                <a:latin typeface="Calibri"/>
                <a:cs typeface="Calibri"/>
              </a:rPr>
              <a:t>the</a:t>
            </a:r>
            <a:r>
              <a:rPr sz="1800" spc="25" dirty="0">
                <a:latin typeface="Calibri"/>
                <a:cs typeface="Calibri"/>
              </a:rPr>
              <a:t> </a:t>
            </a:r>
            <a:r>
              <a:rPr sz="1800" dirty="0">
                <a:latin typeface="Calibri"/>
                <a:cs typeface="Calibri"/>
              </a:rPr>
              <a:t>concept</a:t>
            </a:r>
            <a:r>
              <a:rPr sz="1800" spc="30" dirty="0">
                <a:latin typeface="Calibri"/>
                <a:cs typeface="Calibri"/>
              </a:rPr>
              <a:t> </a:t>
            </a:r>
            <a:r>
              <a:rPr sz="1800" dirty="0">
                <a:latin typeface="Calibri"/>
                <a:cs typeface="Calibri"/>
              </a:rPr>
              <a:t>of</a:t>
            </a:r>
            <a:r>
              <a:rPr sz="1800" spc="35" dirty="0">
                <a:latin typeface="Calibri"/>
                <a:cs typeface="Calibri"/>
              </a:rPr>
              <a:t> </a:t>
            </a:r>
            <a:r>
              <a:rPr sz="1800" dirty="0">
                <a:latin typeface="Calibri"/>
                <a:cs typeface="Calibri"/>
              </a:rPr>
              <a:t>threshold</a:t>
            </a:r>
            <a:r>
              <a:rPr sz="1800" spc="40" dirty="0">
                <a:latin typeface="Calibri"/>
                <a:cs typeface="Calibri"/>
              </a:rPr>
              <a:t> </a:t>
            </a:r>
            <a:r>
              <a:rPr sz="1800" dirty="0">
                <a:latin typeface="Calibri"/>
                <a:cs typeface="Calibri"/>
              </a:rPr>
              <a:t>levels,</a:t>
            </a:r>
            <a:r>
              <a:rPr sz="1800" spc="35" dirty="0">
                <a:latin typeface="Calibri"/>
                <a:cs typeface="Calibri"/>
              </a:rPr>
              <a:t> </a:t>
            </a:r>
            <a:r>
              <a:rPr sz="1800" dirty="0">
                <a:latin typeface="Calibri"/>
                <a:cs typeface="Calibri"/>
              </a:rPr>
              <a:t>values</a:t>
            </a:r>
            <a:r>
              <a:rPr sz="1800" spc="30" dirty="0">
                <a:latin typeface="Calibri"/>
                <a:cs typeface="Calibri"/>
              </a:rPr>
              <a:t> </a:t>
            </a:r>
            <a:r>
              <a:rPr sz="1800" dirty="0">
                <a:latin typeface="Calibri"/>
                <a:cs typeface="Calibri"/>
              </a:rPr>
              <a:t>above</a:t>
            </a:r>
            <a:r>
              <a:rPr sz="1800" spc="30" dirty="0">
                <a:latin typeface="Calibri"/>
                <a:cs typeface="Calibri"/>
              </a:rPr>
              <a:t> </a:t>
            </a:r>
            <a:r>
              <a:rPr sz="1800" spc="-25" dirty="0">
                <a:latin typeface="Calibri"/>
                <a:cs typeface="Calibri"/>
              </a:rPr>
              <a:t>the </a:t>
            </a:r>
            <a:r>
              <a:rPr sz="1800" dirty="0">
                <a:latin typeface="Calibri"/>
                <a:cs typeface="Calibri"/>
              </a:rPr>
              <a:t>threshold</a:t>
            </a:r>
            <a:r>
              <a:rPr sz="1800" spc="265" dirty="0">
                <a:latin typeface="Calibri"/>
                <a:cs typeface="Calibri"/>
              </a:rPr>
              <a:t> </a:t>
            </a:r>
            <a:r>
              <a:rPr sz="1800" dirty="0">
                <a:latin typeface="Calibri"/>
                <a:cs typeface="Calibri"/>
              </a:rPr>
              <a:t>level</a:t>
            </a:r>
            <a:r>
              <a:rPr sz="1800" spc="275" dirty="0">
                <a:latin typeface="Calibri"/>
                <a:cs typeface="Calibri"/>
              </a:rPr>
              <a:t> </a:t>
            </a:r>
            <a:r>
              <a:rPr sz="1800" dirty="0">
                <a:latin typeface="Calibri"/>
                <a:cs typeface="Calibri"/>
              </a:rPr>
              <a:t>are</a:t>
            </a:r>
            <a:r>
              <a:rPr sz="1800" spc="270" dirty="0">
                <a:latin typeface="Calibri"/>
                <a:cs typeface="Calibri"/>
              </a:rPr>
              <a:t> </a:t>
            </a:r>
            <a:r>
              <a:rPr sz="1800" dirty="0">
                <a:latin typeface="Calibri"/>
                <a:cs typeface="Calibri"/>
              </a:rPr>
              <a:t>rounded</a:t>
            </a:r>
            <a:r>
              <a:rPr sz="1800" spc="285" dirty="0">
                <a:latin typeface="Calibri"/>
                <a:cs typeface="Calibri"/>
              </a:rPr>
              <a:t> </a:t>
            </a:r>
            <a:r>
              <a:rPr sz="1800" dirty="0">
                <a:latin typeface="Calibri"/>
                <a:cs typeface="Calibri"/>
              </a:rPr>
              <a:t>up</a:t>
            </a:r>
            <a:r>
              <a:rPr sz="1800" spc="280" dirty="0">
                <a:latin typeface="Calibri"/>
                <a:cs typeface="Calibri"/>
              </a:rPr>
              <a:t> </a:t>
            </a:r>
            <a:r>
              <a:rPr sz="1800" dirty="0">
                <a:latin typeface="Calibri"/>
                <a:cs typeface="Calibri"/>
              </a:rPr>
              <a:t>to</a:t>
            </a:r>
            <a:r>
              <a:rPr sz="1800" spc="265" dirty="0">
                <a:latin typeface="Calibri"/>
                <a:cs typeface="Calibri"/>
              </a:rPr>
              <a:t> </a:t>
            </a:r>
            <a:r>
              <a:rPr sz="1800" dirty="0">
                <a:latin typeface="Calibri"/>
                <a:cs typeface="Calibri"/>
              </a:rPr>
              <a:t>1,</a:t>
            </a:r>
            <a:r>
              <a:rPr sz="1800" spc="270" dirty="0">
                <a:latin typeface="Calibri"/>
                <a:cs typeface="Calibri"/>
              </a:rPr>
              <a:t> </a:t>
            </a:r>
            <a:r>
              <a:rPr sz="1800" dirty="0">
                <a:latin typeface="Calibri"/>
                <a:cs typeface="Calibri"/>
              </a:rPr>
              <a:t>and</a:t>
            </a:r>
            <a:r>
              <a:rPr sz="1800" spc="275" dirty="0">
                <a:latin typeface="Calibri"/>
                <a:cs typeface="Calibri"/>
              </a:rPr>
              <a:t> </a:t>
            </a:r>
            <a:r>
              <a:rPr sz="1800" dirty="0">
                <a:latin typeface="Calibri"/>
                <a:cs typeface="Calibri"/>
              </a:rPr>
              <a:t>values</a:t>
            </a:r>
            <a:r>
              <a:rPr sz="1800" spc="280" dirty="0">
                <a:latin typeface="Calibri"/>
                <a:cs typeface="Calibri"/>
              </a:rPr>
              <a:t> </a:t>
            </a:r>
            <a:r>
              <a:rPr sz="1800" spc="-10" dirty="0">
                <a:latin typeface="Calibri"/>
                <a:cs typeface="Calibri"/>
              </a:rPr>
              <a:t>below </a:t>
            </a:r>
            <a:r>
              <a:rPr sz="1800" dirty="0">
                <a:latin typeface="Calibri"/>
                <a:cs typeface="Calibri"/>
              </a:rPr>
              <a:t>the</a:t>
            </a:r>
            <a:r>
              <a:rPr sz="1800" spc="-35" dirty="0">
                <a:latin typeface="Calibri"/>
                <a:cs typeface="Calibri"/>
              </a:rPr>
              <a:t> </a:t>
            </a:r>
            <a:r>
              <a:rPr sz="1800" dirty="0">
                <a:latin typeface="Calibri"/>
                <a:cs typeface="Calibri"/>
              </a:rPr>
              <a:t>threshold</a:t>
            </a:r>
            <a:r>
              <a:rPr sz="1800" spc="-50" dirty="0">
                <a:latin typeface="Calibri"/>
                <a:cs typeface="Calibri"/>
              </a:rPr>
              <a:t> </a:t>
            </a:r>
            <a:r>
              <a:rPr sz="1800" dirty="0">
                <a:latin typeface="Calibri"/>
                <a:cs typeface="Calibri"/>
              </a:rPr>
              <a:t>level</a:t>
            </a:r>
            <a:r>
              <a:rPr sz="1800" spc="-40" dirty="0">
                <a:latin typeface="Calibri"/>
                <a:cs typeface="Calibri"/>
              </a:rPr>
              <a:t> </a:t>
            </a:r>
            <a:r>
              <a:rPr sz="1800" dirty="0">
                <a:latin typeface="Calibri"/>
                <a:cs typeface="Calibri"/>
              </a:rPr>
              <a:t>are</a:t>
            </a:r>
            <a:r>
              <a:rPr sz="1800" spc="-45" dirty="0">
                <a:latin typeface="Calibri"/>
                <a:cs typeface="Calibri"/>
              </a:rPr>
              <a:t> </a:t>
            </a:r>
            <a:r>
              <a:rPr sz="1800" dirty="0">
                <a:latin typeface="Calibri"/>
                <a:cs typeface="Calibri"/>
              </a:rPr>
              <a:t>rounded</a:t>
            </a:r>
            <a:r>
              <a:rPr sz="1800" spc="-30" dirty="0">
                <a:latin typeface="Calibri"/>
                <a:cs typeface="Calibri"/>
              </a:rPr>
              <a:t> </a:t>
            </a:r>
            <a:r>
              <a:rPr sz="1800" dirty="0">
                <a:latin typeface="Calibri"/>
                <a:cs typeface="Calibri"/>
              </a:rPr>
              <a:t>up</a:t>
            </a:r>
            <a:r>
              <a:rPr sz="1800" spc="-35" dirty="0">
                <a:latin typeface="Calibri"/>
                <a:cs typeface="Calibri"/>
              </a:rPr>
              <a:t> </a:t>
            </a:r>
            <a:r>
              <a:rPr sz="1800" dirty="0">
                <a:latin typeface="Calibri"/>
                <a:cs typeface="Calibri"/>
              </a:rPr>
              <a:t>to</a:t>
            </a:r>
            <a:r>
              <a:rPr sz="1800" spc="-45" dirty="0">
                <a:latin typeface="Calibri"/>
                <a:cs typeface="Calibri"/>
              </a:rPr>
              <a:t> </a:t>
            </a:r>
            <a:r>
              <a:rPr sz="1800" spc="-25" dirty="0">
                <a:latin typeface="Calibri"/>
                <a:cs typeface="Calibri"/>
              </a:rPr>
              <a:t>0.</a:t>
            </a:r>
            <a:endParaRPr sz="1800">
              <a:latin typeface="Calibri"/>
              <a:cs typeface="Calibri"/>
            </a:endParaRPr>
          </a:p>
          <a:p>
            <a:pPr marL="50800">
              <a:lnSpc>
                <a:spcPct val="100000"/>
              </a:lnSpc>
              <a:spcBef>
                <a:spcPts val="2160"/>
              </a:spcBef>
            </a:pPr>
            <a:r>
              <a:rPr sz="1800" dirty="0">
                <a:solidFill>
                  <a:srgbClr val="333333"/>
                </a:solidFill>
                <a:latin typeface="Calibri"/>
                <a:cs typeface="Calibri"/>
              </a:rPr>
              <a:t>There</a:t>
            </a:r>
            <a:r>
              <a:rPr sz="1800" spc="-30" dirty="0">
                <a:solidFill>
                  <a:srgbClr val="333333"/>
                </a:solidFill>
                <a:latin typeface="Calibri"/>
                <a:cs typeface="Calibri"/>
              </a:rPr>
              <a:t> </a:t>
            </a:r>
            <a:r>
              <a:rPr sz="1800" dirty="0">
                <a:solidFill>
                  <a:srgbClr val="333333"/>
                </a:solidFill>
                <a:latin typeface="Calibri"/>
                <a:cs typeface="Calibri"/>
              </a:rPr>
              <a:t>are</a:t>
            </a:r>
            <a:r>
              <a:rPr sz="1800" spc="-40" dirty="0">
                <a:solidFill>
                  <a:srgbClr val="333333"/>
                </a:solidFill>
                <a:latin typeface="Calibri"/>
                <a:cs typeface="Calibri"/>
              </a:rPr>
              <a:t> </a:t>
            </a:r>
            <a:r>
              <a:rPr sz="1800" dirty="0">
                <a:solidFill>
                  <a:srgbClr val="333333"/>
                </a:solidFill>
                <a:latin typeface="Calibri"/>
                <a:cs typeface="Calibri"/>
              </a:rPr>
              <a:t>three</a:t>
            </a:r>
            <a:r>
              <a:rPr sz="1800" spc="-25" dirty="0">
                <a:solidFill>
                  <a:srgbClr val="333333"/>
                </a:solidFill>
                <a:latin typeface="Calibri"/>
                <a:cs typeface="Calibri"/>
              </a:rPr>
              <a:t> </a:t>
            </a:r>
            <a:r>
              <a:rPr sz="1800" dirty="0">
                <a:solidFill>
                  <a:srgbClr val="333333"/>
                </a:solidFill>
                <a:latin typeface="Calibri"/>
                <a:cs typeface="Calibri"/>
              </a:rPr>
              <a:t>types</a:t>
            </a:r>
            <a:r>
              <a:rPr sz="1800" spc="-45" dirty="0">
                <a:solidFill>
                  <a:srgbClr val="333333"/>
                </a:solidFill>
                <a:latin typeface="Calibri"/>
                <a:cs typeface="Calibri"/>
              </a:rPr>
              <a:t> </a:t>
            </a:r>
            <a:r>
              <a:rPr sz="1800" dirty="0">
                <a:solidFill>
                  <a:srgbClr val="333333"/>
                </a:solidFill>
                <a:latin typeface="Calibri"/>
                <a:cs typeface="Calibri"/>
              </a:rPr>
              <a:t>of</a:t>
            </a:r>
            <a:r>
              <a:rPr sz="1800" spc="-25" dirty="0">
                <a:solidFill>
                  <a:srgbClr val="333333"/>
                </a:solidFill>
                <a:latin typeface="Calibri"/>
                <a:cs typeface="Calibri"/>
              </a:rPr>
              <a:t> </a:t>
            </a:r>
            <a:r>
              <a:rPr sz="1800" dirty="0">
                <a:solidFill>
                  <a:srgbClr val="333333"/>
                </a:solidFill>
                <a:latin typeface="Calibri"/>
                <a:cs typeface="Calibri"/>
              </a:rPr>
              <a:t>logistic</a:t>
            </a:r>
            <a:r>
              <a:rPr sz="1800" spc="-40" dirty="0">
                <a:solidFill>
                  <a:srgbClr val="333333"/>
                </a:solidFill>
                <a:latin typeface="Calibri"/>
                <a:cs typeface="Calibri"/>
              </a:rPr>
              <a:t> </a:t>
            </a:r>
            <a:r>
              <a:rPr sz="1800" spc="-10" dirty="0">
                <a:solidFill>
                  <a:srgbClr val="333333"/>
                </a:solidFill>
                <a:latin typeface="Calibri"/>
                <a:cs typeface="Calibri"/>
              </a:rPr>
              <a:t>regression:</a:t>
            </a:r>
            <a:endParaRPr sz="1800">
              <a:latin typeface="Calibri"/>
              <a:cs typeface="Calibri"/>
            </a:endParaRPr>
          </a:p>
          <a:p>
            <a:pPr marL="129539" indent="-88900">
              <a:lnSpc>
                <a:spcPct val="100000"/>
              </a:lnSpc>
              <a:buSzPct val="94444"/>
              <a:buFont typeface="Arial MT"/>
              <a:buChar char="•"/>
              <a:tabLst>
                <a:tab pos="129539" algn="l"/>
              </a:tabLst>
            </a:pPr>
            <a:r>
              <a:rPr sz="1800" b="1" dirty="0">
                <a:latin typeface="Calibri"/>
                <a:cs typeface="Calibri"/>
              </a:rPr>
              <a:t>Binary(0/1,</a:t>
            </a:r>
            <a:r>
              <a:rPr sz="1800" b="1" spc="-55" dirty="0">
                <a:latin typeface="Calibri"/>
                <a:cs typeface="Calibri"/>
              </a:rPr>
              <a:t> </a:t>
            </a:r>
            <a:r>
              <a:rPr sz="1800" b="1" spc="-10" dirty="0">
                <a:latin typeface="Calibri"/>
                <a:cs typeface="Calibri"/>
              </a:rPr>
              <a:t>pass/fail)</a:t>
            </a:r>
            <a:endParaRPr sz="1800">
              <a:latin typeface="Calibri"/>
              <a:cs typeface="Calibri"/>
            </a:endParaRPr>
          </a:p>
          <a:p>
            <a:pPr marL="129539" indent="-88900">
              <a:lnSpc>
                <a:spcPct val="100000"/>
              </a:lnSpc>
              <a:buSzPct val="94444"/>
              <a:buFont typeface="Arial MT"/>
              <a:buChar char="•"/>
              <a:tabLst>
                <a:tab pos="129539" algn="l"/>
              </a:tabLst>
            </a:pPr>
            <a:r>
              <a:rPr sz="1800" b="1" dirty="0">
                <a:latin typeface="Calibri"/>
                <a:cs typeface="Calibri"/>
              </a:rPr>
              <a:t>Multi(cats,</a:t>
            </a:r>
            <a:r>
              <a:rPr sz="1800" b="1" spc="-45" dirty="0">
                <a:latin typeface="Calibri"/>
                <a:cs typeface="Calibri"/>
              </a:rPr>
              <a:t> </a:t>
            </a:r>
            <a:r>
              <a:rPr sz="1800" b="1" dirty="0">
                <a:latin typeface="Calibri"/>
                <a:cs typeface="Calibri"/>
              </a:rPr>
              <a:t>dogs,</a:t>
            </a:r>
            <a:r>
              <a:rPr sz="1800" b="1" spc="-40" dirty="0">
                <a:latin typeface="Calibri"/>
                <a:cs typeface="Calibri"/>
              </a:rPr>
              <a:t> </a:t>
            </a:r>
            <a:r>
              <a:rPr sz="1800" b="1" spc="-10" dirty="0">
                <a:latin typeface="Calibri"/>
                <a:cs typeface="Calibri"/>
              </a:rPr>
              <a:t>lions)</a:t>
            </a:r>
            <a:endParaRPr sz="1800">
              <a:latin typeface="Calibri"/>
              <a:cs typeface="Calibri"/>
            </a:endParaRPr>
          </a:p>
          <a:p>
            <a:pPr marL="129539" indent="-88900">
              <a:lnSpc>
                <a:spcPct val="100000"/>
              </a:lnSpc>
              <a:buSzPct val="94444"/>
              <a:buFont typeface="Arial MT"/>
              <a:buChar char="•"/>
              <a:tabLst>
                <a:tab pos="129539" algn="l"/>
              </a:tabLst>
            </a:pPr>
            <a:r>
              <a:rPr sz="1800" b="1" spc="-1270" dirty="0">
                <a:latin typeface="Calibri"/>
                <a:cs typeface="Calibri"/>
              </a:rPr>
              <a:t>O</a:t>
            </a:r>
            <a:r>
              <a:rPr sz="1350" spc="-37" baseline="-21604" dirty="0">
                <a:solidFill>
                  <a:srgbClr val="009DD9"/>
                </a:solidFill>
                <a:latin typeface="Trebuchet MS"/>
                <a:cs typeface="Trebuchet MS"/>
              </a:rPr>
              <a:t>7</a:t>
            </a:r>
            <a:r>
              <a:rPr sz="1350" spc="-44" baseline="-21604" dirty="0">
                <a:solidFill>
                  <a:srgbClr val="009DD9"/>
                </a:solidFill>
                <a:latin typeface="Trebuchet MS"/>
                <a:cs typeface="Trebuchet MS"/>
              </a:rPr>
              <a:t>7</a:t>
            </a:r>
            <a:r>
              <a:rPr sz="1350" spc="89" baseline="-21604" dirty="0">
                <a:solidFill>
                  <a:srgbClr val="009DD9"/>
                </a:solidFill>
                <a:latin typeface="Trebuchet MS"/>
                <a:cs typeface="Trebuchet MS"/>
              </a:rPr>
              <a:t> </a:t>
            </a:r>
            <a:r>
              <a:rPr sz="1800" b="1" spc="-20" dirty="0">
                <a:latin typeface="Calibri"/>
                <a:cs typeface="Calibri"/>
              </a:rPr>
              <a:t>rdinal(low, </a:t>
            </a:r>
            <a:r>
              <a:rPr sz="1800" b="1" dirty="0">
                <a:latin typeface="Calibri"/>
                <a:cs typeface="Calibri"/>
              </a:rPr>
              <a:t>medium, </a:t>
            </a:r>
            <a:r>
              <a:rPr sz="1800" b="1" spc="-10" dirty="0">
                <a:latin typeface="Calibri"/>
                <a:cs typeface="Calibri"/>
              </a:rPr>
              <a:t>high)</a:t>
            </a:r>
            <a:endParaRPr sz="1800">
              <a:latin typeface="Calibri"/>
              <a:cs typeface="Calibri"/>
            </a:endParaRPr>
          </a:p>
        </p:txBody>
      </p:sp>
      <p:pic>
        <p:nvPicPr>
          <p:cNvPr id="5" name="object 5"/>
          <p:cNvPicPr/>
          <p:nvPr/>
        </p:nvPicPr>
        <p:blipFill>
          <a:blip r:embed="rId2" cstate="print"/>
          <a:stretch>
            <a:fillRect/>
          </a:stretch>
        </p:blipFill>
        <p:spPr>
          <a:xfrm>
            <a:off x="599514" y="2096218"/>
            <a:ext cx="1356984" cy="716459"/>
          </a:xfrm>
          <a:prstGeom prst="rect">
            <a:avLst/>
          </a:prstGeom>
        </p:spPr>
      </p:pic>
      <p:pic>
        <p:nvPicPr>
          <p:cNvPr id="6" name="object 6"/>
          <p:cNvPicPr/>
          <p:nvPr/>
        </p:nvPicPr>
        <p:blipFill>
          <a:blip r:embed="rId3" cstate="print"/>
          <a:stretch>
            <a:fillRect/>
          </a:stretch>
        </p:blipFill>
        <p:spPr>
          <a:xfrm>
            <a:off x="4549487" y="2294108"/>
            <a:ext cx="4066721" cy="332175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2282" y="819359"/>
            <a:ext cx="7155616" cy="5512860"/>
          </a:xfrm>
          <a:prstGeom prst="rect">
            <a:avLst/>
          </a:prstGeom>
        </p:spPr>
      </p:pic>
      <p:sp>
        <p:nvSpPr>
          <p:cNvPr id="3" name="object 3"/>
          <p:cNvSpPr txBox="1">
            <a:spLocks noGrp="1"/>
          </p:cNvSpPr>
          <p:nvPr>
            <p:ph type="sldNum" sz="quarter" idx="4294967295"/>
          </p:nvPr>
        </p:nvSpPr>
        <p:spPr>
          <a:xfrm>
            <a:off x="8481060" y="6062131"/>
            <a:ext cx="197262" cy="281487"/>
          </a:xfrm>
          <a:prstGeom prst="rect">
            <a:avLst/>
          </a:prstGeom>
        </p:spPr>
        <p:txBody>
          <a:bodyPr vert="horz" wrap="square" lIns="0" tIns="4445" rIns="0" bIns="0" rtlCol="0">
            <a:spAutoFit/>
          </a:bodyPr>
          <a:lstStyle/>
          <a:p>
            <a:pPr marL="153670">
              <a:lnSpc>
                <a:spcPct val="100000"/>
              </a:lnSpc>
              <a:spcBef>
                <a:spcPts val="35"/>
              </a:spcBef>
            </a:pPr>
            <a:fld id="{81D60167-4931-47E6-BA6A-407CBD079E47}" type="slidenum">
              <a:rPr spc="-50" dirty="0"/>
              <a:pPr marL="153670">
                <a:lnSpc>
                  <a:spcPct val="100000"/>
                </a:lnSpc>
                <a:spcBef>
                  <a:spcPts val="35"/>
                </a:spcBef>
              </a:pPr>
              <a:t>6</a:t>
            </a:fld>
            <a:endParaRPr spc="-5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43544" y="6054038"/>
            <a:ext cx="106204" cy="2898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9DD9"/>
                </a:solidFill>
                <a:latin typeface="Trebuchet MS"/>
                <a:cs typeface="Trebuchet MS"/>
              </a:rPr>
              <a:t>78</a:t>
            </a:r>
            <a:endParaRPr sz="900">
              <a:latin typeface="Trebuchet MS"/>
              <a:cs typeface="Trebuchet MS"/>
            </a:endParaRPr>
          </a:p>
        </p:txBody>
      </p:sp>
      <p:sp>
        <p:nvSpPr>
          <p:cNvPr id="3" name="object 3"/>
          <p:cNvSpPr txBox="1"/>
          <p:nvPr/>
        </p:nvSpPr>
        <p:spPr>
          <a:xfrm>
            <a:off x="295884" y="725171"/>
            <a:ext cx="8230553" cy="629018"/>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273139"/>
                </a:solidFill>
                <a:latin typeface="Times New Roman"/>
                <a:cs typeface="Times New Roman"/>
              </a:rPr>
              <a:t>In</a:t>
            </a:r>
            <a:r>
              <a:rPr sz="2000" b="1" spc="-25" dirty="0">
                <a:solidFill>
                  <a:srgbClr val="273139"/>
                </a:solidFill>
                <a:latin typeface="Times New Roman"/>
                <a:cs typeface="Times New Roman"/>
              </a:rPr>
              <a:t> </a:t>
            </a:r>
            <a:r>
              <a:rPr sz="2000" b="1" dirty="0">
                <a:solidFill>
                  <a:srgbClr val="273139"/>
                </a:solidFill>
                <a:latin typeface="Times New Roman"/>
                <a:cs typeface="Times New Roman"/>
              </a:rPr>
              <a:t>Logistic</a:t>
            </a:r>
            <a:r>
              <a:rPr sz="2000" b="1" spc="-45" dirty="0">
                <a:solidFill>
                  <a:srgbClr val="273139"/>
                </a:solidFill>
                <a:latin typeface="Times New Roman"/>
                <a:cs typeface="Times New Roman"/>
              </a:rPr>
              <a:t> </a:t>
            </a:r>
            <a:r>
              <a:rPr sz="2000" b="1" dirty="0">
                <a:solidFill>
                  <a:srgbClr val="273139"/>
                </a:solidFill>
                <a:latin typeface="Times New Roman"/>
                <a:cs typeface="Times New Roman"/>
              </a:rPr>
              <a:t>regression,</a:t>
            </a:r>
            <a:r>
              <a:rPr sz="2000" b="1" spc="-40" dirty="0">
                <a:solidFill>
                  <a:srgbClr val="273139"/>
                </a:solidFill>
                <a:latin typeface="Times New Roman"/>
                <a:cs typeface="Times New Roman"/>
              </a:rPr>
              <a:t> </a:t>
            </a:r>
            <a:r>
              <a:rPr sz="2000" b="1" dirty="0">
                <a:solidFill>
                  <a:srgbClr val="273139"/>
                </a:solidFill>
                <a:latin typeface="Times New Roman"/>
                <a:cs typeface="Times New Roman"/>
              </a:rPr>
              <a:t>instead</a:t>
            </a:r>
            <a:r>
              <a:rPr sz="2000" b="1" spc="-40" dirty="0">
                <a:solidFill>
                  <a:srgbClr val="273139"/>
                </a:solidFill>
                <a:latin typeface="Times New Roman"/>
                <a:cs typeface="Times New Roman"/>
              </a:rPr>
              <a:t> </a:t>
            </a:r>
            <a:r>
              <a:rPr sz="2000" b="1" dirty="0">
                <a:solidFill>
                  <a:srgbClr val="273139"/>
                </a:solidFill>
                <a:latin typeface="Times New Roman"/>
                <a:cs typeface="Times New Roman"/>
              </a:rPr>
              <a:t>of</a:t>
            </a:r>
            <a:r>
              <a:rPr sz="2000" b="1" spc="-25" dirty="0">
                <a:solidFill>
                  <a:srgbClr val="273139"/>
                </a:solidFill>
                <a:latin typeface="Times New Roman"/>
                <a:cs typeface="Times New Roman"/>
              </a:rPr>
              <a:t> </a:t>
            </a:r>
            <a:r>
              <a:rPr sz="2000" b="1" dirty="0">
                <a:solidFill>
                  <a:srgbClr val="273139"/>
                </a:solidFill>
                <a:latin typeface="Times New Roman"/>
                <a:cs typeface="Times New Roman"/>
              </a:rPr>
              <a:t>fitting</a:t>
            </a:r>
            <a:r>
              <a:rPr sz="2000" b="1" spc="-55" dirty="0">
                <a:solidFill>
                  <a:srgbClr val="273139"/>
                </a:solidFill>
                <a:latin typeface="Times New Roman"/>
                <a:cs typeface="Times New Roman"/>
              </a:rPr>
              <a:t> </a:t>
            </a:r>
            <a:r>
              <a:rPr sz="2000" b="1" dirty="0">
                <a:solidFill>
                  <a:srgbClr val="273139"/>
                </a:solidFill>
                <a:latin typeface="Times New Roman"/>
                <a:cs typeface="Times New Roman"/>
              </a:rPr>
              <a:t>a</a:t>
            </a:r>
            <a:r>
              <a:rPr sz="2000" b="1" spc="-10" dirty="0">
                <a:solidFill>
                  <a:srgbClr val="273139"/>
                </a:solidFill>
                <a:latin typeface="Times New Roman"/>
                <a:cs typeface="Times New Roman"/>
              </a:rPr>
              <a:t> regression</a:t>
            </a:r>
            <a:r>
              <a:rPr sz="2000" b="1" spc="-45" dirty="0">
                <a:solidFill>
                  <a:srgbClr val="273139"/>
                </a:solidFill>
                <a:latin typeface="Times New Roman"/>
                <a:cs typeface="Times New Roman"/>
              </a:rPr>
              <a:t> </a:t>
            </a:r>
            <a:r>
              <a:rPr sz="2000" b="1" dirty="0">
                <a:solidFill>
                  <a:srgbClr val="273139"/>
                </a:solidFill>
                <a:latin typeface="Times New Roman"/>
                <a:cs typeface="Times New Roman"/>
              </a:rPr>
              <a:t>line,</a:t>
            </a:r>
            <a:r>
              <a:rPr sz="2000" b="1" spc="-30" dirty="0">
                <a:solidFill>
                  <a:srgbClr val="273139"/>
                </a:solidFill>
                <a:latin typeface="Times New Roman"/>
                <a:cs typeface="Times New Roman"/>
              </a:rPr>
              <a:t> </a:t>
            </a:r>
            <a:r>
              <a:rPr sz="2000" b="1" dirty="0">
                <a:solidFill>
                  <a:srgbClr val="273139"/>
                </a:solidFill>
                <a:latin typeface="Times New Roman"/>
                <a:cs typeface="Times New Roman"/>
              </a:rPr>
              <a:t>we fit</a:t>
            </a:r>
            <a:r>
              <a:rPr sz="2000" b="1" spc="-25" dirty="0">
                <a:solidFill>
                  <a:srgbClr val="273139"/>
                </a:solidFill>
                <a:latin typeface="Times New Roman"/>
                <a:cs typeface="Times New Roman"/>
              </a:rPr>
              <a:t> </a:t>
            </a:r>
            <a:r>
              <a:rPr sz="2000" b="1" dirty="0">
                <a:solidFill>
                  <a:srgbClr val="273139"/>
                </a:solidFill>
                <a:latin typeface="Times New Roman"/>
                <a:cs typeface="Times New Roman"/>
              </a:rPr>
              <a:t>an</a:t>
            </a:r>
            <a:r>
              <a:rPr sz="2000" b="1" spc="-15" dirty="0">
                <a:solidFill>
                  <a:srgbClr val="273139"/>
                </a:solidFill>
                <a:latin typeface="Times New Roman"/>
                <a:cs typeface="Times New Roman"/>
              </a:rPr>
              <a:t> </a:t>
            </a:r>
            <a:r>
              <a:rPr sz="2000" b="1" dirty="0">
                <a:solidFill>
                  <a:srgbClr val="273139"/>
                </a:solidFill>
                <a:latin typeface="Times New Roman"/>
                <a:cs typeface="Times New Roman"/>
              </a:rPr>
              <a:t>“S”</a:t>
            </a:r>
            <a:r>
              <a:rPr sz="2000" b="1" spc="-25" dirty="0">
                <a:solidFill>
                  <a:srgbClr val="273139"/>
                </a:solidFill>
                <a:latin typeface="Times New Roman"/>
                <a:cs typeface="Times New Roman"/>
              </a:rPr>
              <a:t> </a:t>
            </a:r>
            <a:r>
              <a:rPr sz="2000" b="1" dirty="0">
                <a:solidFill>
                  <a:srgbClr val="273139"/>
                </a:solidFill>
                <a:latin typeface="Times New Roman"/>
                <a:cs typeface="Times New Roman"/>
              </a:rPr>
              <a:t>shaped</a:t>
            </a:r>
            <a:r>
              <a:rPr sz="2000" b="1" spc="-45" dirty="0">
                <a:solidFill>
                  <a:srgbClr val="273139"/>
                </a:solidFill>
                <a:latin typeface="Times New Roman"/>
                <a:cs typeface="Times New Roman"/>
              </a:rPr>
              <a:t> </a:t>
            </a:r>
            <a:r>
              <a:rPr sz="2000" b="1" dirty="0">
                <a:solidFill>
                  <a:srgbClr val="273139"/>
                </a:solidFill>
                <a:latin typeface="Times New Roman"/>
                <a:cs typeface="Times New Roman"/>
              </a:rPr>
              <a:t>logistic</a:t>
            </a:r>
            <a:r>
              <a:rPr sz="2000" b="1" spc="-50" dirty="0">
                <a:solidFill>
                  <a:srgbClr val="273139"/>
                </a:solidFill>
                <a:latin typeface="Times New Roman"/>
                <a:cs typeface="Times New Roman"/>
              </a:rPr>
              <a:t> </a:t>
            </a:r>
            <a:r>
              <a:rPr sz="2000" b="1" dirty="0">
                <a:solidFill>
                  <a:srgbClr val="273139"/>
                </a:solidFill>
                <a:latin typeface="Times New Roman"/>
                <a:cs typeface="Times New Roman"/>
              </a:rPr>
              <a:t>function,</a:t>
            </a:r>
            <a:r>
              <a:rPr sz="2000" b="1" spc="-50" dirty="0">
                <a:solidFill>
                  <a:srgbClr val="273139"/>
                </a:solidFill>
                <a:latin typeface="Times New Roman"/>
                <a:cs typeface="Times New Roman"/>
              </a:rPr>
              <a:t> </a:t>
            </a:r>
            <a:r>
              <a:rPr sz="2000" b="1" spc="-10" dirty="0">
                <a:solidFill>
                  <a:srgbClr val="273139"/>
                </a:solidFill>
                <a:latin typeface="Times New Roman"/>
                <a:cs typeface="Times New Roman"/>
              </a:rPr>
              <a:t>which</a:t>
            </a:r>
            <a:endParaRPr sz="2000" dirty="0">
              <a:latin typeface="Times New Roman"/>
              <a:cs typeface="Times New Roman"/>
            </a:endParaRPr>
          </a:p>
        </p:txBody>
      </p:sp>
      <p:sp>
        <p:nvSpPr>
          <p:cNvPr id="4" name="object 4"/>
          <p:cNvSpPr txBox="1">
            <a:spLocks noGrp="1"/>
          </p:cNvSpPr>
          <p:nvPr>
            <p:ph type="title"/>
          </p:nvPr>
        </p:nvSpPr>
        <p:spPr>
          <a:xfrm>
            <a:off x="3563888" y="1032947"/>
            <a:ext cx="4176464" cy="321242"/>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273139"/>
                </a:solidFill>
                <a:latin typeface="Times New Roman"/>
                <a:cs typeface="Times New Roman"/>
              </a:rPr>
              <a:t>predicts</a:t>
            </a:r>
            <a:r>
              <a:rPr sz="2000" spc="-35" dirty="0">
                <a:solidFill>
                  <a:srgbClr val="273139"/>
                </a:solidFill>
                <a:latin typeface="Times New Roman"/>
                <a:cs typeface="Times New Roman"/>
              </a:rPr>
              <a:t> </a:t>
            </a:r>
            <a:r>
              <a:rPr sz="2000" dirty="0">
                <a:solidFill>
                  <a:srgbClr val="273139"/>
                </a:solidFill>
                <a:latin typeface="Times New Roman"/>
                <a:cs typeface="Times New Roman"/>
              </a:rPr>
              <a:t>two</a:t>
            </a:r>
            <a:r>
              <a:rPr sz="2000" spc="-20" dirty="0">
                <a:solidFill>
                  <a:srgbClr val="273139"/>
                </a:solidFill>
                <a:latin typeface="Times New Roman"/>
                <a:cs typeface="Times New Roman"/>
              </a:rPr>
              <a:t> </a:t>
            </a:r>
            <a:r>
              <a:rPr sz="2000" dirty="0">
                <a:solidFill>
                  <a:srgbClr val="273139"/>
                </a:solidFill>
                <a:latin typeface="Times New Roman"/>
                <a:cs typeface="Times New Roman"/>
              </a:rPr>
              <a:t>maximum</a:t>
            </a:r>
            <a:r>
              <a:rPr sz="2000" spc="-60" dirty="0">
                <a:solidFill>
                  <a:srgbClr val="273139"/>
                </a:solidFill>
                <a:latin typeface="Times New Roman"/>
                <a:cs typeface="Times New Roman"/>
              </a:rPr>
              <a:t> </a:t>
            </a:r>
            <a:r>
              <a:rPr sz="2000" dirty="0">
                <a:solidFill>
                  <a:srgbClr val="273139"/>
                </a:solidFill>
                <a:latin typeface="Times New Roman"/>
                <a:cs typeface="Times New Roman"/>
              </a:rPr>
              <a:t>values</a:t>
            </a:r>
            <a:r>
              <a:rPr sz="2000" spc="-35" dirty="0">
                <a:solidFill>
                  <a:srgbClr val="273139"/>
                </a:solidFill>
                <a:latin typeface="Times New Roman"/>
                <a:cs typeface="Times New Roman"/>
              </a:rPr>
              <a:t> </a:t>
            </a:r>
            <a:r>
              <a:rPr sz="2000" dirty="0">
                <a:solidFill>
                  <a:srgbClr val="273139"/>
                </a:solidFill>
                <a:latin typeface="Times New Roman"/>
                <a:cs typeface="Times New Roman"/>
              </a:rPr>
              <a:t>(0</a:t>
            </a:r>
            <a:r>
              <a:rPr sz="2000" spc="-25" dirty="0">
                <a:solidFill>
                  <a:srgbClr val="273139"/>
                </a:solidFill>
                <a:latin typeface="Times New Roman"/>
                <a:cs typeface="Times New Roman"/>
              </a:rPr>
              <a:t> </a:t>
            </a:r>
            <a:r>
              <a:rPr sz="2000" dirty="0">
                <a:solidFill>
                  <a:srgbClr val="273139"/>
                </a:solidFill>
                <a:latin typeface="Times New Roman"/>
                <a:cs typeface="Times New Roman"/>
              </a:rPr>
              <a:t>or</a:t>
            </a:r>
            <a:r>
              <a:rPr sz="2000" spc="-55" dirty="0">
                <a:solidFill>
                  <a:srgbClr val="273139"/>
                </a:solidFill>
                <a:latin typeface="Times New Roman"/>
                <a:cs typeface="Times New Roman"/>
              </a:rPr>
              <a:t> </a:t>
            </a:r>
            <a:r>
              <a:rPr sz="2000" spc="-25" dirty="0">
                <a:solidFill>
                  <a:srgbClr val="273139"/>
                </a:solidFill>
                <a:latin typeface="Times New Roman"/>
                <a:cs typeface="Times New Roman"/>
              </a:rPr>
              <a:t>1).</a:t>
            </a:r>
            <a:endParaRPr sz="2000" dirty="0">
              <a:latin typeface="Times New Roman"/>
              <a:cs typeface="Times New Roman"/>
            </a:endParaRPr>
          </a:p>
        </p:txBody>
      </p:sp>
      <p:sp>
        <p:nvSpPr>
          <p:cNvPr id="5" name="object 5"/>
          <p:cNvSpPr txBox="1"/>
          <p:nvPr/>
        </p:nvSpPr>
        <p:spPr>
          <a:xfrm>
            <a:off x="296723" y="1700808"/>
            <a:ext cx="8353425" cy="4226798"/>
          </a:xfrm>
          <a:prstGeom prst="rect">
            <a:avLst/>
          </a:prstGeom>
        </p:spPr>
        <p:txBody>
          <a:bodyPr vert="horz" wrap="square" lIns="0" tIns="12700" rIns="0" bIns="0" rtlCol="0">
            <a:spAutoFit/>
          </a:bodyPr>
          <a:lstStyle/>
          <a:p>
            <a:pPr marL="469265" marR="5080" indent="-457200">
              <a:lnSpc>
                <a:spcPct val="150100"/>
              </a:lnSpc>
              <a:spcBef>
                <a:spcPts val="100"/>
              </a:spcBef>
              <a:buAutoNum type="arabicPeriod"/>
              <a:tabLst>
                <a:tab pos="469265" algn="l"/>
              </a:tabLst>
            </a:pPr>
            <a:r>
              <a:rPr dirty="0">
                <a:solidFill>
                  <a:srgbClr val="273139"/>
                </a:solidFill>
                <a:latin typeface="Times New Roman"/>
                <a:cs typeface="Times New Roman"/>
              </a:rPr>
              <a:t>The</a:t>
            </a:r>
            <a:r>
              <a:rPr spc="204" dirty="0">
                <a:solidFill>
                  <a:srgbClr val="273139"/>
                </a:solidFill>
                <a:latin typeface="Times New Roman"/>
                <a:cs typeface="Times New Roman"/>
              </a:rPr>
              <a:t> </a:t>
            </a:r>
            <a:r>
              <a:rPr dirty="0">
                <a:solidFill>
                  <a:srgbClr val="273139"/>
                </a:solidFill>
                <a:latin typeface="Times New Roman"/>
                <a:cs typeface="Times New Roman"/>
              </a:rPr>
              <a:t>sigmoid</a:t>
            </a:r>
            <a:r>
              <a:rPr spc="210" dirty="0">
                <a:solidFill>
                  <a:srgbClr val="273139"/>
                </a:solidFill>
                <a:latin typeface="Times New Roman"/>
                <a:cs typeface="Times New Roman"/>
              </a:rPr>
              <a:t> </a:t>
            </a:r>
            <a:r>
              <a:rPr dirty="0">
                <a:solidFill>
                  <a:srgbClr val="273139"/>
                </a:solidFill>
                <a:latin typeface="Times New Roman"/>
                <a:cs typeface="Times New Roman"/>
              </a:rPr>
              <a:t>function</a:t>
            </a:r>
            <a:r>
              <a:rPr spc="204" dirty="0">
                <a:solidFill>
                  <a:srgbClr val="273139"/>
                </a:solidFill>
                <a:latin typeface="Times New Roman"/>
                <a:cs typeface="Times New Roman"/>
              </a:rPr>
              <a:t> </a:t>
            </a:r>
            <a:r>
              <a:rPr dirty="0">
                <a:solidFill>
                  <a:srgbClr val="273139"/>
                </a:solidFill>
                <a:latin typeface="Times New Roman"/>
                <a:cs typeface="Times New Roman"/>
              </a:rPr>
              <a:t>is</a:t>
            </a:r>
            <a:r>
              <a:rPr spc="200" dirty="0">
                <a:solidFill>
                  <a:srgbClr val="273139"/>
                </a:solidFill>
                <a:latin typeface="Times New Roman"/>
                <a:cs typeface="Times New Roman"/>
              </a:rPr>
              <a:t> </a:t>
            </a:r>
            <a:r>
              <a:rPr dirty="0">
                <a:solidFill>
                  <a:srgbClr val="273139"/>
                </a:solidFill>
                <a:latin typeface="Times New Roman"/>
                <a:cs typeface="Times New Roman"/>
              </a:rPr>
              <a:t>a</a:t>
            </a:r>
            <a:r>
              <a:rPr spc="210" dirty="0">
                <a:solidFill>
                  <a:srgbClr val="273139"/>
                </a:solidFill>
                <a:latin typeface="Times New Roman"/>
                <a:cs typeface="Times New Roman"/>
              </a:rPr>
              <a:t> </a:t>
            </a:r>
            <a:r>
              <a:rPr dirty="0">
                <a:solidFill>
                  <a:srgbClr val="273139"/>
                </a:solidFill>
                <a:latin typeface="Times New Roman"/>
                <a:cs typeface="Times New Roman"/>
              </a:rPr>
              <a:t>mathematical</a:t>
            </a:r>
            <a:r>
              <a:rPr spc="220" dirty="0">
                <a:solidFill>
                  <a:srgbClr val="273139"/>
                </a:solidFill>
                <a:latin typeface="Times New Roman"/>
                <a:cs typeface="Times New Roman"/>
              </a:rPr>
              <a:t> </a:t>
            </a:r>
            <a:r>
              <a:rPr dirty="0">
                <a:solidFill>
                  <a:srgbClr val="273139"/>
                </a:solidFill>
                <a:latin typeface="Times New Roman"/>
                <a:cs typeface="Times New Roman"/>
              </a:rPr>
              <a:t>function</a:t>
            </a:r>
            <a:r>
              <a:rPr spc="190" dirty="0">
                <a:solidFill>
                  <a:srgbClr val="273139"/>
                </a:solidFill>
                <a:latin typeface="Times New Roman"/>
                <a:cs typeface="Times New Roman"/>
              </a:rPr>
              <a:t> </a:t>
            </a:r>
            <a:r>
              <a:rPr dirty="0">
                <a:solidFill>
                  <a:srgbClr val="273139"/>
                </a:solidFill>
                <a:latin typeface="Times New Roman"/>
                <a:cs typeface="Times New Roman"/>
              </a:rPr>
              <a:t>used</a:t>
            </a:r>
            <a:r>
              <a:rPr spc="204" dirty="0">
                <a:solidFill>
                  <a:srgbClr val="273139"/>
                </a:solidFill>
                <a:latin typeface="Times New Roman"/>
                <a:cs typeface="Times New Roman"/>
              </a:rPr>
              <a:t> </a:t>
            </a:r>
            <a:r>
              <a:rPr dirty="0">
                <a:solidFill>
                  <a:srgbClr val="273139"/>
                </a:solidFill>
                <a:latin typeface="Times New Roman"/>
                <a:cs typeface="Times New Roman"/>
              </a:rPr>
              <a:t>to</a:t>
            </a:r>
            <a:r>
              <a:rPr spc="204" dirty="0">
                <a:solidFill>
                  <a:srgbClr val="273139"/>
                </a:solidFill>
                <a:latin typeface="Times New Roman"/>
                <a:cs typeface="Times New Roman"/>
              </a:rPr>
              <a:t> </a:t>
            </a:r>
            <a:r>
              <a:rPr dirty="0">
                <a:solidFill>
                  <a:srgbClr val="273139"/>
                </a:solidFill>
                <a:latin typeface="Times New Roman"/>
                <a:cs typeface="Times New Roman"/>
              </a:rPr>
              <a:t>map</a:t>
            </a:r>
            <a:r>
              <a:rPr spc="204" dirty="0">
                <a:solidFill>
                  <a:srgbClr val="273139"/>
                </a:solidFill>
                <a:latin typeface="Times New Roman"/>
                <a:cs typeface="Times New Roman"/>
              </a:rPr>
              <a:t> </a:t>
            </a:r>
            <a:r>
              <a:rPr dirty="0">
                <a:solidFill>
                  <a:srgbClr val="273139"/>
                </a:solidFill>
                <a:latin typeface="Times New Roman"/>
                <a:cs typeface="Times New Roman"/>
              </a:rPr>
              <a:t>the</a:t>
            </a:r>
            <a:r>
              <a:rPr spc="210" dirty="0">
                <a:solidFill>
                  <a:srgbClr val="273139"/>
                </a:solidFill>
                <a:latin typeface="Times New Roman"/>
                <a:cs typeface="Times New Roman"/>
              </a:rPr>
              <a:t> </a:t>
            </a:r>
            <a:r>
              <a:rPr dirty="0">
                <a:solidFill>
                  <a:srgbClr val="273139"/>
                </a:solidFill>
                <a:latin typeface="Times New Roman"/>
                <a:cs typeface="Times New Roman"/>
              </a:rPr>
              <a:t>predicted</a:t>
            </a:r>
            <a:r>
              <a:rPr spc="204" dirty="0">
                <a:solidFill>
                  <a:srgbClr val="273139"/>
                </a:solidFill>
                <a:latin typeface="Times New Roman"/>
                <a:cs typeface="Times New Roman"/>
              </a:rPr>
              <a:t> </a:t>
            </a:r>
            <a:r>
              <a:rPr dirty="0">
                <a:solidFill>
                  <a:srgbClr val="273139"/>
                </a:solidFill>
                <a:latin typeface="Times New Roman"/>
                <a:cs typeface="Times New Roman"/>
              </a:rPr>
              <a:t>values</a:t>
            </a:r>
            <a:r>
              <a:rPr spc="204" dirty="0">
                <a:solidFill>
                  <a:srgbClr val="273139"/>
                </a:solidFill>
                <a:latin typeface="Times New Roman"/>
                <a:cs typeface="Times New Roman"/>
              </a:rPr>
              <a:t> </a:t>
            </a:r>
            <a:r>
              <a:rPr spc="-25" dirty="0">
                <a:solidFill>
                  <a:srgbClr val="273139"/>
                </a:solidFill>
                <a:latin typeface="Times New Roman"/>
                <a:cs typeface="Times New Roman"/>
              </a:rPr>
              <a:t>to </a:t>
            </a:r>
            <a:r>
              <a:rPr spc="-10" dirty="0">
                <a:solidFill>
                  <a:srgbClr val="273139"/>
                </a:solidFill>
                <a:latin typeface="Times New Roman"/>
                <a:cs typeface="Times New Roman"/>
              </a:rPr>
              <a:t>probabilities.</a:t>
            </a:r>
            <a:endParaRPr dirty="0">
              <a:latin typeface="Times New Roman"/>
              <a:cs typeface="Times New Roman"/>
            </a:endParaRPr>
          </a:p>
          <a:p>
            <a:pPr marL="469265" marR="5080" indent="-457200">
              <a:lnSpc>
                <a:spcPct val="150000"/>
              </a:lnSpc>
              <a:buAutoNum type="arabicPeriod"/>
              <a:tabLst>
                <a:tab pos="469265" algn="l"/>
              </a:tabLst>
            </a:pPr>
            <a:r>
              <a:rPr dirty="0">
                <a:solidFill>
                  <a:srgbClr val="273139"/>
                </a:solidFill>
                <a:latin typeface="Times New Roman"/>
                <a:cs typeface="Times New Roman"/>
              </a:rPr>
              <a:t>It</a:t>
            </a:r>
            <a:r>
              <a:rPr spc="180" dirty="0">
                <a:solidFill>
                  <a:srgbClr val="273139"/>
                </a:solidFill>
                <a:latin typeface="Times New Roman"/>
                <a:cs typeface="Times New Roman"/>
              </a:rPr>
              <a:t> </a:t>
            </a:r>
            <a:r>
              <a:rPr dirty="0">
                <a:solidFill>
                  <a:srgbClr val="273139"/>
                </a:solidFill>
                <a:latin typeface="Times New Roman"/>
                <a:cs typeface="Times New Roman"/>
              </a:rPr>
              <a:t>maps</a:t>
            </a:r>
            <a:r>
              <a:rPr spc="185" dirty="0">
                <a:solidFill>
                  <a:srgbClr val="273139"/>
                </a:solidFill>
                <a:latin typeface="Times New Roman"/>
                <a:cs typeface="Times New Roman"/>
              </a:rPr>
              <a:t> </a:t>
            </a:r>
            <a:r>
              <a:rPr dirty="0">
                <a:solidFill>
                  <a:srgbClr val="273139"/>
                </a:solidFill>
                <a:latin typeface="Times New Roman"/>
                <a:cs typeface="Times New Roman"/>
              </a:rPr>
              <a:t>any</a:t>
            </a:r>
            <a:r>
              <a:rPr spc="170" dirty="0">
                <a:solidFill>
                  <a:srgbClr val="273139"/>
                </a:solidFill>
                <a:latin typeface="Times New Roman"/>
                <a:cs typeface="Times New Roman"/>
              </a:rPr>
              <a:t> </a:t>
            </a:r>
            <a:r>
              <a:rPr dirty="0">
                <a:solidFill>
                  <a:srgbClr val="273139"/>
                </a:solidFill>
                <a:latin typeface="Times New Roman"/>
                <a:cs typeface="Times New Roman"/>
              </a:rPr>
              <a:t>real</a:t>
            </a:r>
            <a:r>
              <a:rPr spc="185" dirty="0">
                <a:solidFill>
                  <a:srgbClr val="273139"/>
                </a:solidFill>
                <a:latin typeface="Times New Roman"/>
                <a:cs typeface="Times New Roman"/>
              </a:rPr>
              <a:t> </a:t>
            </a:r>
            <a:r>
              <a:rPr dirty="0">
                <a:solidFill>
                  <a:srgbClr val="273139"/>
                </a:solidFill>
                <a:latin typeface="Times New Roman"/>
                <a:cs typeface="Times New Roman"/>
              </a:rPr>
              <a:t>value</a:t>
            </a:r>
            <a:r>
              <a:rPr spc="175" dirty="0">
                <a:solidFill>
                  <a:srgbClr val="273139"/>
                </a:solidFill>
                <a:latin typeface="Times New Roman"/>
                <a:cs typeface="Times New Roman"/>
              </a:rPr>
              <a:t> </a:t>
            </a:r>
            <a:r>
              <a:rPr dirty="0">
                <a:solidFill>
                  <a:srgbClr val="273139"/>
                </a:solidFill>
                <a:latin typeface="Times New Roman"/>
                <a:cs typeface="Times New Roman"/>
              </a:rPr>
              <a:t>into</a:t>
            </a:r>
            <a:r>
              <a:rPr spc="180" dirty="0">
                <a:solidFill>
                  <a:srgbClr val="273139"/>
                </a:solidFill>
                <a:latin typeface="Times New Roman"/>
                <a:cs typeface="Times New Roman"/>
              </a:rPr>
              <a:t> </a:t>
            </a:r>
            <a:r>
              <a:rPr dirty="0">
                <a:solidFill>
                  <a:srgbClr val="273139"/>
                </a:solidFill>
                <a:latin typeface="Times New Roman"/>
                <a:cs typeface="Times New Roman"/>
              </a:rPr>
              <a:t>another</a:t>
            </a:r>
            <a:r>
              <a:rPr spc="180" dirty="0">
                <a:solidFill>
                  <a:srgbClr val="273139"/>
                </a:solidFill>
                <a:latin typeface="Times New Roman"/>
                <a:cs typeface="Times New Roman"/>
              </a:rPr>
              <a:t> </a:t>
            </a:r>
            <a:r>
              <a:rPr dirty="0">
                <a:solidFill>
                  <a:srgbClr val="273139"/>
                </a:solidFill>
                <a:latin typeface="Times New Roman"/>
                <a:cs typeface="Times New Roman"/>
              </a:rPr>
              <a:t>value</a:t>
            </a:r>
            <a:r>
              <a:rPr spc="180" dirty="0">
                <a:solidFill>
                  <a:srgbClr val="273139"/>
                </a:solidFill>
                <a:latin typeface="Times New Roman"/>
                <a:cs typeface="Times New Roman"/>
              </a:rPr>
              <a:t> </a:t>
            </a:r>
            <a:r>
              <a:rPr dirty="0">
                <a:solidFill>
                  <a:srgbClr val="273139"/>
                </a:solidFill>
                <a:latin typeface="Times New Roman"/>
                <a:cs typeface="Times New Roman"/>
              </a:rPr>
              <a:t>within</a:t>
            </a:r>
            <a:r>
              <a:rPr spc="175" dirty="0">
                <a:solidFill>
                  <a:srgbClr val="273139"/>
                </a:solidFill>
                <a:latin typeface="Times New Roman"/>
                <a:cs typeface="Times New Roman"/>
              </a:rPr>
              <a:t> </a:t>
            </a:r>
            <a:r>
              <a:rPr dirty="0">
                <a:solidFill>
                  <a:srgbClr val="273139"/>
                </a:solidFill>
                <a:latin typeface="Times New Roman"/>
                <a:cs typeface="Times New Roman"/>
              </a:rPr>
              <a:t>a</a:t>
            </a:r>
            <a:r>
              <a:rPr spc="180" dirty="0">
                <a:solidFill>
                  <a:srgbClr val="273139"/>
                </a:solidFill>
                <a:latin typeface="Times New Roman"/>
                <a:cs typeface="Times New Roman"/>
              </a:rPr>
              <a:t> </a:t>
            </a:r>
            <a:r>
              <a:rPr dirty="0">
                <a:solidFill>
                  <a:srgbClr val="273139"/>
                </a:solidFill>
                <a:latin typeface="Times New Roman"/>
                <a:cs typeface="Times New Roman"/>
              </a:rPr>
              <a:t>range</a:t>
            </a:r>
            <a:r>
              <a:rPr spc="175" dirty="0">
                <a:solidFill>
                  <a:srgbClr val="273139"/>
                </a:solidFill>
                <a:latin typeface="Times New Roman"/>
                <a:cs typeface="Times New Roman"/>
              </a:rPr>
              <a:t> </a:t>
            </a:r>
            <a:r>
              <a:rPr dirty="0">
                <a:solidFill>
                  <a:srgbClr val="273139"/>
                </a:solidFill>
                <a:latin typeface="Times New Roman"/>
                <a:cs typeface="Times New Roman"/>
              </a:rPr>
              <a:t>of</a:t>
            </a:r>
            <a:r>
              <a:rPr spc="160" dirty="0">
                <a:solidFill>
                  <a:srgbClr val="273139"/>
                </a:solidFill>
                <a:latin typeface="Times New Roman"/>
                <a:cs typeface="Times New Roman"/>
              </a:rPr>
              <a:t> </a:t>
            </a:r>
            <a:r>
              <a:rPr dirty="0">
                <a:solidFill>
                  <a:srgbClr val="273139"/>
                </a:solidFill>
                <a:latin typeface="Times New Roman"/>
                <a:cs typeface="Times New Roman"/>
              </a:rPr>
              <a:t>0</a:t>
            </a:r>
            <a:r>
              <a:rPr spc="180" dirty="0">
                <a:solidFill>
                  <a:srgbClr val="273139"/>
                </a:solidFill>
                <a:latin typeface="Times New Roman"/>
                <a:cs typeface="Times New Roman"/>
              </a:rPr>
              <a:t> </a:t>
            </a:r>
            <a:r>
              <a:rPr dirty="0">
                <a:solidFill>
                  <a:srgbClr val="273139"/>
                </a:solidFill>
                <a:latin typeface="Times New Roman"/>
                <a:cs typeface="Times New Roman"/>
              </a:rPr>
              <a:t>and</a:t>
            </a:r>
            <a:r>
              <a:rPr spc="180" dirty="0">
                <a:solidFill>
                  <a:srgbClr val="273139"/>
                </a:solidFill>
                <a:latin typeface="Times New Roman"/>
                <a:cs typeface="Times New Roman"/>
              </a:rPr>
              <a:t> </a:t>
            </a:r>
            <a:r>
              <a:rPr dirty="0">
                <a:solidFill>
                  <a:srgbClr val="273139"/>
                </a:solidFill>
                <a:latin typeface="Times New Roman"/>
                <a:cs typeface="Times New Roman"/>
              </a:rPr>
              <a:t>1.</a:t>
            </a:r>
            <a:r>
              <a:rPr spc="180" dirty="0">
                <a:solidFill>
                  <a:srgbClr val="273139"/>
                </a:solidFill>
                <a:latin typeface="Times New Roman"/>
                <a:cs typeface="Times New Roman"/>
              </a:rPr>
              <a:t> </a:t>
            </a:r>
            <a:r>
              <a:rPr dirty="0">
                <a:solidFill>
                  <a:srgbClr val="273139"/>
                </a:solidFill>
                <a:latin typeface="Times New Roman"/>
                <a:cs typeface="Times New Roman"/>
              </a:rPr>
              <a:t>The</a:t>
            </a:r>
            <a:r>
              <a:rPr spc="180" dirty="0">
                <a:solidFill>
                  <a:srgbClr val="273139"/>
                </a:solidFill>
                <a:latin typeface="Times New Roman"/>
                <a:cs typeface="Times New Roman"/>
              </a:rPr>
              <a:t> </a:t>
            </a:r>
            <a:r>
              <a:rPr dirty="0">
                <a:solidFill>
                  <a:srgbClr val="273139"/>
                </a:solidFill>
                <a:latin typeface="Times New Roman"/>
                <a:cs typeface="Times New Roman"/>
              </a:rPr>
              <a:t>value</a:t>
            </a:r>
            <a:r>
              <a:rPr spc="175" dirty="0">
                <a:solidFill>
                  <a:srgbClr val="273139"/>
                </a:solidFill>
                <a:latin typeface="Times New Roman"/>
                <a:cs typeface="Times New Roman"/>
              </a:rPr>
              <a:t> </a:t>
            </a:r>
            <a:r>
              <a:rPr dirty="0">
                <a:solidFill>
                  <a:srgbClr val="273139"/>
                </a:solidFill>
                <a:latin typeface="Times New Roman"/>
                <a:cs typeface="Times New Roman"/>
              </a:rPr>
              <a:t>of</a:t>
            </a:r>
            <a:r>
              <a:rPr spc="170" dirty="0">
                <a:solidFill>
                  <a:srgbClr val="273139"/>
                </a:solidFill>
                <a:latin typeface="Times New Roman"/>
                <a:cs typeface="Times New Roman"/>
              </a:rPr>
              <a:t> </a:t>
            </a:r>
            <a:r>
              <a:rPr spc="-25" dirty="0">
                <a:solidFill>
                  <a:srgbClr val="273139"/>
                </a:solidFill>
                <a:latin typeface="Times New Roman"/>
                <a:cs typeface="Times New Roman"/>
              </a:rPr>
              <a:t>the </a:t>
            </a:r>
            <a:r>
              <a:rPr dirty="0">
                <a:solidFill>
                  <a:srgbClr val="273139"/>
                </a:solidFill>
                <a:latin typeface="Times New Roman"/>
                <a:cs typeface="Times New Roman"/>
              </a:rPr>
              <a:t>logistic</a:t>
            </a:r>
            <a:r>
              <a:rPr spc="185" dirty="0">
                <a:solidFill>
                  <a:srgbClr val="273139"/>
                </a:solidFill>
                <a:latin typeface="Times New Roman"/>
                <a:cs typeface="Times New Roman"/>
              </a:rPr>
              <a:t> </a:t>
            </a:r>
            <a:r>
              <a:rPr dirty="0">
                <a:solidFill>
                  <a:srgbClr val="273139"/>
                </a:solidFill>
                <a:latin typeface="Times New Roman"/>
                <a:cs typeface="Times New Roman"/>
              </a:rPr>
              <a:t>regression</a:t>
            </a:r>
            <a:r>
              <a:rPr spc="190" dirty="0">
                <a:solidFill>
                  <a:srgbClr val="273139"/>
                </a:solidFill>
                <a:latin typeface="Times New Roman"/>
                <a:cs typeface="Times New Roman"/>
              </a:rPr>
              <a:t> </a:t>
            </a:r>
            <a:r>
              <a:rPr dirty="0">
                <a:solidFill>
                  <a:srgbClr val="273139"/>
                </a:solidFill>
                <a:latin typeface="Times New Roman"/>
                <a:cs typeface="Times New Roman"/>
              </a:rPr>
              <a:t>must</a:t>
            </a:r>
            <a:r>
              <a:rPr spc="175" dirty="0">
                <a:solidFill>
                  <a:srgbClr val="273139"/>
                </a:solidFill>
                <a:latin typeface="Times New Roman"/>
                <a:cs typeface="Times New Roman"/>
              </a:rPr>
              <a:t> </a:t>
            </a:r>
            <a:r>
              <a:rPr dirty="0">
                <a:solidFill>
                  <a:srgbClr val="273139"/>
                </a:solidFill>
                <a:latin typeface="Times New Roman"/>
                <a:cs typeface="Times New Roman"/>
              </a:rPr>
              <a:t>be</a:t>
            </a:r>
            <a:r>
              <a:rPr spc="185" dirty="0">
                <a:solidFill>
                  <a:srgbClr val="273139"/>
                </a:solidFill>
                <a:latin typeface="Times New Roman"/>
                <a:cs typeface="Times New Roman"/>
              </a:rPr>
              <a:t> </a:t>
            </a:r>
            <a:r>
              <a:rPr dirty="0">
                <a:solidFill>
                  <a:srgbClr val="273139"/>
                </a:solidFill>
                <a:latin typeface="Times New Roman"/>
                <a:cs typeface="Times New Roman"/>
              </a:rPr>
              <a:t>between</a:t>
            </a:r>
            <a:r>
              <a:rPr spc="175" dirty="0">
                <a:solidFill>
                  <a:srgbClr val="273139"/>
                </a:solidFill>
                <a:latin typeface="Times New Roman"/>
                <a:cs typeface="Times New Roman"/>
              </a:rPr>
              <a:t> </a:t>
            </a:r>
            <a:r>
              <a:rPr dirty="0">
                <a:solidFill>
                  <a:srgbClr val="273139"/>
                </a:solidFill>
                <a:latin typeface="Times New Roman"/>
                <a:cs typeface="Times New Roman"/>
              </a:rPr>
              <a:t>0</a:t>
            </a:r>
            <a:r>
              <a:rPr spc="185" dirty="0">
                <a:solidFill>
                  <a:srgbClr val="273139"/>
                </a:solidFill>
                <a:latin typeface="Times New Roman"/>
                <a:cs typeface="Times New Roman"/>
              </a:rPr>
              <a:t> </a:t>
            </a:r>
            <a:r>
              <a:rPr dirty="0">
                <a:solidFill>
                  <a:srgbClr val="273139"/>
                </a:solidFill>
                <a:latin typeface="Times New Roman"/>
                <a:cs typeface="Times New Roman"/>
              </a:rPr>
              <a:t>and</a:t>
            </a:r>
            <a:r>
              <a:rPr spc="185" dirty="0">
                <a:solidFill>
                  <a:srgbClr val="273139"/>
                </a:solidFill>
                <a:latin typeface="Times New Roman"/>
                <a:cs typeface="Times New Roman"/>
              </a:rPr>
              <a:t> </a:t>
            </a:r>
            <a:r>
              <a:rPr dirty="0">
                <a:solidFill>
                  <a:srgbClr val="273139"/>
                </a:solidFill>
                <a:latin typeface="Times New Roman"/>
                <a:cs typeface="Times New Roman"/>
              </a:rPr>
              <a:t>1,</a:t>
            </a:r>
            <a:r>
              <a:rPr spc="180" dirty="0">
                <a:solidFill>
                  <a:srgbClr val="273139"/>
                </a:solidFill>
                <a:latin typeface="Times New Roman"/>
                <a:cs typeface="Times New Roman"/>
              </a:rPr>
              <a:t> </a:t>
            </a:r>
            <a:r>
              <a:rPr dirty="0">
                <a:solidFill>
                  <a:srgbClr val="273139"/>
                </a:solidFill>
                <a:latin typeface="Times New Roman"/>
                <a:cs typeface="Times New Roman"/>
              </a:rPr>
              <a:t>which</a:t>
            </a:r>
            <a:r>
              <a:rPr spc="175" dirty="0">
                <a:solidFill>
                  <a:srgbClr val="273139"/>
                </a:solidFill>
                <a:latin typeface="Times New Roman"/>
                <a:cs typeface="Times New Roman"/>
              </a:rPr>
              <a:t> </a:t>
            </a:r>
            <a:r>
              <a:rPr dirty="0">
                <a:solidFill>
                  <a:srgbClr val="273139"/>
                </a:solidFill>
                <a:latin typeface="Times New Roman"/>
                <a:cs typeface="Times New Roman"/>
              </a:rPr>
              <a:t>cannot</a:t>
            </a:r>
            <a:r>
              <a:rPr spc="175" dirty="0">
                <a:solidFill>
                  <a:srgbClr val="273139"/>
                </a:solidFill>
                <a:latin typeface="Times New Roman"/>
                <a:cs typeface="Times New Roman"/>
              </a:rPr>
              <a:t> </a:t>
            </a:r>
            <a:r>
              <a:rPr dirty="0">
                <a:solidFill>
                  <a:srgbClr val="273139"/>
                </a:solidFill>
                <a:latin typeface="Times New Roman"/>
                <a:cs typeface="Times New Roman"/>
              </a:rPr>
              <a:t>go</a:t>
            </a:r>
            <a:r>
              <a:rPr spc="185" dirty="0">
                <a:solidFill>
                  <a:srgbClr val="273139"/>
                </a:solidFill>
                <a:latin typeface="Times New Roman"/>
                <a:cs typeface="Times New Roman"/>
              </a:rPr>
              <a:t> </a:t>
            </a:r>
            <a:r>
              <a:rPr dirty="0">
                <a:solidFill>
                  <a:srgbClr val="273139"/>
                </a:solidFill>
                <a:latin typeface="Times New Roman"/>
                <a:cs typeface="Times New Roman"/>
              </a:rPr>
              <a:t>beyond</a:t>
            </a:r>
            <a:r>
              <a:rPr spc="170" dirty="0">
                <a:solidFill>
                  <a:srgbClr val="273139"/>
                </a:solidFill>
                <a:latin typeface="Times New Roman"/>
                <a:cs typeface="Times New Roman"/>
              </a:rPr>
              <a:t> </a:t>
            </a:r>
            <a:r>
              <a:rPr dirty="0">
                <a:solidFill>
                  <a:srgbClr val="273139"/>
                </a:solidFill>
                <a:latin typeface="Times New Roman"/>
                <a:cs typeface="Times New Roman"/>
              </a:rPr>
              <a:t>this</a:t>
            </a:r>
            <a:r>
              <a:rPr spc="175" dirty="0">
                <a:solidFill>
                  <a:srgbClr val="273139"/>
                </a:solidFill>
                <a:latin typeface="Times New Roman"/>
                <a:cs typeface="Times New Roman"/>
              </a:rPr>
              <a:t> </a:t>
            </a:r>
            <a:r>
              <a:rPr dirty="0">
                <a:solidFill>
                  <a:srgbClr val="273139"/>
                </a:solidFill>
                <a:latin typeface="Times New Roman"/>
                <a:cs typeface="Times New Roman"/>
              </a:rPr>
              <a:t>limit,</a:t>
            </a:r>
            <a:r>
              <a:rPr spc="185" dirty="0">
                <a:solidFill>
                  <a:srgbClr val="273139"/>
                </a:solidFill>
                <a:latin typeface="Times New Roman"/>
                <a:cs typeface="Times New Roman"/>
              </a:rPr>
              <a:t> </a:t>
            </a:r>
            <a:r>
              <a:rPr dirty="0">
                <a:solidFill>
                  <a:srgbClr val="273139"/>
                </a:solidFill>
                <a:latin typeface="Times New Roman"/>
                <a:cs typeface="Times New Roman"/>
              </a:rPr>
              <a:t>so</a:t>
            </a:r>
            <a:r>
              <a:rPr spc="165" dirty="0">
                <a:solidFill>
                  <a:srgbClr val="273139"/>
                </a:solidFill>
                <a:latin typeface="Times New Roman"/>
                <a:cs typeface="Times New Roman"/>
              </a:rPr>
              <a:t> </a:t>
            </a:r>
            <a:r>
              <a:rPr spc="-25" dirty="0" smtClean="0">
                <a:solidFill>
                  <a:srgbClr val="273139"/>
                </a:solidFill>
                <a:latin typeface="Times New Roman"/>
                <a:cs typeface="Times New Roman"/>
              </a:rPr>
              <a:t>it</a:t>
            </a:r>
            <a:r>
              <a:rPr lang="en-IN" spc="-25" dirty="0" smtClean="0">
                <a:solidFill>
                  <a:srgbClr val="273139"/>
                </a:solidFill>
                <a:latin typeface="Times New Roman"/>
                <a:cs typeface="Times New Roman"/>
              </a:rPr>
              <a:t> </a:t>
            </a:r>
            <a:r>
              <a:rPr dirty="0" smtClean="0">
                <a:solidFill>
                  <a:srgbClr val="273139"/>
                </a:solidFill>
                <a:latin typeface="Times New Roman"/>
                <a:cs typeface="Times New Roman"/>
              </a:rPr>
              <a:t>forms</a:t>
            </a:r>
            <a:r>
              <a:rPr spc="20" dirty="0" smtClean="0">
                <a:solidFill>
                  <a:srgbClr val="273139"/>
                </a:solidFill>
                <a:latin typeface="Times New Roman"/>
                <a:cs typeface="Times New Roman"/>
              </a:rPr>
              <a:t> </a:t>
            </a:r>
            <a:r>
              <a:rPr dirty="0">
                <a:solidFill>
                  <a:srgbClr val="273139"/>
                </a:solidFill>
                <a:latin typeface="Times New Roman"/>
                <a:cs typeface="Times New Roman"/>
              </a:rPr>
              <a:t>a</a:t>
            </a:r>
            <a:r>
              <a:rPr spc="-15" dirty="0">
                <a:solidFill>
                  <a:srgbClr val="273139"/>
                </a:solidFill>
                <a:latin typeface="Times New Roman"/>
                <a:cs typeface="Times New Roman"/>
              </a:rPr>
              <a:t> </a:t>
            </a:r>
            <a:r>
              <a:rPr dirty="0">
                <a:solidFill>
                  <a:srgbClr val="273139"/>
                </a:solidFill>
                <a:latin typeface="Times New Roman"/>
                <a:cs typeface="Times New Roman"/>
              </a:rPr>
              <a:t>curve</a:t>
            </a:r>
            <a:r>
              <a:rPr spc="-15" dirty="0">
                <a:solidFill>
                  <a:srgbClr val="273139"/>
                </a:solidFill>
                <a:latin typeface="Times New Roman"/>
                <a:cs typeface="Times New Roman"/>
              </a:rPr>
              <a:t> </a:t>
            </a:r>
            <a:r>
              <a:rPr dirty="0">
                <a:solidFill>
                  <a:srgbClr val="273139"/>
                </a:solidFill>
                <a:latin typeface="Times New Roman"/>
                <a:cs typeface="Times New Roman"/>
              </a:rPr>
              <a:t>like</a:t>
            </a:r>
            <a:r>
              <a:rPr spc="-25" dirty="0">
                <a:solidFill>
                  <a:srgbClr val="273139"/>
                </a:solidFill>
                <a:latin typeface="Times New Roman"/>
                <a:cs typeface="Times New Roman"/>
              </a:rPr>
              <a:t> </a:t>
            </a:r>
            <a:r>
              <a:rPr dirty="0">
                <a:solidFill>
                  <a:srgbClr val="273139"/>
                </a:solidFill>
                <a:latin typeface="Times New Roman"/>
                <a:cs typeface="Times New Roman"/>
              </a:rPr>
              <a:t>the</a:t>
            </a:r>
            <a:r>
              <a:rPr spc="-10" dirty="0">
                <a:solidFill>
                  <a:srgbClr val="273139"/>
                </a:solidFill>
                <a:latin typeface="Times New Roman"/>
                <a:cs typeface="Times New Roman"/>
              </a:rPr>
              <a:t> </a:t>
            </a:r>
            <a:r>
              <a:rPr dirty="0">
                <a:solidFill>
                  <a:srgbClr val="273139"/>
                </a:solidFill>
                <a:latin typeface="Times New Roman"/>
                <a:cs typeface="Times New Roman"/>
              </a:rPr>
              <a:t>“S”</a:t>
            </a:r>
            <a:r>
              <a:rPr spc="-10" dirty="0">
                <a:solidFill>
                  <a:srgbClr val="273139"/>
                </a:solidFill>
                <a:latin typeface="Times New Roman"/>
                <a:cs typeface="Times New Roman"/>
              </a:rPr>
              <a:t> form.</a:t>
            </a:r>
            <a:endParaRPr dirty="0">
              <a:latin typeface="Times New Roman"/>
              <a:cs typeface="Times New Roman"/>
            </a:endParaRPr>
          </a:p>
          <a:p>
            <a:pPr marL="469265" indent="-456565">
              <a:lnSpc>
                <a:spcPct val="100000"/>
              </a:lnSpc>
              <a:spcBef>
                <a:spcPts val="1440"/>
              </a:spcBef>
              <a:buAutoNum type="arabicPeriod" startAt="3"/>
              <a:tabLst>
                <a:tab pos="469265" algn="l"/>
              </a:tabLst>
            </a:pPr>
            <a:r>
              <a:rPr dirty="0">
                <a:solidFill>
                  <a:srgbClr val="273139"/>
                </a:solidFill>
                <a:latin typeface="Times New Roman"/>
                <a:cs typeface="Times New Roman"/>
              </a:rPr>
              <a:t>The</a:t>
            </a:r>
            <a:r>
              <a:rPr spc="-20" dirty="0">
                <a:solidFill>
                  <a:srgbClr val="273139"/>
                </a:solidFill>
                <a:latin typeface="Times New Roman"/>
                <a:cs typeface="Times New Roman"/>
              </a:rPr>
              <a:t> S-</a:t>
            </a:r>
            <a:r>
              <a:rPr dirty="0">
                <a:solidFill>
                  <a:srgbClr val="273139"/>
                </a:solidFill>
                <a:latin typeface="Times New Roman"/>
                <a:cs typeface="Times New Roman"/>
              </a:rPr>
              <a:t>form curve</a:t>
            </a:r>
            <a:r>
              <a:rPr spc="-5" dirty="0">
                <a:solidFill>
                  <a:srgbClr val="273139"/>
                </a:solidFill>
                <a:latin typeface="Times New Roman"/>
                <a:cs typeface="Times New Roman"/>
              </a:rPr>
              <a:t> </a:t>
            </a:r>
            <a:r>
              <a:rPr dirty="0">
                <a:solidFill>
                  <a:srgbClr val="273139"/>
                </a:solidFill>
                <a:latin typeface="Times New Roman"/>
                <a:cs typeface="Times New Roman"/>
              </a:rPr>
              <a:t>is</a:t>
            </a:r>
            <a:r>
              <a:rPr spc="-10" dirty="0">
                <a:solidFill>
                  <a:srgbClr val="273139"/>
                </a:solidFill>
                <a:latin typeface="Times New Roman"/>
                <a:cs typeface="Times New Roman"/>
              </a:rPr>
              <a:t> </a:t>
            </a:r>
            <a:r>
              <a:rPr dirty="0">
                <a:solidFill>
                  <a:srgbClr val="273139"/>
                </a:solidFill>
                <a:latin typeface="Times New Roman"/>
                <a:cs typeface="Times New Roman"/>
              </a:rPr>
              <a:t>called</a:t>
            </a:r>
            <a:r>
              <a:rPr spc="-30" dirty="0">
                <a:solidFill>
                  <a:srgbClr val="273139"/>
                </a:solidFill>
                <a:latin typeface="Times New Roman"/>
                <a:cs typeface="Times New Roman"/>
              </a:rPr>
              <a:t> </a:t>
            </a:r>
            <a:r>
              <a:rPr dirty="0">
                <a:solidFill>
                  <a:srgbClr val="273139"/>
                </a:solidFill>
                <a:latin typeface="Times New Roman"/>
                <a:cs typeface="Times New Roman"/>
              </a:rPr>
              <a:t>the</a:t>
            </a:r>
            <a:r>
              <a:rPr spc="-5" dirty="0">
                <a:solidFill>
                  <a:srgbClr val="273139"/>
                </a:solidFill>
                <a:latin typeface="Times New Roman"/>
                <a:cs typeface="Times New Roman"/>
              </a:rPr>
              <a:t> </a:t>
            </a:r>
            <a:r>
              <a:rPr dirty="0">
                <a:solidFill>
                  <a:srgbClr val="273139"/>
                </a:solidFill>
                <a:latin typeface="Times New Roman"/>
                <a:cs typeface="Times New Roman"/>
              </a:rPr>
              <a:t>Sigmoid</a:t>
            </a:r>
            <a:r>
              <a:rPr spc="5" dirty="0">
                <a:solidFill>
                  <a:srgbClr val="273139"/>
                </a:solidFill>
                <a:latin typeface="Times New Roman"/>
                <a:cs typeface="Times New Roman"/>
              </a:rPr>
              <a:t> </a:t>
            </a:r>
            <a:r>
              <a:rPr dirty="0">
                <a:solidFill>
                  <a:srgbClr val="273139"/>
                </a:solidFill>
                <a:latin typeface="Times New Roman"/>
                <a:cs typeface="Times New Roman"/>
              </a:rPr>
              <a:t>function</a:t>
            </a:r>
            <a:r>
              <a:rPr spc="-10" dirty="0">
                <a:solidFill>
                  <a:srgbClr val="273139"/>
                </a:solidFill>
                <a:latin typeface="Times New Roman"/>
                <a:cs typeface="Times New Roman"/>
              </a:rPr>
              <a:t> </a:t>
            </a:r>
            <a:r>
              <a:rPr dirty="0">
                <a:solidFill>
                  <a:srgbClr val="273139"/>
                </a:solidFill>
                <a:latin typeface="Times New Roman"/>
                <a:cs typeface="Times New Roman"/>
              </a:rPr>
              <a:t>or</a:t>
            </a:r>
            <a:r>
              <a:rPr spc="-10" dirty="0">
                <a:solidFill>
                  <a:srgbClr val="273139"/>
                </a:solidFill>
                <a:latin typeface="Times New Roman"/>
                <a:cs typeface="Times New Roman"/>
              </a:rPr>
              <a:t> </a:t>
            </a:r>
            <a:r>
              <a:rPr dirty="0">
                <a:solidFill>
                  <a:srgbClr val="273139"/>
                </a:solidFill>
                <a:latin typeface="Times New Roman"/>
                <a:cs typeface="Times New Roman"/>
              </a:rPr>
              <a:t>the</a:t>
            </a:r>
            <a:r>
              <a:rPr spc="-10" dirty="0">
                <a:solidFill>
                  <a:srgbClr val="273139"/>
                </a:solidFill>
                <a:latin typeface="Times New Roman"/>
                <a:cs typeface="Times New Roman"/>
              </a:rPr>
              <a:t> </a:t>
            </a:r>
            <a:r>
              <a:rPr dirty="0">
                <a:solidFill>
                  <a:srgbClr val="273139"/>
                </a:solidFill>
                <a:latin typeface="Times New Roman"/>
                <a:cs typeface="Times New Roman"/>
              </a:rPr>
              <a:t>logistic</a:t>
            </a:r>
            <a:r>
              <a:rPr spc="-30" dirty="0">
                <a:solidFill>
                  <a:srgbClr val="273139"/>
                </a:solidFill>
                <a:latin typeface="Times New Roman"/>
                <a:cs typeface="Times New Roman"/>
              </a:rPr>
              <a:t> </a:t>
            </a:r>
            <a:r>
              <a:rPr spc="-10" dirty="0">
                <a:solidFill>
                  <a:srgbClr val="273139"/>
                </a:solidFill>
                <a:latin typeface="Times New Roman"/>
                <a:cs typeface="Times New Roman"/>
              </a:rPr>
              <a:t>function.</a:t>
            </a:r>
            <a:endParaRPr dirty="0">
              <a:latin typeface="Times New Roman"/>
              <a:cs typeface="Times New Roman"/>
            </a:endParaRPr>
          </a:p>
          <a:p>
            <a:pPr marL="469265" marR="5080" indent="-457200">
              <a:lnSpc>
                <a:spcPts val="4320"/>
              </a:lnSpc>
              <a:spcBef>
                <a:spcPts val="185"/>
              </a:spcBef>
              <a:buAutoNum type="arabicPeriod" startAt="3"/>
              <a:tabLst>
                <a:tab pos="469265" algn="l"/>
              </a:tabLst>
            </a:pPr>
            <a:r>
              <a:rPr dirty="0">
                <a:solidFill>
                  <a:srgbClr val="273139"/>
                </a:solidFill>
                <a:latin typeface="Times New Roman"/>
                <a:cs typeface="Times New Roman"/>
              </a:rPr>
              <a:t>In</a:t>
            </a:r>
            <a:r>
              <a:rPr spc="350" dirty="0">
                <a:solidFill>
                  <a:srgbClr val="273139"/>
                </a:solidFill>
                <a:latin typeface="Times New Roman"/>
                <a:cs typeface="Times New Roman"/>
              </a:rPr>
              <a:t> </a:t>
            </a:r>
            <a:r>
              <a:rPr dirty="0">
                <a:solidFill>
                  <a:srgbClr val="273139"/>
                </a:solidFill>
                <a:latin typeface="Times New Roman"/>
                <a:cs typeface="Times New Roman"/>
              </a:rPr>
              <a:t>logistic</a:t>
            </a:r>
            <a:r>
              <a:rPr spc="360" dirty="0">
                <a:solidFill>
                  <a:srgbClr val="273139"/>
                </a:solidFill>
                <a:latin typeface="Times New Roman"/>
                <a:cs typeface="Times New Roman"/>
              </a:rPr>
              <a:t> </a:t>
            </a:r>
            <a:r>
              <a:rPr dirty="0">
                <a:solidFill>
                  <a:srgbClr val="273139"/>
                </a:solidFill>
                <a:latin typeface="Times New Roman"/>
                <a:cs typeface="Times New Roman"/>
              </a:rPr>
              <a:t>regression,</a:t>
            </a:r>
            <a:r>
              <a:rPr spc="345" dirty="0">
                <a:solidFill>
                  <a:srgbClr val="273139"/>
                </a:solidFill>
                <a:latin typeface="Times New Roman"/>
                <a:cs typeface="Times New Roman"/>
              </a:rPr>
              <a:t> </a:t>
            </a:r>
            <a:r>
              <a:rPr dirty="0">
                <a:solidFill>
                  <a:srgbClr val="273139"/>
                </a:solidFill>
                <a:latin typeface="Times New Roman"/>
                <a:cs typeface="Times New Roman"/>
              </a:rPr>
              <a:t>we</a:t>
            </a:r>
            <a:r>
              <a:rPr spc="355" dirty="0">
                <a:solidFill>
                  <a:srgbClr val="273139"/>
                </a:solidFill>
                <a:latin typeface="Times New Roman"/>
                <a:cs typeface="Times New Roman"/>
              </a:rPr>
              <a:t> </a:t>
            </a:r>
            <a:r>
              <a:rPr dirty="0">
                <a:solidFill>
                  <a:srgbClr val="273139"/>
                </a:solidFill>
                <a:latin typeface="Times New Roman"/>
                <a:cs typeface="Times New Roman"/>
              </a:rPr>
              <a:t>use</a:t>
            </a:r>
            <a:r>
              <a:rPr spc="360" dirty="0">
                <a:solidFill>
                  <a:srgbClr val="273139"/>
                </a:solidFill>
                <a:latin typeface="Times New Roman"/>
                <a:cs typeface="Times New Roman"/>
              </a:rPr>
              <a:t> </a:t>
            </a:r>
            <a:r>
              <a:rPr dirty="0">
                <a:solidFill>
                  <a:srgbClr val="273139"/>
                </a:solidFill>
                <a:latin typeface="Times New Roman"/>
                <a:cs typeface="Times New Roman"/>
              </a:rPr>
              <a:t>the</a:t>
            </a:r>
            <a:r>
              <a:rPr spc="355" dirty="0">
                <a:solidFill>
                  <a:srgbClr val="273139"/>
                </a:solidFill>
                <a:latin typeface="Times New Roman"/>
                <a:cs typeface="Times New Roman"/>
              </a:rPr>
              <a:t> </a:t>
            </a:r>
            <a:r>
              <a:rPr dirty="0">
                <a:solidFill>
                  <a:srgbClr val="273139"/>
                </a:solidFill>
                <a:latin typeface="Times New Roman"/>
                <a:cs typeface="Times New Roman"/>
              </a:rPr>
              <a:t>concept</a:t>
            </a:r>
            <a:r>
              <a:rPr spc="355" dirty="0">
                <a:solidFill>
                  <a:srgbClr val="273139"/>
                </a:solidFill>
                <a:latin typeface="Times New Roman"/>
                <a:cs typeface="Times New Roman"/>
              </a:rPr>
              <a:t> </a:t>
            </a:r>
            <a:r>
              <a:rPr dirty="0">
                <a:solidFill>
                  <a:srgbClr val="273139"/>
                </a:solidFill>
                <a:latin typeface="Times New Roman"/>
                <a:cs typeface="Times New Roman"/>
              </a:rPr>
              <a:t>of</a:t>
            </a:r>
            <a:r>
              <a:rPr spc="345" dirty="0">
                <a:solidFill>
                  <a:srgbClr val="273139"/>
                </a:solidFill>
                <a:latin typeface="Times New Roman"/>
                <a:cs typeface="Times New Roman"/>
              </a:rPr>
              <a:t> </a:t>
            </a:r>
            <a:r>
              <a:rPr dirty="0">
                <a:solidFill>
                  <a:srgbClr val="273139"/>
                </a:solidFill>
                <a:latin typeface="Times New Roman"/>
                <a:cs typeface="Times New Roman"/>
              </a:rPr>
              <a:t>the</a:t>
            </a:r>
            <a:r>
              <a:rPr spc="360" dirty="0">
                <a:solidFill>
                  <a:srgbClr val="273139"/>
                </a:solidFill>
                <a:latin typeface="Times New Roman"/>
                <a:cs typeface="Times New Roman"/>
              </a:rPr>
              <a:t> </a:t>
            </a:r>
            <a:r>
              <a:rPr dirty="0">
                <a:solidFill>
                  <a:srgbClr val="273139"/>
                </a:solidFill>
                <a:latin typeface="Times New Roman"/>
                <a:cs typeface="Times New Roman"/>
              </a:rPr>
              <a:t>threshold</a:t>
            </a:r>
            <a:r>
              <a:rPr spc="355" dirty="0">
                <a:solidFill>
                  <a:srgbClr val="273139"/>
                </a:solidFill>
                <a:latin typeface="Times New Roman"/>
                <a:cs typeface="Times New Roman"/>
              </a:rPr>
              <a:t> </a:t>
            </a:r>
            <a:r>
              <a:rPr dirty="0">
                <a:solidFill>
                  <a:srgbClr val="273139"/>
                </a:solidFill>
                <a:latin typeface="Times New Roman"/>
                <a:cs typeface="Times New Roman"/>
              </a:rPr>
              <a:t>value,</a:t>
            </a:r>
            <a:r>
              <a:rPr spc="355" dirty="0">
                <a:solidFill>
                  <a:srgbClr val="273139"/>
                </a:solidFill>
                <a:latin typeface="Times New Roman"/>
                <a:cs typeface="Times New Roman"/>
              </a:rPr>
              <a:t> </a:t>
            </a:r>
            <a:r>
              <a:rPr dirty="0">
                <a:solidFill>
                  <a:srgbClr val="273139"/>
                </a:solidFill>
                <a:latin typeface="Times New Roman"/>
                <a:cs typeface="Times New Roman"/>
              </a:rPr>
              <a:t>which</a:t>
            </a:r>
            <a:r>
              <a:rPr spc="360" dirty="0">
                <a:solidFill>
                  <a:srgbClr val="273139"/>
                </a:solidFill>
                <a:latin typeface="Times New Roman"/>
                <a:cs typeface="Times New Roman"/>
              </a:rPr>
              <a:t> </a:t>
            </a:r>
            <a:r>
              <a:rPr dirty="0">
                <a:solidFill>
                  <a:srgbClr val="273139"/>
                </a:solidFill>
                <a:latin typeface="Times New Roman"/>
                <a:cs typeface="Times New Roman"/>
              </a:rPr>
              <a:t>defines</a:t>
            </a:r>
            <a:r>
              <a:rPr spc="350" dirty="0">
                <a:solidFill>
                  <a:srgbClr val="273139"/>
                </a:solidFill>
                <a:latin typeface="Times New Roman"/>
                <a:cs typeface="Times New Roman"/>
              </a:rPr>
              <a:t> </a:t>
            </a:r>
            <a:r>
              <a:rPr spc="-25" dirty="0">
                <a:solidFill>
                  <a:srgbClr val="273139"/>
                </a:solidFill>
                <a:latin typeface="Times New Roman"/>
                <a:cs typeface="Times New Roman"/>
              </a:rPr>
              <a:t>the </a:t>
            </a:r>
            <a:r>
              <a:rPr dirty="0">
                <a:solidFill>
                  <a:srgbClr val="273139"/>
                </a:solidFill>
                <a:latin typeface="Times New Roman"/>
                <a:cs typeface="Times New Roman"/>
              </a:rPr>
              <a:t>probability</a:t>
            </a:r>
            <a:r>
              <a:rPr spc="80" dirty="0">
                <a:solidFill>
                  <a:srgbClr val="273139"/>
                </a:solidFill>
                <a:latin typeface="Times New Roman"/>
                <a:cs typeface="Times New Roman"/>
              </a:rPr>
              <a:t> </a:t>
            </a:r>
            <a:r>
              <a:rPr dirty="0">
                <a:solidFill>
                  <a:srgbClr val="273139"/>
                </a:solidFill>
                <a:latin typeface="Times New Roman"/>
                <a:cs typeface="Times New Roman"/>
              </a:rPr>
              <a:t>of</a:t>
            </a:r>
            <a:r>
              <a:rPr spc="90" dirty="0">
                <a:solidFill>
                  <a:srgbClr val="273139"/>
                </a:solidFill>
                <a:latin typeface="Times New Roman"/>
                <a:cs typeface="Times New Roman"/>
              </a:rPr>
              <a:t> </a:t>
            </a:r>
            <a:r>
              <a:rPr dirty="0">
                <a:solidFill>
                  <a:srgbClr val="273139"/>
                </a:solidFill>
                <a:latin typeface="Times New Roman"/>
                <a:cs typeface="Times New Roman"/>
              </a:rPr>
              <a:t>either</a:t>
            </a:r>
            <a:r>
              <a:rPr spc="90" dirty="0">
                <a:solidFill>
                  <a:srgbClr val="273139"/>
                </a:solidFill>
                <a:latin typeface="Times New Roman"/>
                <a:cs typeface="Times New Roman"/>
              </a:rPr>
              <a:t> </a:t>
            </a:r>
            <a:r>
              <a:rPr dirty="0">
                <a:solidFill>
                  <a:srgbClr val="273139"/>
                </a:solidFill>
                <a:latin typeface="Times New Roman"/>
                <a:cs typeface="Times New Roman"/>
              </a:rPr>
              <a:t>0</a:t>
            </a:r>
            <a:r>
              <a:rPr spc="100" dirty="0">
                <a:solidFill>
                  <a:srgbClr val="273139"/>
                </a:solidFill>
                <a:latin typeface="Times New Roman"/>
                <a:cs typeface="Times New Roman"/>
              </a:rPr>
              <a:t> </a:t>
            </a:r>
            <a:r>
              <a:rPr dirty="0">
                <a:solidFill>
                  <a:srgbClr val="273139"/>
                </a:solidFill>
                <a:latin typeface="Times New Roman"/>
                <a:cs typeface="Times New Roman"/>
              </a:rPr>
              <a:t>or</a:t>
            </a:r>
            <a:r>
              <a:rPr spc="100" dirty="0">
                <a:solidFill>
                  <a:srgbClr val="273139"/>
                </a:solidFill>
                <a:latin typeface="Times New Roman"/>
                <a:cs typeface="Times New Roman"/>
              </a:rPr>
              <a:t> </a:t>
            </a:r>
            <a:r>
              <a:rPr dirty="0">
                <a:solidFill>
                  <a:srgbClr val="273139"/>
                </a:solidFill>
                <a:latin typeface="Times New Roman"/>
                <a:cs typeface="Times New Roman"/>
              </a:rPr>
              <a:t>1.</a:t>
            </a:r>
            <a:r>
              <a:rPr spc="95" dirty="0">
                <a:solidFill>
                  <a:srgbClr val="273139"/>
                </a:solidFill>
                <a:latin typeface="Times New Roman"/>
                <a:cs typeface="Times New Roman"/>
              </a:rPr>
              <a:t> </a:t>
            </a:r>
            <a:r>
              <a:rPr dirty="0">
                <a:solidFill>
                  <a:srgbClr val="273139"/>
                </a:solidFill>
                <a:latin typeface="Times New Roman"/>
                <a:cs typeface="Times New Roman"/>
              </a:rPr>
              <a:t>Such</a:t>
            </a:r>
            <a:r>
              <a:rPr spc="90" dirty="0">
                <a:solidFill>
                  <a:srgbClr val="273139"/>
                </a:solidFill>
                <a:latin typeface="Times New Roman"/>
                <a:cs typeface="Times New Roman"/>
              </a:rPr>
              <a:t> </a:t>
            </a:r>
            <a:r>
              <a:rPr dirty="0">
                <a:solidFill>
                  <a:srgbClr val="273139"/>
                </a:solidFill>
                <a:latin typeface="Times New Roman"/>
                <a:cs typeface="Times New Roman"/>
              </a:rPr>
              <a:t>as</a:t>
            </a:r>
            <a:r>
              <a:rPr spc="85" dirty="0">
                <a:solidFill>
                  <a:srgbClr val="273139"/>
                </a:solidFill>
                <a:latin typeface="Times New Roman"/>
                <a:cs typeface="Times New Roman"/>
              </a:rPr>
              <a:t> </a:t>
            </a:r>
            <a:r>
              <a:rPr dirty="0">
                <a:solidFill>
                  <a:srgbClr val="273139"/>
                </a:solidFill>
                <a:latin typeface="Times New Roman"/>
                <a:cs typeface="Times New Roman"/>
              </a:rPr>
              <a:t>values</a:t>
            </a:r>
            <a:r>
              <a:rPr spc="95" dirty="0">
                <a:solidFill>
                  <a:srgbClr val="273139"/>
                </a:solidFill>
                <a:latin typeface="Times New Roman"/>
                <a:cs typeface="Times New Roman"/>
              </a:rPr>
              <a:t> </a:t>
            </a:r>
            <a:r>
              <a:rPr dirty="0">
                <a:solidFill>
                  <a:srgbClr val="273139"/>
                </a:solidFill>
                <a:latin typeface="Times New Roman"/>
                <a:cs typeface="Times New Roman"/>
              </a:rPr>
              <a:t>above</a:t>
            </a:r>
            <a:r>
              <a:rPr spc="85" dirty="0">
                <a:solidFill>
                  <a:srgbClr val="273139"/>
                </a:solidFill>
                <a:latin typeface="Times New Roman"/>
                <a:cs typeface="Times New Roman"/>
              </a:rPr>
              <a:t> </a:t>
            </a:r>
            <a:r>
              <a:rPr dirty="0">
                <a:solidFill>
                  <a:srgbClr val="273139"/>
                </a:solidFill>
                <a:latin typeface="Times New Roman"/>
                <a:cs typeface="Times New Roman"/>
              </a:rPr>
              <a:t>the</a:t>
            </a:r>
            <a:r>
              <a:rPr spc="100" dirty="0">
                <a:solidFill>
                  <a:srgbClr val="273139"/>
                </a:solidFill>
                <a:latin typeface="Times New Roman"/>
                <a:cs typeface="Times New Roman"/>
              </a:rPr>
              <a:t> </a:t>
            </a:r>
            <a:r>
              <a:rPr dirty="0">
                <a:solidFill>
                  <a:srgbClr val="273139"/>
                </a:solidFill>
                <a:latin typeface="Times New Roman"/>
                <a:cs typeface="Times New Roman"/>
              </a:rPr>
              <a:t>threshold</a:t>
            </a:r>
            <a:r>
              <a:rPr spc="100" dirty="0">
                <a:solidFill>
                  <a:srgbClr val="273139"/>
                </a:solidFill>
                <a:latin typeface="Times New Roman"/>
                <a:cs typeface="Times New Roman"/>
              </a:rPr>
              <a:t> </a:t>
            </a:r>
            <a:r>
              <a:rPr dirty="0">
                <a:solidFill>
                  <a:srgbClr val="273139"/>
                </a:solidFill>
                <a:latin typeface="Times New Roman"/>
                <a:cs typeface="Times New Roman"/>
              </a:rPr>
              <a:t>value</a:t>
            </a:r>
            <a:r>
              <a:rPr spc="80" dirty="0">
                <a:solidFill>
                  <a:srgbClr val="273139"/>
                </a:solidFill>
                <a:latin typeface="Times New Roman"/>
                <a:cs typeface="Times New Roman"/>
              </a:rPr>
              <a:t> </a:t>
            </a:r>
            <a:r>
              <a:rPr dirty="0">
                <a:solidFill>
                  <a:srgbClr val="273139"/>
                </a:solidFill>
                <a:latin typeface="Times New Roman"/>
                <a:cs typeface="Times New Roman"/>
              </a:rPr>
              <a:t>tends</a:t>
            </a:r>
            <a:r>
              <a:rPr spc="100" dirty="0">
                <a:solidFill>
                  <a:srgbClr val="273139"/>
                </a:solidFill>
                <a:latin typeface="Times New Roman"/>
                <a:cs typeface="Times New Roman"/>
              </a:rPr>
              <a:t> </a:t>
            </a:r>
            <a:r>
              <a:rPr dirty="0">
                <a:solidFill>
                  <a:srgbClr val="273139"/>
                </a:solidFill>
                <a:latin typeface="Times New Roman"/>
                <a:cs typeface="Times New Roman"/>
              </a:rPr>
              <a:t>to</a:t>
            </a:r>
            <a:r>
              <a:rPr spc="95" dirty="0">
                <a:solidFill>
                  <a:srgbClr val="273139"/>
                </a:solidFill>
                <a:latin typeface="Times New Roman"/>
                <a:cs typeface="Times New Roman"/>
              </a:rPr>
              <a:t> </a:t>
            </a:r>
            <a:r>
              <a:rPr dirty="0">
                <a:solidFill>
                  <a:srgbClr val="273139"/>
                </a:solidFill>
                <a:latin typeface="Times New Roman"/>
                <a:cs typeface="Times New Roman"/>
              </a:rPr>
              <a:t>1,</a:t>
            </a:r>
            <a:r>
              <a:rPr spc="85" dirty="0">
                <a:solidFill>
                  <a:srgbClr val="273139"/>
                </a:solidFill>
                <a:latin typeface="Times New Roman"/>
                <a:cs typeface="Times New Roman"/>
              </a:rPr>
              <a:t> </a:t>
            </a:r>
            <a:r>
              <a:rPr dirty="0">
                <a:solidFill>
                  <a:srgbClr val="273139"/>
                </a:solidFill>
                <a:latin typeface="Times New Roman"/>
                <a:cs typeface="Times New Roman"/>
              </a:rPr>
              <a:t>and</a:t>
            </a:r>
            <a:r>
              <a:rPr spc="100" dirty="0">
                <a:solidFill>
                  <a:srgbClr val="273139"/>
                </a:solidFill>
                <a:latin typeface="Times New Roman"/>
                <a:cs typeface="Times New Roman"/>
              </a:rPr>
              <a:t> </a:t>
            </a:r>
            <a:r>
              <a:rPr spc="-50" dirty="0" smtClean="0">
                <a:solidFill>
                  <a:srgbClr val="273139"/>
                </a:solidFill>
                <a:latin typeface="Times New Roman"/>
                <a:cs typeface="Times New Roman"/>
              </a:rPr>
              <a:t>a</a:t>
            </a:r>
            <a:r>
              <a:rPr lang="en-IN" spc="-50" dirty="0">
                <a:solidFill>
                  <a:srgbClr val="273139"/>
                </a:solidFill>
                <a:latin typeface="Times New Roman"/>
                <a:cs typeface="Times New Roman"/>
              </a:rPr>
              <a:t> </a:t>
            </a:r>
            <a:endParaRPr dirty="0">
              <a:latin typeface="Times New Roman"/>
              <a:cs typeface="Times New Roman"/>
            </a:endParaRPr>
          </a:p>
        </p:txBody>
      </p:sp>
      <p:sp>
        <p:nvSpPr>
          <p:cNvPr id="6" name="object 6"/>
          <p:cNvSpPr txBox="1"/>
          <p:nvPr/>
        </p:nvSpPr>
        <p:spPr>
          <a:xfrm>
            <a:off x="1426707" y="5517232"/>
            <a:ext cx="6093456"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273139"/>
                </a:solidFill>
                <a:latin typeface="Times New Roman"/>
                <a:cs typeface="Times New Roman"/>
              </a:rPr>
              <a:t>value</a:t>
            </a:r>
            <a:r>
              <a:rPr spc="-20" dirty="0">
                <a:solidFill>
                  <a:srgbClr val="273139"/>
                </a:solidFill>
                <a:latin typeface="Times New Roman"/>
                <a:cs typeface="Times New Roman"/>
              </a:rPr>
              <a:t> </a:t>
            </a:r>
            <a:r>
              <a:rPr dirty="0">
                <a:solidFill>
                  <a:srgbClr val="273139"/>
                </a:solidFill>
                <a:latin typeface="Times New Roman"/>
                <a:cs typeface="Times New Roman"/>
              </a:rPr>
              <a:t>below</a:t>
            </a:r>
            <a:r>
              <a:rPr spc="-5" dirty="0">
                <a:solidFill>
                  <a:srgbClr val="273139"/>
                </a:solidFill>
                <a:latin typeface="Times New Roman"/>
                <a:cs typeface="Times New Roman"/>
              </a:rPr>
              <a:t> </a:t>
            </a:r>
            <a:r>
              <a:rPr dirty="0">
                <a:solidFill>
                  <a:srgbClr val="273139"/>
                </a:solidFill>
                <a:latin typeface="Times New Roman"/>
                <a:cs typeface="Times New Roman"/>
              </a:rPr>
              <a:t>the</a:t>
            </a:r>
            <a:r>
              <a:rPr spc="-5" dirty="0">
                <a:solidFill>
                  <a:srgbClr val="273139"/>
                </a:solidFill>
                <a:latin typeface="Times New Roman"/>
                <a:cs typeface="Times New Roman"/>
              </a:rPr>
              <a:t> </a:t>
            </a:r>
            <a:r>
              <a:rPr dirty="0" smtClean="0">
                <a:solidFill>
                  <a:srgbClr val="273139"/>
                </a:solidFill>
                <a:latin typeface="Times New Roman"/>
                <a:cs typeface="Times New Roman"/>
              </a:rPr>
              <a:t>threshold</a:t>
            </a:r>
            <a:r>
              <a:rPr lang="en-IN" dirty="0" smtClean="0">
                <a:solidFill>
                  <a:srgbClr val="273139"/>
                </a:solidFill>
                <a:latin typeface="Times New Roman"/>
                <a:cs typeface="Times New Roman"/>
              </a:rPr>
              <a:t> </a:t>
            </a:r>
            <a:r>
              <a:rPr dirty="0" smtClean="0">
                <a:solidFill>
                  <a:srgbClr val="273139"/>
                </a:solidFill>
                <a:latin typeface="Times New Roman"/>
                <a:cs typeface="Times New Roman"/>
              </a:rPr>
              <a:t>values</a:t>
            </a:r>
            <a:r>
              <a:rPr spc="-15" dirty="0" smtClean="0">
                <a:solidFill>
                  <a:srgbClr val="273139"/>
                </a:solidFill>
                <a:latin typeface="Times New Roman"/>
                <a:cs typeface="Times New Roman"/>
              </a:rPr>
              <a:t> </a:t>
            </a:r>
            <a:r>
              <a:rPr dirty="0">
                <a:solidFill>
                  <a:srgbClr val="273139"/>
                </a:solidFill>
                <a:latin typeface="Times New Roman"/>
                <a:cs typeface="Times New Roman"/>
              </a:rPr>
              <a:t>tends</a:t>
            </a:r>
            <a:r>
              <a:rPr spc="-10" dirty="0">
                <a:solidFill>
                  <a:srgbClr val="273139"/>
                </a:solidFill>
                <a:latin typeface="Times New Roman"/>
                <a:cs typeface="Times New Roman"/>
              </a:rPr>
              <a:t> </a:t>
            </a:r>
            <a:r>
              <a:rPr dirty="0">
                <a:solidFill>
                  <a:srgbClr val="273139"/>
                </a:solidFill>
                <a:latin typeface="Times New Roman"/>
                <a:cs typeface="Times New Roman"/>
              </a:rPr>
              <a:t>to</a:t>
            </a:r>
            <a:r>
              <a:rPr spc="-20" dirty="0">
                <a:solidFill>
                  <a:srgbClr val="273139"/>
                </a:solidFill>
                <a:latin typeface="Times New Roman"/>
                <a:cs typeface="Times New Roman"/>
              </a:rPr>
              <a:t> </a:t>
            </a:r>
            <a:r>
              <a:rPr spc="40" dirty="0">
                <a:solidFill>
                  <a:srgbClr val="273139"/>
                </a:solidFill>
                <a:latin typeface="Arial MT"/>
                <a:cs typeface="Arial MT"/>
              </a:rPr>
              <a:t>0</a:t>
            </a:r>
            <a:endParaRPr dirty="0">
              <a:latin typeface="Arial MT"/>
              <a:cs typeface="Arial M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750" y="990600"/>
            <a:ext cx="8400098" cy="5931752"/>
          </a:xfrm>
          <a:prstGeom prst="rect">
            <a:avLst/>
          </a:prstGeom>
        </p:spPr>
        <p:txBody>
          <a:bodyPr vert="horz" wrap="square" lIns="0" tIns="12065" rIns="0" bIns="0" rtlCol="0">
            <a:spAutoFit/>
          </a:bodyPr>
          <a:lstStyle/>
          <a:p>
            <a:pPr marL="50800">
              <a:lnSpc>
                <a:spcPct val="100000"/>
              </a:lnSpc>
              <a:spcBef>
                <a:spcPts val="95"/>
              </a:spcBef>
            </a:pPr>
            <a:r>
              <a:rPr sz="1600" b="1" dirty="0">
                <a:solidFill>
                  <a:srgbClr val="333333"/>
                </a:solidFill>
                <a:latin typeface="Times New Roman"/>
                <a:cs typeface="Times New Roman"/>
              </a:rPr>
              <a:t>solve</a:t>
            </a:r>
            <a:r>
              <a:rPr sz="1600" b="1" spc="-35" dirty="0">
                <a:solidFill>
                  <a:srgbClr val="333333"/>
                </a:solidFill>
                <a:latin typeface="Times New Roman"/>
                <a:cs typeface="Times New Roman"/>
              </a:rPr>
              <a:t> </a:t>
            </a:r>
            <a:r>
              <a:rPr sz="1600" b="1" dirty="0">
                <a:solidFill>
                  <a:srgbClr val="333333"/>
                </a:solidFill>
                <a:latin typeface="Times New Roman"/>
                <a:cs typeface="Times New Roman"/>
              </a:rPr>
              <a:t>this</a:t>
            </a:r>
            <a:r>
              <a:rPr sz="1600" b="1" spc="-35" dirty="0">
                <a:solidFill>
                  <a:srgbClr val="333333"/>
                </a:solidFill>
                <a:latin typeface="Times New Roman"/>
                <a:cs typeface="Times New Roman"/>
              </a:rPr>
              <a:t> </a:t>
            </a:r>
            <a:r>
              <a:rPr sz="1600" b="1" dirty="0">
                <a:solidFill>
                  <a:srgbClr val="333333"/>
                </a:solidFill>
                <a:latin typeface="Times New Roman"/>
                <a:cs typeface="Times New Roman"/>
              </a:rPr>
              <a:t>problem</a:t>
            </a:r>
            <a:r>
              <a:rPr sz="1600" b="1" spc="-25" dirty="0">
                <a:solidFill>
                  <a:srgbClr val="333333"/>
                </a:solidFill>
                <a:latin typeface="Times New Roman"/>
                <a:cs typeface="Times New Roman"/>
              </a:rPr>
              <a:t> </a:t>
            </a:r>
            <a:r>
              <a:rPr sz="1600" b="1" dirty="0">
                <a:solidFill>
                  <a:srgbClr val="333333"/>
                </a:solidFill>
                <a:latin typeface="Times New Roman"/>
                <a:cs typeface="Times New Roman"/>
              </a:rPr>
              <a:t>using</a:t>
            </a:r>
            <a:r>
              <a:rPr sz="1600" b="1" spc="-35" dirty="0">
                <a:solidFill>
                  <a:srgbClr val="333333"/>
                </a:solidFill>
                <a:latin typeface="Times New Roman"/>
                <a:cs typeface="Times New Roman"/>
              </a:rPr>
              <a:t> </a:t>
            </a:r>
            <a:r>
              <a:rPr sz="1600" b="1" dirty="0">
                <a:solidFill>
                  <a:srgbClr val="333333"/>
                </a:solidFill>
                <a:latin typeface="Times New Roman"/>
                <a:cs typeface="Times New Roman"/>
              </a:rPr>
              <a:t>Linear</a:t>
            </a:r>
            <a:r>
              <a:rPr sz="1600" b="1" spc="-65" dirty="0">
                <a:solidFill>
                  <a:srgbClr val="333333"/>
                </a:solidFill>
                <a:latin typeface="Times New Roman"/>
                <a:cs typeface="Times New Roman"/>
              </a:rPr>
              <a:t> </a:t>
            </a:r>
            <a:r>
              <a:rPr sz="1600" b="1" spc="-10" dirty="0">
                <a:solidFill>
                  <a:srgbClr val="333333"/>
                </a:solidFill>
                <a:latin typeface="Times New Roman"/>
                <a:cs typeface="Times New Roman"/>
              </a:rPr>
              <a:t>Regression</a:t>
            </a:r>
            <a:endParaRPr sz="1600" dirty="0">
              <a:latin typeface="Times New Roman"/>
              <a:cs typeface="Times New Roman"/>
            </a:endParaRPr>
          </a:p>
          <a:p>
            <a:pPr>
              <a:lnSpc>
                <a:spcPct val="100000"/>
              </a:lnSpc>
              <a:spcBef>
                <a:spcPts val="80"/>
              </a:spcBef>
            </a:pPr>
            <a:endParaRPr sz="1600" dirty="0">
              <a:latin typeface="Times New Roman"/>
              <a:cs typeface="Times New Roman"/>
            </a:endParaRPr>
          </a:p>
          <a:p>
            <a:pPr marL="50800">
              <a:lnSpc>
                <a:spcPct val="100000"/>
              </a:lnSpc>
            </a:pPr>
            <a:r>
              <a:rPr sz="1600" dirty="0">
                <a:solidFill>
                  <a:srgbClr val="333333"/>
                </a:solidFill>
                <a:latin typeface="Times New Roman"/>
                <a:cs typeface="Times New Roman"/>
              </a:rPr>
              <a:t>Given</a:t>
            </a:r>
            <a:r>
              <a:rPr sz="1600" spc="-35" dirty="0">
                <a:solidFill>
                  <a:srgbClr val="333333"/>
                </a:solidFill>
                <a:latin typeface="Times New Roman"/>
                <a:cs typeface="Times New Roman"/>
              </a:rPr>
              <a:t> </a:t>
            </a:r>
            <a:r>
              <a:rPr sz="1600" dirty="0">
                <a:solidFill>
                  <a:srgbClr val="333333"/>
                </a:solidFill>
                <a:latin typeface="Times New Roman"/>
                <a:cs typeface="Times New Roman"/>
              </a:rPr>
              <a:t>age=</a:t>
            </a:r>
            <a:r>
              <a:rPr sz="1600" spc="-30" dirty="0">
                <a:solidFill>
                  <a:srgbClr val="333333"/>
                </a:solidFill>
                <a:latin typeface="Times New Roman"/>
                <a:cs typeface="Times New Roman"/>
              </a:rPr>
              <a:t> </a:t>
            </a:r>
            <a:r>
              <a:rPr sz="1600" dirty="0">
                <a:solidFill>
                  <a:srgbClr val="333333"/>
                </a:solidFill>
                <a:latin typeface="Times New Roman"/>
                <a:cs typeface="Times New Roman"/>
              </a:rPr>
              <a:t>20</a:t>
            </a:r>
            <a:r>
              <a:rPr sz="1600" spc="-35" dirty="0">
                <a:solidFill>
                  <a:srgbClr val="333333"/>
                </a:solidFill>
                <a:latin typeface="Times New Roman"/>
                <a:cs typeface="Times New Roman"/>
              </a:rPr>
              <a:t> </a:t>
            </a:r>
            <a:r>
              <a:rPr sz="1600" dirty="0">
                <a:solidFill>
                  <a:srgbClr val="333333"/>
                </a:solidFill>
                <a:latin typeface="Times New Roman"/>
                <a:cs typeface="Times New Roman"/>
              </a:rPr>
              <a:t>between</a:t>
            </a:r>
            <a:r>
              <a:rPr sz="1600" spc="-20" dirty="0">
                <a:solidFill>
                  <a:srgbClr val="333333"/>
                </a:solidFill>
                <a:latin typeface="Times New Roman"/>
                <a:cs typeface="Times New Roman"/>
              </a:rPr>
              <a:t> </a:t>
            </a:r>
            <a:r>
              <a:rPr sz="1600" spc="-25" dirty="0">
                <a:solidFill>
                  <a:srgbClr val="333333"/>
                </a:solidFill>
                <a:latin typeface="Times New Roman"/>
                <a:cs typeface="Times New Roman"/>
              </a:rPr>
              <a:t>55</a:t>
            </a:r>
            <a:endParaRPr sz="1600" dirty="0">
              <a:latin typeface="Times New Roman"/>
              <a:cs typeface="Times New Roman"/>
            </a:endParaRPr>
          </a:p>
          <a:p>
            <a:pPr>
              <a:lnSpc>
                <a:spcPct val="100000"/>
              </a:lnSpc>
              <a:spcBef>
                <a:spcPts val="80"/>
              </a:spcBef>
            </a:pPr>
            <a:endParaRPr sz="1600" dirty="0">
              <a:latin typeface="Times New Roman"/>
              <a:cs typeface="Times New Roman"/>
            </a:endParaRPr>
          </a:p>
          <a:p>
            <a:pPr marL="50800">
              <a:lnSpc>
                <a:spcPct val="100000"/>
              </a:lnSpc>
              <a:tabLst>
                <a:tab pos="1659889" algn="l"/>
              </a:tabLst>
            </a:pPr>
            <a:r>
              <a:rPr sz="1600" b="1" dirty="0">
                <a:solidFill>
                  <a:srgbClr val="333333"/>
                </a:solidFill>
                <a:latin typeface="Times New Roman"/>
                <a:cs typeface="Times New Roman"/>
              </a:rPr>
              <a:t>Note:</a:t>
            </a:r>
            <a:r>
              <a:rPr sz="1600" b="1" spc="-30" dirty="0">
                <a:solidFill>
                  <a:srgbClr val="333333"/>
                </a:solidFill>
                <a:latin typeface="Times New Roman"/>
                <a:cs typeface="Times New Roman"/>
              </a:rPr>
              <a:t> </a:t>
            </a:r>
            <a:r>
              <a:rPr sz="1600" b="1" spc="-10" dirty="0">
                <a:solidFill>
                  <a:srgbClr val="333333"/>
                </a:solidFill>
                <a:latin typeface="Times New Roman"/>
                <a:cs typeface="Times New Roman"/>
              </a:rPr>
              <a:t>0&lt;=p&lt;=1</a:t>
            </a:r>
            <a:r>
              <a:rPr sz="1600" b="1" dirty="0">
                <a:solidFill>
                  <a:srgbClr val="333333"/>
                </a:solidFill>
                <a:latin typeface="Times New Roman"/>
                <a:cs typeface="Times New Roman"/>
              </a:rPr>
              <a:t>	//The</a:t>
            </a:r>
            <a:r>
              <a:rPr sz="1600" b="1" spc="-40" dirty="0">
                <a:solidFill>
                  <a:srgbClr val="333333"/>
                </a:solidFill>
                <a:latin typeface="Times New Roman"/>
                <a:cs typeface="Times New Roman"/>
              </a:rPr>
              <a:t> </a:t>
            </a:r>
            <a:r>
              <a:rPr sz="1600" b="1" dirty="0">
                <a:solidFill>
                  <a:srgbClr val="333333"/>
                </a:solidFill>
                <a:latin typeface="Times New Roman"/>
                <a:cs typeface="Times New Roman"/>
              </a:rPr>
              <a:t>probability</a:t>
            </a:r>
            <a:r>
              <a:rPr sz="1600" b="1" spc="-30" dirty="0">
                <a:solidFill>
                  <a:srgbClr val="333333"/>
                </a:solidFill>
                <a:latin typeface="Times New Roman"/>
                <a:cs typeface="Times New Roman"/>
              </a:rPr>
              <a:t> </a:t>
            </a:r>
            <a:r>
              <a:rPr sz="1600" b="1" dirty="0">
                <a:solidFill>
                  <a:srgbClr val="333333"/>
                </a:solidFill>
                <a:latin typeface="Times New Roman"/>
                <a:cs typeface="Times New Roman"/>
              </a:rPr>
              <a:t>value</a:t>
            </a:r>
            <a:r>
              <a:rPr sz="1600" b="1" spc="-45" dirty="0">
                <a:solidFill>
                  <a:srgbClr val="333333"/>
                </a:solidFill>
                <a:latin typeface="Times New Roman"/>
                <a:cs typeface="Times New Roman"/>
              </a:rPr>
              <a:t> </a:t>
            </a:r>
            <a:r>
              <a:rPr sz="1600" b="1" dirty="0">
                <a:solidFill>
                  <a:srgbClr val="333333"/>
                </a:solidFill>
                <a:latin typeface="Times New Roman"/>
                <a:cs typeface="Times New Roman"/>
              </a:rPr>
              <a:t>should</a:t>
            </a:r>
            <a:r>
              <a:rPr sz="1600" b="1" spc="-35" dirty="0">
                <a:solidFill>
                  <a:srgbClr val="333333"/>
                </a:solidFill>
                <a:latin typeface="Times New Roman"/>
                <a:cs typeface="Times New Roman"/>
              </a:rPr>
              <a:t> </a:t>
            </a:r>
            <a:r>
              <a:rPr sz="1600" b="1" dirty="0">
                <a:solidFill>
                  <a:srgbClr val="333333"/>
                </a:solidFill>
                <a:latin typeface="Times New Roman"/>
                <a:cs typeface="Times New Roman"/>
              </a:rPr>
              <a:t>range</a:t>
            </a:r>
            <a:r>
              <a:rPr sz="1600" b="1" spc="-45" dirty="0">
                <a:solidFill>
                  <a:srgbClr val="333333"/>
                </a:solidFill>
                <a:latin typeface="Times New Roman"/>
                <a:cs typeface="Times New Roman"/>
              </a:rPr>
              <a:t> </a:t>
            </a:r>
            <a:r>
              <a:rPr sz="1600" b="1" dirty="0">
                <a:solidFill>
                  <a:srgbClr val="333333"/>
                </a:solidFill>
                <a:latin typeface="Times New Roman"/>
                <a:cs typeface="Times New Roman"/>
              </a:rPr>
              <a:t>from</a:t>
            </a:r>
            <a:r>
              <a:rPr sz="1600" b="1" spc="-30" dirty="0">
                <a:solidFill>
                  <a:srgbClr val="333333"/>
                </a:solidFill>
                <a:latin typeface="Times New Roman"/>
                <a:cs typeface="Times New Roman"/>
              </a:rPr>
              <a:t> </a:t>
            </a:r>
            <a:r>
              <a:rPr sz="1600" b="1" dirty="0">
                <a:solidFill>
                  <a:srgbClr val="333333"/>
                </a:solidFill>
                <a:latin typeface="Times New Roman"/>
                <a:cs typeface="Times New Roman"/>
              </a:rPr>
              <a:t>0</a:t>
            </a:r>
            <a:r>
              <a:rPr sz="1600" b="1" spc="-40" dirty="0">
                <a:solidFill>
                  <a:srgbClr val="333333"/>
                </a:solidFill>
                <a:latin typeface="Times New Roman"/>
                <a:cs typeface="Times New Roman"/>
              </a:rPr>
              <a:t> </a:t>
            </a:r>
            <a:r>
              <a:rPr sz="1600" b="1" dirty="0">
                <a:solidFill>
                  <a:srgbClr val="333333"/>
                </a:solidFill>
                <a:latin typeface="Times New Roman"/>
                <a:cs typeface="Times New Roman"/>
              </a:rPr>
              <a:t>to</a:t>
            </a:r>
            <a:r>
              <a:rPr sz="1600" b="1" spc="-30" dirty="0">
                <a:solidFill>
                  <a:srgbClr val="333333"/>
                </a:solidFill>
                <a:latin typeface="Times New Roman"/>
                <a:cs typeface="Times New Roman"/>
              </a:rPr>
              <a:t> </a:t>
            </a:r>
            <a:r>
              <a:rPr sz="1600" b="1" spc="-25" dirty="0">
                <a:solidFill>
                  <a:srgbClr val="333333"/>
                </a:solidFill>
                <a:latin typeface="Times New Roman"/>
                <a:cs typeface="Times New Roman"/>
              </a:rPr>
              <a:t>1.</a:t>
            </a:r>
            <a:endParaRPr sz="1600" dirty="0">
              <a:latin typeface="Times New Roman"/>
              <a:cs typeface="Times New Roman"/>
            </a:endParaRPr>
          </a:p>
          <a:p>
            <a:pPr>
              <a:lnSpc>
                <a:spcPct val="100000"/>
              </a:lnSpc>
              <a:spcBef>
                <a:spcPts val="80"/>
              </a:spcBef>
            </a:pPr>
            <a:endParaRPr sz="1600" dirty="0">
              <a:latin typeface="Times New Roman"/>
              <a:cs typeface="Times New Roman"/>
            </a:endParaRPr>
          </a:p>
          <a:p>
            <a:pPr marL="50800">
              <a:lnSpc>
                <a:spcPct val="100000"/>
              </a:lnSpc>
            </a:pPr>
            <a:r>
              <a:rPr sz="1600" spc="-50" dirty="0">
                <a:solidFill>
                  <a:srgbClr val="333333"/>
                </a:solidFill>
                <a:latin typeface="Times New Roman"/>
                <a:cs typeface="Times New Roman"/>
              </a:rPr>
              <a:t>We</a:t>
            </a:r>
            <a:r>
              <a:rPr sz="1600" spc="-10" dirty="0">
                <a:solidFill>
                  <a:srgbClr val="333333"/>
                </a:solidFill>
                <a:latin typeface="Times New Roman"/>
                <a:cs typeface="Times New Roman"/>
              </a:rPr>
              <a:t> </a:t>
            </a:r>
            <a:r>
              <a:rPr sz="1600" dirty="0">
                <a:solidFill>
                  <a:srgbClr val="333333"/>
                </a:solidFill>
                <a:latin typeface="Times New Roman"/>
                <a:cs typeface="Times New Roman"/>
              </a:rPr>
              <a:t>have</a:t>
            </a:r>
            <a:r>
              <a:rPr sz="1600" spc="-25" dirty="0">
                <a:solidFill>
                  <a:srgbClr val="333333"/>
                </a:solidFill>
                <a:latin typeface="Times New Roman"/>
                <a:cs typeface="Times New Roman"/>
              </a:rPr>
              <a:t> </a:t>
            </a:r>
            <a:r>
              <a:rPr sz="1600" b="1" dirty="0">
                <a:solidFill>
                  <a:srgbClr val="333333"/>
                </a:solidFill>
                <a:latin typeface="Times New Roman"/>
                <a:cs typeface="Times New Roman"/>
              </a:rPr>
              <a:t>y=</a:t>
            </a:r>
            <a:r>
              <a:rPr sz="1600" b="1" spc="-15" dirty="0">
                <a:solidFill>
                  <a:srgbClr val="333333"/>
                </a:solidFill>
                <a:latin typeface="Times New Roman"/>
                <a:cs typeface="Times New Roman"/>
              </a:rPr>
              <a:t> </a:t>
            </a:r>
            <a:r>
              <a:rPr sz="1600" b="1" dirty="0">
                <a:solidFill>
                  <a:srgbClr val="333333"/>
                </a:solidFill>
                <a:latin typeface="Times New Roman"/>
                <a:cs typeface="Times New Roman"/>
              </a:rPr>
              <a:t>β0</a:t>
            </a:r>
            <a:r>
              <a:rPr sz="1600" b="1" spc="-35" dirty="0">
                <a:solidFill>
                  <a:srgbClr val="333333"/>
                </a:solidFill>
                <a:latin typeface="Times New Roman"/>
                <a:cs typeface="Times New Roman"/>
              </a:rPr>
              <a:t> </a:t>
            </a:r>
            <a:r>
              <a:rPr sz="1600" b="1" dirty="0">
                <a:solidFill>
                  <a:srgbClr val="333333"/>
                </a:solidFill>
                <a:latin typeface="Times New Roman"/>
                <a:cs typeface="Times New Roman"/>
              </a:rPr>
              <a:t>+</a:t>
            </a:r>
            <a:r>
              <a:rPr sz="1600" b="1" spc="-15" dirty="0">
                <a:solidFill>
                  <a:srgbClr val="333333"/>
                </a:solidFill>
                <a:latin typeface="Times New Roman"/>
                <a:cs typeface="Times New Roman"/>
              </a:rPr>
              <a:t> </a:t>
            </a:r>
            <a:r>
              <a:rPr sz="1600" b="1" dirty="0">
                <a:solidFill>
                  <a:srgbClr val="333333"/>
                </a:solidFill>
                <a:latin typeface="Times New Roman"/>
                <a:cs typeface="Times New Roman"/>
              </a:rPr>
              <a:t>β1*X1</a:t>
            </a:r>
            <a:r>
              <a:rPr sz="1600" b="1" spc="-25" dirty="0">
                <a:solidFill>
                  <a:srgbClr val="333333"/>
                </a:solidFill>
                <a:latin typeface="Times New Roman"/>
                <a:cs typeface="Times New Roman"/>
              </a:rPr>
              <a:t> </a:t>
            </a:r>
            <a:r>
              <a:rPr sz="1600" b="1" dirty="0">
                <a:solidFill>
                  <a:srgbClr val="333333"/>
                </a:solidFill>
                <a:latin typeface="Times New Roman"/>
                <a:cs typeface="Times New Roman"/>
              </a:rPr>
              <a:t>//</a:t>
            </a:r>
            <a:r>
              <a:rPr sz="1600" b="1" spc="-15" dirty="0">
                <a:solidFill>
                  <a:srgbClr val="333333"/>
                </a:solidFill>
                <a:latin typeface="Times New Roman"/>
                <a:cs typeface="Times New Roman"/>
              </a:rPr>
              <a:t> </a:t>
            </a:r>
            <a:r>
              <a:rPr sz="1600" b="1" dirty="0">
                <a:solidFill>
                  <a:srgbClr val="333333"/>
                </a:solidFill>
                <a:latin typeface="Times New Roman"/>
                <a:cs typeface="Times New Roman"/>
              </a:rPr>
              <a:t>linear</a:t>
            </a:r>
            <a:r>
              <a:rPr sz="1600" b="1" spc="-45" dirty="0">
                <a:solidFill>
                  <a:srgbClr val="333333"/>
                </a:solidFill>
                <a:latin typeface="Times New Roman"/>
                <a:cs typeface="Times New Roman"/>
              </a:rPr>
              <a:t> </a:t>
            </a:r>
            <a:r>
              <a:rPr sz="1600" b="1" spc="-10" dirty="0">
                <a:solidFill>
                  <a:srgbClr val="333333"/>
                </a:solidFill>
                <a:latin typeface="Times New Roman"/>
                <a:cs typeface="Times New Roman"/>
              </a:rPr>
              <a:t>regression</a:t>
            </a:r>
            <a:r>
              <a:rPr sz="1600" b="1" spc="-15" dirty="0">
                <a:solidFill>
                  <a:srgbClr val="333333"/>
                </a:solidFill>
                <a:latin typeface="Times New Roman"/>
                <a:cs typeface="Times New Roman"/>
              </a:rPr>
              <a:t> </a:t>
            </a:r>
            <a:r>
              <a:rPr sz="1600" b="1" spc="-10" dirty="0">
                <a:solidFill>
                  <a:srgbClr val="333333"/>
                </a:solidFill>
                <a:latin typeface="Times New Roman"/>
                <a:cs typeface="Times New Roman"/>
              </a:rPr>
              <a:t>equation</a:t>
            </a:r>
            <a:endParaRPr sz="1600" dirty="0">
              <a:latin typeface="Times New Roman"/>
              <a:cs typeface="Times New Roman"/>
            </a:endParaRPr>
          </a:p>
          <a:p>
            <a:pPr>
              <a:lnSpc>
                <a:spcPct val="100000"/>
              </a:lnSpc>
              <a:spcBef>
                <a:spcPts val="80"/>
              </a:spcBef>
            </a:pPr>
            <a:endParaRPr sz="1600" dirty="0">
              <a:latin typeface="Times New Roman"/>
              <a:cs typeface="Times New Roman"/>
            </a:endParaRPr>
          </a:p>
          <a:p>
            <a:pPr marL="50800" marR="46355">
              <a:lnSpc>
                <a:spcPct val="100000"/>
              </a:lnSpc>
            </a:pPr>
            <a:r>
              <a:rPr sz="1600" b="1" dirty="0">
                <a:solidFill>
                  <a:srgbClr val="333333"/>
                </a:solidFill>
                <a:latin typeface="Times New Roman"/>
                <a:cs typeface="Times New Roman"/>
              </a:rPr>
              <a:t>Case</a:t>
            </a:r>
            <a:r>
              <a:rPr sz="1600" b="1" spc="85" dirty="0">
                <a:solidFill>
                  <a:srgbClr val="333333"/>
                </a:solidFill>
                <a:latin typeface="Times New Roman"/>
                <a:cs typeface="Times New Roman"/>
              </a:rPr>
              <a:t> </a:t>
            </a:r>
            <a:r>
              <a:rPr sz="1600" b="1" dirty="0">
                <a:solidFill>
                  <a:srgbClr val="333333"/>
                </a:solidFill>
                <a:latin typeface="Times New Roman"/>
                <a:cs typeface="Times New Roman"/>
              </a:rPr>
              <a:t>1:</a:t>
            </a:r>
            <a:r>
              <a:rPr sz="1600" b="1" spc="80" dirty="0">
                <a:solidFill>
                  <a:srgbClr val="333333"/>
                </a:solidFill>
                <a:latin typeface="Times New Roman"/>
                <a:cs typeface="Times New Roman"/>
              </a:rPr>
              <a:t> </a:t>
            </a:r>
            <a:r>
              <a:rPr sz="1600" b="1" dirty="0">
                <a:solidFill>
                  <a:srgbClr val="333333"/>
                </a:solidFill>
                <a:latin typeface="Times New Roman"/>
                <a:cs typeface="Times New Roman"/>
              </a:rPr>
              <a:t>β0</a:t>
            </a:r>
            <a:r>
              <a:rPr sz="1600" b="1" spc="85" dirty="0">
                <a:solidFill>
                  <a:srgbClr val="333333"/>
                </a:solidFill>
                <a:latin typeface="Times New Roman"/>
                <a:cs typeface="Times New Roman"/>
              </a:rPr>
              <a:t> </a:t>
            </a:r>
            <a:r>
              <a:rPr sz="1600" spc="-10" dirty="0">
                <a:solidFill>
                  <a:srgbClr val="333333"/>
                </a:solidFill>
                <a:latin typeface="Times New Roman"/>
                <a:cs typeface="Times New Roman"/>
              </a:rPr>
              <a:t>=-</a:t>
            </a:r>
            <a:r>
              <a:rPr sz="1600" dirty="0">
                <a:solidFill>
                  <a:srgbClr val="333333"/>
                </a:solidFill>
                <a:latin typeface="Times New Roman"/>
                <a:cs typeface="Times New Roman"/>
              </a:rPr>
              <a:t>1.700,</a:t>
            </a:r>
            <a:r>
              <a:rPr sz="1600" spc="80" dirty="0">
                <a:solidFill>
                  <a:srgbClr val="333333"/>
                </a:solidFill>
                <a:latin typeface="Times New Roman"/>
                <a:cs typeface="Times New Roman"/>
              </a:rPr>
              <a:t> </a:t>
            </a:r>
            <a:r>
              <a:rPr sz="1600" b="1" dirty="0">
                <a:solidFill>
                  <a:srgbClr val="333333"/>
                </a:solidFill>
                <a:latin typeface="Times New Roman"/>
                <a:cs typeface="Times New Roman"/>
              </a:rPr>
              <a:t>β1</a:t>
            </a:r>
            <a:r>
              <a:rPr sz="1600" b="1" spc="90" dirty="0">
                <a:solidFill>
                  <a:srgbClr val="333333"/>
                </a:solidFill>
                <a:latin typeface="Times New Roman"/>
                <a:cs typeface="Times New Roman"/>
              </a:rPr>
              <a:t> </a:t>
            </a:r>
            <a:r>
              <a:rPr sz="1600" dirty="0">
                <a:solidFill>
                  <a:srgbClr val="333333"/>
                </a:solidFill>
                <a:latin typeface="Times New Roman"/>
                <a:cs typeface="Times New Roman"/>
              </a:rPr>
              <a:t>=0.064,</a:t>
            </a:r>
            <a:r>
              <a:rPr sz="1600" spc="80" dirty="0">
                <a:solidFill>
                  <a:srgbClr val="333333"/>
                </a:solidFill>
                <a:latin typeface="Times New Roman"/>
                <a:cs typeface="Times New Roman"/>
              </a:rPr>
              <a:t> </a:t>
            </a:r>
            <a:r>
              <a:rPr sz="1600" dirty="0">
                <a:solidFill>
                  <a:srgbClr val="333333"/>
                </a:solidFill>
                <a:latin typeface="Times New Roman"/>
                <a:cs typeface="Times New Roman"/>
              </a:rPr>
              <a:t>age=35</a:t>
            </a:r>
            <a:r>
              <a:rPr sz="1600" spc="90" dirty="0">
                <a:solidFill>
                  <a:srgbClr val="333333"/>
                </a:solidFill>
                <a:latin typeface="Times New Roman"/>
                <a:cs typeface="Times New Roman"/>
              </a:rPr>
              <a:t> </a:t>
            </a:r>
            <a:r>
              <a:rPr sz="1600" dirty="0">
                <a:solidFill>
                  <a:srgbClr val="333333"/>
                </a:solidFill>
                <a:latin typeface="Times New Roman"/>
                <a:cs typeface="Times New Roman"/>
              </a:rPr>
              <a:t>//β0</a:t>
            </a:r>
            <a:r>
              <a:rPr sz="1600" spc="85" dirty="0">
                <a:solidFill>
                  <a:srgbClr val="333333"/>
                </a:solidFill>
                <a:latin typeface="Times New Roman"/>
                <a:cs typeface="Times New Roman"/>
              </a:rPr>
              <a:t> </a:t>
            </a:r>
            <a:r>
              <a:rPr sz="1600" dirty="0">
                <a:solidFill>
                  <a:srgbClr val="333333"/>
                </a:solidFill>
                <a:latin typeface="Times New Roman"/>
                <a:cs typeface="Times New Roman"/>
              </a:rPr>
              <a:t>is</a:t>
            </a:r>
            <a:r>
              <a:rPr sz="1600" spc="95" dirty="0">
                <a:solidFill>
                  <a:srgbClr val="333333"/>
                </a:solidFill>
                <a:latin typeface="Times New Roman"/>
                <a:cs typeface="Times New Roman"/>
              </a:rPr>
              <a:t> </a:t>
            </a:r>
            <a:r>
              <a:rPr sz="1600" dirty="0">
                <a:solidFill>
                  <a:srgbClr val="333333"/>
                </a:solidFill>
                <a:latin typeface="Times New Roman"/>
                <a:cs typeface="Times New Roman"/>
              </a:rPr>
              <a:t>the</a:t>
            </a:r>
            <a:r>
              <a:rPr sz="1600" spc="95" dirty="0">
                <a:solidFill>
                  <a:srgbClr val="333333"/>
                </a:solidFill>
                <a:latin typeface="Times New Roman"/>
                <a:cs typeface="Times New Roman"/>
              </a:rPr>
              <a:t> </a:t>
            </a:r>
            <a:r>
              <a:rPr sz="1600" spc="-10" dirty="0">
                <a:solidFill>
                  <a:srgbClr val="333333"/>
                </a:solidFill>
                <a:latin typeface="Times New Roman"/>
                <a:cs typeface="Times New Roman"/>
              </a:rPr>
              <a:t>y-</a:t>
            </a:r>
            <a:r>
              <a:rPr sz="1600" dirty="0">
                <a:solidFill>
                  <a:srgbClr val="333333"/>
                </a:solidFill>
                <a:latin typeface="Times New Roman"/>
                <a:cs typeface="Times New Roman"/>
              </a:rPr>
              <a:t>intercept</a:t>
            </a:r>
            <a:r>
              <a:rPr sz="1600" spc="105" dirty="0">
                <a:solidFill>
                  <a:srgbClr val="333333"/>
                </a:solidFill>
                <a:latin typeface="Times New Roman"/>
                <a:cs typeface="Times New Roman"/>
              </a:rPr>
              <a:t> </a:t>
            </a:r>
            <a:r>
              <a:rPr sz="1600" dirty="0">
                <a:solidFill>
                  <a:srgbClr val="333333"/>
                </a:solidFill>
                <a:latin typeface="Times New Roman"/>
                <a:cs typeface="Times New Roman"/>
              </a:rPr>
              <a:t>and</a:t>
            </a:r>
            <a:r>
              <a:rPr sz="1600" spc="90" dirty="0">
                <a:solidFill>
                  <a:srgbClr val="333333"/>
                </a:solidFill>
                <a:latin typeface="Times New Roman"/>
                <a:cs typeface="Times New Roman"/>
              </a:rPr>
              <a:t> </a:t>
            </a:r>
            <a:r>
              <a:rPr sz="1600" dirty="0">
                <a:solidFill>
                  <a:srgbClr val="333333"/>
                </a:solidFill>
                <a:latin typeface="Times New Roman"/>
                <a:cs typeface="Times New Roman"/>
              </a:rPr>
              <a:t>β1</a:t>
            </a:r>
            <a:r>
              <a:rPr sz="1600" spc="90" dirty="0">
                <a:solidFill>
                  <a:srgbClr val="333333"/>
                </a:solidFill>
                <a:latin typeface="Times New Roman"/>
                <a:cs typeface="Times New Roman"/>
              </a:rPr>
              <a:t> </a:t>
            </a:r>
            <a:r>
              <a:rPr sz="1600" dirty="0">
                <a:solidFill>
                  <a:srgbClr val="333333"/>
                </a:solidFill>
                <a:latin typeface="Times New Roman"/>
                <a:cs typeface="Times New Roman"/>
              </a:rPr>
              <a:t>is</a:t>
            </a:r>
            <a:r>
              <a:rPr sz="1600" spc="95" dirty="0">
                <a:solidFill>
                  <a:srgbClr val="333333"/>
                </a:solidFill>
                <a:latin typeface="Times New Roman"/>
                <a:cs typeface="Times New Roman"/>
              </a:rPr>
              <a:t> </a:t>
            </a:r>
            <a:r>
              <a:rPr sz="1600" dirty="0">
                <a:solidFill>
                  <a:srgbClr val="333333"/>
                </a:solidFill>
                <a:latin typeface="Times New Roman"/>
                <a:cs typeface="Times New Roman"/>
              </a:rPr>
              <a:t>the</a:t>
            </a:r>
            <a:r>
              <a:rPr sz="1600" spc="85" dirty="0">
                <a:solidFill>
                  <a:srgbClr val="333333"/>
                </a:solidFill>
                <a:latin typeface="Times New Roman"/>
                <a:cs typeface="Times New Roman"/>
              </a:rPr>
              <a:t> </a:t>
            </a:r>
            <a:r>
              <a:rPr sz="1600" dirty="0">
                <a:solidFill>
                  <a:srgbClr val="333333"/>
                </a:solidFill>
                <a:latin typeface="Times New Roman"/>
                <a:cs typeface="Times New Roman"/>
              </a:rPr>
              <a:t>slope</a:t>
            </a:r>
            <a:r>
              <a:rPr sz="1600" spc="95" dirty="0">
                <a:solidFill>
                  <a:srgbClr val="333333"/>
                </a:solidFill>
                <a:latin typeface="Times New Roman"/>
                <a:cs typeface="Times New Roman"/>
              </a:rPr>
              <a:t> </a:t>
            </a:r>
            <a:r>
              <a:rPr sz="1600" dirty="0">
                <a:solidFill>
                  <a:srgbClr val="333333"/>
                </a:solidFill>
                <a:latin typeface="Times New Roman"/>
                <a:cs typeface="Times New Roman"/>
              </a:rPr>
              <a:t>of</a:t>
            </a:r>
            <a:r>
              <a:rPr sz="1600" spc="90" dirty="0">
                <a:solidFill>
                  <a:srgbClr val="333333"/>
                </a:solidFill>
                <a:latin typeface="Times New Roman"/>
                <a:cs typeface="Times New Roman"/>
              </a:rPr>
              <a:t> </a:t>
            </a:r>
            <a:r>
              <a:rPr sz="1600" dirty="0">
                <a:solidFill>
                  <a:srgbClr val="333333"/>
                </a:solidFill>
                <a:latin typeface="Times New Roman"/>
                <a:cs typeface="Times New Roman"/>
              </a:rPr>
              <a:t>the</a:t>
            </a:r>
            <a:r>
              <a:rPr sz="1600" spc="85" dirty="0">
                <a:solidFill>
                  <a:srgbClr val="333333"/>
                </a:solidFill>
                <a:latin typeface="Times New Roman"/>
                <a:cs typeface="Times New Roman"/>
              </a:rPr>
              <a:t> </a:t>
            </a:r>
            <a:r>
              <a:rPr sz="1600" dirty="0">
                <a:solidFill>
                  <a:srgbClr val="333333"/>
                </a:solidFill>
                <a:latin typeface="Times New Roman"/>
                <a:cs typeface="Times New Roman"/>
              </a:rPr>
              <a:t>straight</a:t>
            </a:r>
            <a:r>
              <a:rPr sz="1600" spc="90" dirty="0">
                <a:solidFill>
                  <a:srgbClr val="333333"/>
                </a:solidFill>
                <a:latin typeface="Times New Roman"/>
                <a:cs typeface="Times New Roman"/>
              </a:rPr>
              <a:t> </a:t>
            </a:r>
            <a:r>
              <a:rPr sz="1600" dirty="0">
                <a:solidFill>
                  <a:srgbClr val="333333"/>
                </a:solidFill>
                <a:latin typeface="Times New Roman"/>
                <a:cs typeface="Times New Roman"/>
              </a:rPr>
              <a:t>line</a:t>
            </a:r>
            <a:r>
              <a:rPr sz="1600" spc="85" dirty="0">
                <a:solidFill>
                  <a:srgbClr val="333333"/>
                </a:solidFill>
                <a:latin typeface="Times New Roman"/>
                <a:cs typeface="Times New Roman"/>
              </a:rPr>
              <a:t> </a:t>
            </a:r>
            <a:r>
              <a:rPr sz="1600" dirty="0">
                <a:solidFill>
                  <a:srgbClr val="333333"/>
                </a:solidFill>
                <a:latin typeface="Times New Roman"/>
                <a:cs typeface="Times New Roman"/>
              </a:rPr>
              <a:t>drawn.</a:t>
            </a:r>
            <a:r>
              <a:rPr sz="1600" spc="90" dirty="0">
                <a:solidFill>
                  <a:srgbClr val="333333"/>
                </a:solidFill>
                <a:latin typeface="Times New Roman"/>
                <a:cs typeface="Times New Roman"/>
              </a:rPr>
              <a:t> </a:t>
            </a:r>
            <a:r>
              <a:rPr sz="1600" dirty="0">
                <a:solidFill>
                  <a:srgbClr val="333333"/>
                </a:solidFill>
                <a:latin typeface="Times New Roman"/>
                <a:cs typeface="Times New Roman"/>
              </a:rPr>
              <a:t>Β0</a:t>
            </a:r>
            <a:r>
              <a:rPr sz="1600" spc="90" dirty="0">
                <a:solidFill>
                  <a:srgbClr val="333333"/>
                </a:solidFill>
                <a:latin typeface="Times New Roman"/>
                <a:cs typeface="Times New Roman"/>
              </a:rPr>
              <a:t> </a:t>
            </a:r>
            <a:r>
              <a:rPr sz="1600" dirty="0">
                <a:solidFill>
                  <a:srgbClr val="333333"/>
                </a:solidFill>
                <a:latin typeface="Times New Roman"/>
                <a:cs typeface="Times New Roman"/>
              </a:rPr>
              <a:t>and</a:t>
            </a:r>
            <a:r>
              <a:rPr sz="1600" spc="90" dirty="0">
                <a:solidFill>
                  <a:srgbClr val="333333"/>
                </a:solidFill>
                <a:latin typeface="Times New Roman"/>
                <a:cs typeface="Times New Roman"/>
              </a:rPr>
              <a:t> </a:t>
            </a:r>
            <a:r>
              <a:rPr sz="1600" dirty="0">
                <a:solidFill>
                  <a:srgbClr val="333333"/>
                </a:solidFill>
                <a:latin typeface="Times New Roman"/>
                <a:cs typeface="Times New Roman"/>
              </a:rPr>
              <a:t>β1</a:t>
            </a:r>
            <a:r>
              <a:rPr sz="1600" spc="90" dirty="0">
                <a:solidFill>
                  <a:srgbClr val="333333"/>
                </a:solidFill>
                <a:latin typeface="Times New Roman"/>
                <a:cs typeface="Times New Roman"/>
              </a:rPr>
              <a:t> </a:t>
            </a:r>
            <a:r>
              <a:rPr sz="1600" dirty="0">
                <a:solidFill>
                  <a:srgbClr val="333333"/>
                </a:solidFill>
                <a:latin typeface="Times New Roman"/>
                <a:cs typeface="Times New Roman"/>
              </a:rPr>
              <a:t>are</a:t>
            </a:r>
            <a:r>
              <a:rPr sz="1600" spc="90" dirty="0">
                <a:solidFill>
                  <a:srgbClr val="333333"/>
                </a:solidFill>
                <a:latin typeface="Times New Roman"/>
                <a:cs typeface="Times New Roman"/>
              </a:rPr>
              <a:t> </a:t>
            </a:r>
            <a:r>
              <a:rPr sz="1600" spc="-10" dirty="0">
                <a:solidFill>
                  <a:srgbClr val="333333"/>
                </a:solidFill>
                <a:latin typeface="Times New Roman"/>
                <a:cs typeface="Times New Roman"/>
              </a:rPr>
              <a:t>randomly chosen.</a:t>
            </a:r>
            <a:endParaRPr sz="1600" dirty="0">
              <a:latin typeface="Times New Roman"/>
              <a:cs typeface="Times New Roman"/>
            </a:endParaRPr>
          </a:p>
          <a:p>
            <a:pPr marL="50800">
              <a:lnSpc>
                <a:spcPts val="1905"/>
              </a:lnSpc>
            </a:pPr>
            <a:r>
              <a:rPr sz="1600" dirty="0">
                <a:solidFill>
                  <a:srgbClr val="333333"/>
                </a:solidFill>
                <a:latin typeface="Times New Roman"/>
                <a:cs typeface="Times New Roman"/>
              </a:rPr>
              <a:t>Let</a:t>
            </a:r>
            <a:r>
              <a:rPr sz="1600" spc="-25" dirty="0">
                <a:solidFill>
                  <a:srgbClr val="333333"/>
                </a:solidFill>
                <a:latin typeface="Times New Roman"/>
                <a:cs typeface="Times New Roman"/>
              </a:rPr>
              <a:t> </a:t>
            </a:r>
            <a:r>
              <a:rPr sz="1600" dirty="0">
                <a:solidFill>
                  <a:srgbClr val="333333"/>
                </a:solidFill>
                <a:latin typeface="Times New Roman"/>
                <a:cs typeface="Times New Roman"/>
              </a:rPr>
              <a:t>us</a:t>
            </a:r>
            <a:r>
              <a:rPr sz="1600" spc="-15" dirty="0">
                <a:solidFill>
                  <a:srgbClr val="333333"/>
                </a:solidFill>
                <a:latin typeface="Times New Roman"/>
                <a:cs typeface="Times New Roman"/>
              </a:rPr>
              <a:t> </a:t>
            </a:r>
            <a:r>
              <a:rPr sz="1600" dirty="0">
                <a:solidFill>
                  <a:srgbClr val="333333"/>
                </a:solidFill>
                <a:latin typeface="Times New Roman"/>
                <a:cs typeface="Times New Roman"/>
              </a:rPr>
              <a:t>try</a:t>
            </a:r>
            <a:r>
              <a:rPr sz="1600" spc="-15" dirty="0">
                <a:solidFill>
                  <a:srgbClr val="333333"/>
                </a:solidFill>
                <a:latin typeface="Times New Roman"/>
                <a:cs typeface="Times New Roman"/>
              </a:rPr>
              <a:t> </a:t>
            </a:r>
            <a:r>
              <a:rPr sz="1600" dirty="0">
                <a:solidFill>
                  <a:srgbClr val="333333"/>
                </a:solidFill>
                <a:latin typeface="Times New Roman"/>
                <a:cs typeface="Times New Roman"/>
              </a:rPr>
              <a:t>to</a:t>
            </a:r>
            <a:r>
              <a:rPr sz="1600" spc="-30" dirty="0">
                <a:solidFill>
                  <a:srgbClr val="333333"/>
                </a:solidFill>
                <a:latin typeface="Times New Roman"/>
                <a:cs typeface="Times New Roman"/>
              </a:rPr>
              <a:t> </a:t>
            </a:r>
            <a:r>
              <a:rPr sz="1600" dirty="0">
                <a:solidFill>
                  <a:srgbClr val="333333"/>
                </a:solidFill>
                <a:latin typeface="Times New Roman"/>
                <a:cs typeface="Times New Roman"/>
              </a:rPr>
              <a:t>plug</a:t>
            </a:r>
            <a:r>
              <a:rPr sz="1600" spc="-20" dirty="0">
                <a:solidFill>
                  <a:srgbClr val="333333"/>
                </a:solidFill>
                <a:latin typeface="Times New Roman"/>
                <a:cs typeface="Times New Roman"/>
              </a:rPr>
              <a:t> </a:t>
            </a:r>
            <a:r>
              <a:rPr sz="1600" dirty="0">
                <a:solidFill>
                  <a:srgbClr val="333333"/>
                </a:solidFill>
                <a:latin typeface="Times New Roman"/>
                <a:cs typeface="Times New Roman"/>
              </a:rPr>
              <a:t>in</a:t>
            </a:r>
            <a:r>
              <a:rPr sz="1600" spc="-15" dirty="0">
                <a:solidFill>
                  <a:srgbClr val="333333"/>
                </a:solidFill>
                <a:latin typeface="Times New Roman"/>
                <a:cs typeface="Times New Roman"/>
              </a:rPr>
              <a:t> </a:t>
            </a:r>
            <a:r>
              <a:rPr sz="1600" dirty="0">
                <a:solidFill>
                  <a:srgbClr val="333333"/>
                </a:solidFill>
                <a:latin typeface="Times New Roman"/>
                <a:cs typeface="Times New Roman"/>
              </a:rPr>
              <a:t>the</a:t>
            </a:r>
            <a:r>
              <a:rPr sz="1600" spc="-20" dirty="0">
                <a:solidFill>
                  <a:srgbClr val="333333"/>
                </a:solidFill>
                <a:latin typeface="Times New Roman"/>
                <a:cs typeface="Times New Roman"/>
              </a:rPr>
              <a:t> </a:t>
            </a:r>
            <a:r>
              <a:rPr sz="1600" dirty="0">
                <a:solidFill>
                  <a:srgbClr val="333333"/>
                </a:solidFill>
                <a:latin typeface="Times New Roman"/>
                <a:cs typeface="Times New Roman"/>
              </a:rPr>
              <a:t>values</a:t>
            </a:r>
            <a:r>
              <a:rPr sz="1600" spc="-15" dirty="0">
                <a:solidFill>
                  <a:srgbClr val="333333"/>
                </a:solidFill>
                <a:latin typeface="Times New Roman"/>
                <a:cs typeface="Times New Roman"/>
              </a:rPr>
              <a:t> </a:t>
            </a:r>
            <a:r>
              <a:rPr sz="1600" dirty="0">
                <a:solidFill>
                  <a:srgbClr val="333333"/>
                </a:solidFill>
                <a:latin typeface="Times New Roman"/>
                <a:cs typeface="Times New Roman"/>
              </a:rPr>
              <a:t>to</a:t>
            </a:r>
            <a:r>
              <a:rPr sz="1600" spc="-25" dirty="0">
                <a:solidFill>
                  <a:srgbClr val="333333"/>
                </a:solidFill>
                <a:latin typeface="Times New Roman"/>
                <a:cs typeface="Times New Roman"/>
              </a:rPr>
              <a:t> </a:t>
            </a:r>
            <a:r>
              <a:rPr sz="1600" dirty="0">
                <a:solidFill>
                  <a:srgbClr val="333333"/>
                </a:solidFill>
                <a:latin typeface="Times New Roman"/>
                <a:cs typeface="Times New Roman"/>
              </a:rPr>
              <a:t>the</a:t>
            </a:r>
            <a:r>
              <a:rPr sz="1600" spc="-20" dirty="0">
                <a:solidFill>
                  <a:srgbClr val="333333"/>
                </a:solidFill>
                <a:latin typeface="Times New Roman"/>
                <a:cs typeface="Times New Roman"/>
              </a:rPr>
              <a:t> </a:t>
            </a:r>
            <a:r>
              <a:rPr sz="1600" spc="-10" dirty="0">
                <a:solidFill>
                  <a:srgbClr val="333333"/>
                </a:solidFill>
                <a:latin typeface="Times New Roman"/>
                <a:cs typeface="Times New Roman"/>
              </a:rPr>
              <a:t>straight-</a:t>
            </a:r>
            <a:r>
              <a:rPr sz="1600" dirty="0">
                <a:solidFill>
                  <a:srgbClr val="333333"/>
                </a:solidFill>
                <a:latin typeface="Times New Roman"/>
                <a:cs typeface="Times New Roman"/>
              </a:rPr>
              <a:t>line</a:t>
            </a:r>
            <a:r>
              <a:rPr sz="1600" spc="15" dirty="0">
                <a:solidFill>
                  <a:srgbClr val="333333"/>
                </a:solidFill>
                <a:latin typeface="Times New Roman"/>
                <a:cs typeface="Times New Roman"/>
              </a:rPr>
              <a:t> </a:t>
            </a:r>
            <a:r>
              <a:rPr sz="1600" dirty="0">
                <a:solidFill>
                  <a:srgbClr val="333333"/>
                </a:solidFill>
                <a:latin typeface="Times New Roman"/>
                <a:cs typeface="Times New Roman"/>
              </a:rPr>
              <a:t>equation</a:t>
            </a:r>
            <a:r>
              <a:rPr sz="1600" spc="-5" dirty="0">
                <a:solidFill>
                  <a:srgbClr val="333333"/>
                </a:solidFill>
                <a:latin typeface="Times New Roman"/>
                <a:cs typeface="Times New Roman"/>
              </a:rPr>
              <a:t> </a:t>
            </a:r>
            <a:r>
              <a:rPr sz="1600" dirty="0">
                <a:solidFill>
                  <a:srgbClr val="333333"/>
                </a:solidFill>
                <a:latin typeface="Times New Roman"/>
                <a:cs typeface="Times New Roman"/>
              </a:rPr>
              <a:t>we</a:t>
            </a:r>
            <a:r>
              <a:rPr sz="1600" spc="-35" dirty="0">
                <a:solidFill>
                  <a:srgbClr val="333333"/>
                </a:solidFill>
                <a:latin typeface="Times New Roman"/>
                <a:cs typeface="Times New Roman"/>
              </a:rPr>
              <a:t> </a:t>
            </a:r>
            <a:r>
              <a:rPr sz="1600" dirty="0">
                <a:solidFill>
                  <a:srgbClr val="333333"/>
                </a:solidFill>
                <a:latin typeface="Times New Roman"/>
                <a:cs typeface="Times New Roman"/>
              </a:rPr>
              <a:t>have</a:t>
            </a:r>
            <a:r>
              <a:rPr sz="1600" spc="-15" dirty="0">
                <a:solidFill>
                  <a:srgbClr val="333333"/>
                </a:solidFill>
                <a:latin typeface="Times New Roman"/>
                <a:cs typeface="Times New Roman"/>
              </a:rPr>
              <a:t> </a:t>
            </a:r>
            <a:r>
              <a:rPr sz="1600" dirty="0">
                <a:solidFill>
                  <a:srgbClr val="333333"/>
                </a:solidFill>
                <a:latin typeface="Times New Roman"/>
                <a:cs typeface="Times New Roman"/>
              </a:rPr>
              <a:t>and</a:t>
            </a:r>
            <a:r>
              <a:rPr sz="1600" spc="-25" dirty="0">
                <a:solidFill>
                  <a:srgbClr val="333333"/>
                </a:solidFill>
                <a:latin typeface="Times New Roman"/>
                <a:cs typeface="Times New Roman"/>
              </a:rPr>
              <a:t> </a:t>
            </a:r>
            <a:r>
              <a:rPr sz="1600" dirty="0">
                <a:solidFill>
                  <a:srgbClr val="333333"/>
                </a:solidFill>
                <a:latin typeface="Times New Roman"/>
                <a:cs typeface="Times New Roman"/>
              </a:rPr>
              <a:t>observe</a:t>
            </a:r>
            <a:r>
              <a:rPr sz="1600" spc="-15" dirty="0">
                <a:solidFill>
                  <a:srgbClr val="333333"/>
                </a:solidFill>
                <a:latin typeface="Times New Roman"/>
                <a:cs typeface="Times New Roman"/>
              </a:rPr>
              <a:t> </a:t>
            </a:r>
            <a:r>
              <a:rPr sz="1600" dirty="0">
                <a:solidFill>
                  <a:srgbClr val="333333"/>
                </a:solidFill>
                <a:latin typeface="Times New Roman"/>
                <a:cs typeface="Times New Roman"/>
              </a:rPr>
              <a:t>the</a:t>
            </a:r>
            <a:r>
              <a:rPr sz="1600" spc="-25" dirty="0">
                <a:solidFill>
                  <a:srgbClr val="333333"/>
                </a:solidFill>
                <a:latin typeface="Times New Roman"/>
                <a:cs typeface="Times New Roman"/>
              </a:rPr>
              <a:t> </a:t>
            </a:r>
            <a:r>
              <a:rPr sz="1600" dirty="0">
                <a:solidFill>
                  <a:srgbClr val="333333"/>
                </a:solidFill>
                <a:latin typeface="Times New Roman"/>
                <a:cs typeface="Times New Roman"/>
              </a:rPr>
              <a:t>corresponding</a:t>
            </a:r>
            <a:r>
              <a:rPr sz="1600" spc="-20" dirty="0">
                <a:solidFill>
                  <a:srgbClr val="333333"/>
                </a:solidFill>
                <a:latin typeface="Times New Roman"/>
                <a:cs typeface="Times New Roman"/>
              </a:rPr>
              <a:t> </a:t>
            </a:r>
            <a:r>
              <a:rPr sz="1600" spc="-10" dirty="0">
                <a:solidFill>
                  <a:srgbClr val="333333"/>
                </a:solidFill>
                <a:latin typeface="Times New Roman"/>
                <a:cs typeface="Times New Roman"/>
              </a:rPr>
              <a:t>results.</a:t>
            </a:r>
            <a:endParaRPr sz="1600" dirty="0">
              <a:latin typeface="Times New Roman"/>
              <a:cs typeface="Times New Roman"/>
            </a:endParaRPr>
          </a:p>
          <a:p>
            <a:pPr marL="50800">
              <a:lnSpc>
                <a:spcPts val="2865"/>
              </a:lnSpc>
            </a:pPr>
            <a:r>
              <a:rPr sz="2400" b="1" spc="-10" dirty="0">
                <a:solidFill>
                  <a:srgbClr val="00AF50"/>
                </a:solidFill>
                <a:latin typeface="Times New Roman"/>
                <a:cs typeface="Times New Roman"/>
              </a:rPr>
              <a:t>y=-</a:t>
            </a:r>
            <a:r>
              <a:rPr sz="2400" b="1" dirty="0">
                <a:solidFill>
                  <a:srgbClr val="00AF50"/>
                </a:solidFill>
                <a:latin typeface="Times New Roman"/>
                <a:cs typeface="Times New Roman"/>
              </a:rPr>
              <a:t>1.700+0.066(35)</a:t>
            </a:r>
            <a:r>
              <a:rPr sz="2400" b="1" spc="-20" dirty="0">
                <a:solidFill>
                  <a:srgbClr val="00AF50"/>
                </a:solidFill>
                <a:latin typeface="Times New Roman"/>
                <a:cs typeface="Times New Roman"/>
              </a:rPr>
              <a:t> </a:t>
            </a:r>
            <a:r>
              <a:rPr sz="2400" b="1" dirty="0">
                <a:solidFill>
                  <a:srgbClr val="00AF50"/>
                </a:solidFill>
                <a:latin typeface="Times New Roman"/>
                <a:cs typeface="Times New Roman"/>
              </a:rPr>
              <a:t>= </a:t>
            </a:r>
            <a:r>
              <a:rPr sz="2400" b="1" spc="-20" dirty="0">
                <a:solidFill>
                  <a:srgbClr val="00AF50"/>
                </a:solidFill>
                <a:latin typeface="Times New Roman"/>
                <a:cs typeface="Times New Roman"/>
              </a:rPr>
              <a:t>0.54</a:t>
            </a:r>
            <a:endParaRPr sz="2400" dirty="0">
              <a:latin typeface="Times New Roman"/>
              <a:cs typeface="Times New Roman"/>
            </a:endParaRPr>
          </a:p>
          <a:p>
            <a:pPr marL="50800">
              <a:lnSpc>
                <a:spcPct val="100000"/>
              </a:lnSpc>
              <a:spcBef>
                <a:spcPts val="1955"/>
              </a:spcBef>
            </a:pPr>
            <a:r>
              <a:rPr sz="1600" b="1" dirty="0">
                <a:solidFill>
                  <a:srgbClr val="333333"/>
                </a:solidFill>
                <a:latin typeface="Times New Roman"/>
                <a:cs typeface="Times New Roman"/>
              </a:rPr>
              <a:t>Case</a:t>
            </a:r>
            <a:r>
              <a:rPr sz="1600" b="1" spc="-25" dirty="0">
                <a:solidFill>
                  <a:srgbClr val="333333"/>
                </a:solidFill>
                <a:latin typeface="Times New Roman"/>
                <a:cs typeface="Times New Roman"/>
              </a:rPr>
              <a:t> </a:t>
            </a:r>
            <a:r>
              <a:rPr sz="1600" b="1" dirty="0">
                <a:solidFill>
                  <a:srgbClr val="333333"/>
                </a:solidFill>
                <a:latin typeface="Times New Roman"/>
                <a:cs typeface="Times New Roman"/>
              </a:rPr>
              <a:t>2</a:t>
            </a:r>
            <a:r>
              <a:rPr sz="1600" dirty="0">
                <a:solidFill>
                  <a:srgbClr val="333333"/>
                </a:solidFill>
                <a:latin typeface="Times New Roman"/>
                <a:cs typeface="Times New Roman"/>
              </a:rPr>
              <a:t>:</a:t>
            </a:r>
            <a:r>
              <a:rPr sz="1600" spc="-15" dirty="0">
                <a:solidFill>
                  <a:srgbClr val="333333"/>
                </a:solidFill>
                <a:latin typeface="Times New Roman"/>
                <a:cs typeface="Times New Roman"/>
              </a:rPr>
              <a:t> </a:t>
            </a:r>
            <a:r>
              <a:rPr sz="1600" dirty="0">
                <a:solidFill>
                  <a:srgbClr val="333333"/>
                </a:solidFill>
                <a:latin typeface="Times New Roman"/>
                <a:cs typeface="Times New Roman"/>
              </a:rPr>
              <a:t>for</a:t>
            </a:r>
            <a:r>
              <a:rPr sz="1600" spc="-20" dirty="0">
                <a:solidFill>
                  <a:srgbClr val="333333"/>
                </a:solidFill>
                <a:latin typeface="Times New Roman"/>
                <a:cs typeface="Times New Roman"/>
              </a:rPr>
              <a:t> </a:t>
            </a:r>
            <a:r>
              <a:rPr sz="1600" dirty="0">
                <a:solidFill>
                  <a:srgbClr val="333333"/>
                </a:solidFill>
                <a:latin typeface="Times New Roman"/>
                <a:cs typeface="Times New Roman"/>
              </a:rPr>
              <a:t>age</a:t>
            </a:r>
            <a:r>
              <a:rPr sz="1600" spc="-10" dirty="0">
                <a:solidFill>
                  <a:srgbClr val="333333"/>
                </a:solidFill>
                <a:latin typeface="Times New Roman"/>
                <a:cs typeface="Times New Roman"/>
              </a:rPr>
              <a:t> </a:t>
            </a:r>
            <a:r>
              <a:rPr sz="1600" dirty="0">
                <a:solidFill>
                  <a:srgbClr val="333333"/>
                </a:solidFill>
                <a:latin typeface="Times New Roman"/>
                <a:cs typeface="Times New Roman"/>
              </a:rPr>
              <a:t>25</a:t>
            </a:r>
            <a:r>
              <a:rPr sz="1600" spc="-15" dirty="0">
                <a:solidFill>
                  <a:srgbClr val="333333"/>
                </a:solidFill>
                <a:latin typeface="Times New Roman"/>
                <a:cs typeface="Times New Roman"/>
              </a:rPr>
              <a:t> </a:t>
            </a:r>
            <a:r>
              <a:rPr sz="1600" dirty="0">
                <a:solidFill>
                  <a:srgbClr val="333333"/>
                </a:solidFill>
                <a:latin typeface="Times New Roman"/>
                <a:cs typeface="Times New Roman"/>
              </a:rPr>
              <a:t>and</a:t>
            </a:r>
            <a:r>
              <a:rPr sz="1600" spc="-20" dirty="0">
                <a:solidFill>
                  <a:srgbClr val="333333"/>
                </a:solidFill>
                <a:latin typeface="Times New Roman"/>
                <a:cs typeface="Times New Roman"/>
              </a:rPr>
              <a:t> </a:t>
            </a:r>
            <a:r>
              <a:rPr sz="1600" spc="-25" dirty="0">
                <a:solidFill>
                  <a:srgbClr val="333333"/>
                </a:solidFill>
                <a:latin typeface="Times New Roman"/>
                <a:cs typeface="Times New Roman"/>
              </a:rPr>
              <a:t>45</a:t>
            </a:r>
            <a:endParaRPr sz="1600" dirty="0">
              <a:latin typeface="Times New Roman"/>
              <a:cs typeface="Times New Roman"/>
            </a:endParaRPr>
          </a:p>
          <a:p>
            <a:pPr>
              <a:lnSpc>
                <a:spcPct val="100000"/>
              </a:lnSpc>
              <a:spcBef>
                <a:spcPts val="70"/>
              </a:spcBef>
            </a:pPr>
            <a:endParaRPr sz="1600" dirty="0">
              <a:latin typeface="Times New Roman"/>
              <a:cs typeface="Times New Roman"/>
            </a:endParaRPr>
          </a:p>
          <a:p>
            <a:pPr marL="50800">
              <a:lnSpc>
                <a:spcPct val="100000"/>
              </a:lnSpc>
            </a:pPr>
            <a:r>
              <a:rPr sz="1800" b="1" spc="-10" dirty="0">
                <a:solidFill>
                  <a:srgbClr val="00AF50"/>
                </a:solidFill>
                <a:latin typeface="Times New Roman"/>
                <a:cs typeface="Times New Roman"/>
              </a:rPr>
              <a:t>y=-</a:t>
            </a:r>
            <a:r>
              <a:rPr sz="1800" b="1" dirty="0">
                <a:solidFill>
                  <a:srgbClr val="00AF50"/>
                </a:solidFill>
                <a:latin typeface="Times New Roman"/>
                <a:cs typeface="Times New Roman"/>
              </a:rPr>
              <a:t>1.700+0.064(25)=</a:t>
            </a:r>
            <a:r>
              <a:rPr sz="1800" b="1" spc="-30" dirty="0">
                <a:solidFill>
                  <a:srgbClr val="00AF50"/>
                </a:solidFill>
                <a:latin typeface="Times New Roman"/>
                <a:cs typeface="Times New Roman"/>
              </a:rPr>
              <a:t> </a:t>
            </a:r>
            <a:r>
              <a:rPr sz="1800" b="1" spc="-10" dirty="0">
                <a:solidFill>
                  <a:srgbClr val="00AF50"/>
                </a:solidFill>
                <a:latin typeface="Times New Roman"/>
                <a:cs typeface="Times New Roman"/>
              </a:rPr>
              <a:t>-</a:t>
            </a:r>
            <a:r>
              <a:rPr sz="1800" b="1" dirty="0">
                <a:solidFill>
                  <a:srgbClr val="00AF50"/>
                </a:solidFill>
                <a:latin typeface="Times New Roman"/>
                <a:cs typeface="Times New Roman"/>
              </a:rPr>
              <a:t>0.09</a:t>
            </a:r>
            <a:r>
              <a:rPr sz="1800" b="1" spc="-20" dirty="0">
                <a:solidFill>
                  <a:srgbClr val="00AF50"/>
                </a:solidFill>
                <a:latin typeface="Times New Roman"/>
                <a:cs typeface="Times New Roman"/>
              </a:rPr>
              <a:t> </a:t>
            </a:r>
            <a:r>
              <a:rPr sz="1800" b="1" dirty="0">
                <a:solidFill>
                  <a:srgbClr val="00AF50"/>
                </a:solidFill>
                <a:latin typeface="Times New Roman"/>
                <a:cs typeface="Times New Roman"/>
              </a:rPr>
              <a:t>//negative</a:t>
            </a:r>
            <a:r>
              <a:rPr sz="1800" b="1" spc="-20" dirty="0">
                <a:solidFill>
                  <a:srgbClr val="00AF50"/>
                </a:solidFill>
                <a:latin typeface="Times New Roman"/>
                <a:cs typeface="Times New Roman"/>
              </a:rPr>
              <a:t> </a:t>
            </a:r>
            <a:r>
              <a:rPr sz="1800" b="1" spc="-10" dirty="0">
                <a:solidFill>
                  <a:srgbClr val="00AF50"/>
                </a:solidFill>
                <a:latin typeface="Times New Roman"/>
                <a:cs typeface="Times New Roman"/>
              </a:rPr>
              <a:t>result</a:t>
            </a:r>
            <a:endParaRPr sz="1800" dirty="0">
              <a:latin typeface="Times New Roman"/>
              <a:cs typeface="Times New Roman"/>
            </a:endParaRPr>
          </a:p>
          <a:p>
            <a:pPr marL="50800">
              <a:lnSpc>
                <a:spcPct val="100000"/>
              </a:lnSpc>
            </a:pPr>
            <a:r>
              <a:rPr sz="1800" b="1" spc="-10" dirty="0">
                <a:solidFill>
                  <a:srgbClr val="00AF50"/>
                </a:solidFill>
                <a:latin typeface="Times New Roman"/>
                <a:cs typeface="Times New Roman"/>
              </a:rPr>
              <a:t>y=-</a:t>
            </a:r>
            <a:r>
              <a:rPr sz="1800" b="1" dirty="0">
                <a:solidFill>
                  <a:srgbClr val="00AF50"/>
                </a:solidFill>
                <a:latin typeface="Times New Roman"/>
                <a:cs typeface="Times New Roman"/>
              </a:rPr>
              <a:t>1.700+0.064(45)=</a:t>
            </a:r>
            <a:r>
              <a:rPr sz="1800" b="1" spc="-45" dirty="0">
                <a:solidFill>
                  <a:srgbClr val="00AF50"/>
                </a:solidFill>
                <a:latin typeface="Times New Roman"/>
                <a:cs typeface="Times New Roman"/>
              </a:rPr>
              <a:t> </a:t>
            </a:r>
            <a:r>
              <a:rPr sz="1800" b="1" dirty="0">
                <a:solidFill>
                  <a:srgbClr val="00AF50"/>
                </a:solidFill>
                <a:latin typeface="Times New Roman"/>
                <a:cs typeface="Times New Roman"/>
              </a:rPr>
              <a:t>1.20</a:t>
            </a:r>
            <a:r>
              <a:rPr sz="1800" b="1" spc="-25" dirty="0">
                <a:solidFill>
                  <a:srgbClr val="00AF50"/>
                </a:solidFill>
                <a:latin typeface="Times New Roman"/>
                <a:cs typeface="Times New Roman"/>
              </a:rPr>
              <a:t> </a:t>
            </a:r>
            <a:r>
              <a:rPr sz="1800" b="1" dirty="0">
                <a:solidFill>
                  <a:srgbClr val="00AF50"/>
                </a:solidFill>
                <a:latin typeface="Times New Roman"/>
                <a:cs typeface="Times New Roman"/>
              </a:rPr>
              <a:t>//value</a:t>
            </a:r>
            <a:r>
              <a:rPr sz="1800" b="1" spc="-40" dirty="0">
                <a:solidFill>
                  <a:srgbClr val="00AF50"/>
                </a:solidFill>
                <a:latin typeface="Times New Roman"/>
                <a:cs typeface="Times New Roman"/>
              </a:rPr>
              <a:t> </a:t>
            </a:r>
            <a:r>
              <a:rPr sz="1800" b="1" dirty="0">
                <a:solidFill>
                  <a:srgbClr val="00AF50"/>
                </a:solidFill>
                <a:latin typeface="Times New Roman"/>
                <a:cs typeface="Times New Roman"/>
              </a:rPr>
              <a:t>is</a:t>
            </a:r>
            <a:r>
              <a:rPr sz="1800" b="1" spc="-15" dirty="0">
                <a:solidFill>
                  <a:srgbClr val="00AF50"/>
                </a:solidFill>
                <a:latin typeface="Times New Roman"/>
                <a:cs typeface="Times New Roman"/>
              </a:rPr>
              <a:t> </a:t>
            </a:r>
            <a:r>
              <a:rPr sz="1800" b="1" dirty="0">
                <a:solidFill>
                  <a:srgbClr val="00AF50"/>
                </a:solidFill>
                <a:latin typeface="Times New Roman"/>
                <a:cs typeface="Times New Roman"/>
              </a:rPr>
              <a:t>more</a:t>
            </a:r>
            <a:r>
              <a:rPr sz="1800" b="1" spc="-30" dirty="0">
                <a:solidFill>
                  <a:srgbClr val="00AF50"/>
                </a:solidFill>
                <a:latin typeface="Times New Roman"/>
                <a:cs typeface="Times New Roman"/>
              </a:rPr>
              <a:t> </a:t>
            </a:r>
            <a:r>
              <a:rPr sz="1800" b="1" dirty="0">
                <a:solidFill>
                  <a:srgbClr val="00AF50"/>
                </a:solidFill>
                <a:latin typeface="Times New Roman"/>
                <a:cs typeface="Times New Roman"/>
              </a:rPr>
              <a:t>than</a:t>
            </a:r>
            <a:r>
              <a:rPr sz="1800" b="1" spc="-20" dirty="0">
                <a:solidFill>
                  <a:srgbClr val="00AF50"/>
                </a:solidFill>
                <a:latin typeface="Times New Roman"/>
                <a:cs typeface="Times New Roman"/>
              </a:rPr>
              <a:t> </a:t>
            </a:r>
            <a:r>
              <a:rPr sz="1800" b="1" spc="-50" dirty="0">
                <a:solidFill>
                  <a:srgbClr val="00AF50"/>
                </a:solidFill>
                <a:latin typeface="Times New Roman"/>
                <a:cs typeface="Times New Roman"/>
              </a:rPr>
              <a:t>1</a:t>
            </a:r>
            <a:endParaRPr sz="1800" dirty="0">
              <a:latin typeface="Times New Roman"/>
              <a:cs typeface="Times New Roman"/>
            </a:endParaRPr>
          </a:p>
          <a:p>
            <a:pPr marL="50800" marR="45720">
              <a:lnSpc>
                <a:spcPct val="100000"/>
              </a:lnSpc>
              <a:spcBef>
                <a:spcPts val="10"/>
              </a:spcBef>
            </a:pPr>
            <a:r>
              <a:rPr sz="1600" dirty="0">
                <a:solidFill>
                  <a:srgbClr val="333333"/>
                </a:solidFill>
                <a:latin typeface="Times New Roman"/>
                <a:cs typeface="Times New Roman"/>
              </a:rPr>
              <a:t>We</a:t>
            </a:r>
            <a:r>
              <a:rPr sz="1600" spc="35" dirty="0">
                <a:solidFill>
                  <a:srgbClr val="333333"/>
                </a:solidFill>
                <a:latin typeface="Times New Roman"/>
                <a:cs typeface="Times New Roman"/>
              </a:rPr>
              <a:t> </a:t>
            </a:r>
            <a:r>
              <a:rPr sz="1600" dirty="0">
                <a:solidFill>
                  <a:srgbClr val="333333"/>
                </a:solidFill>
                <a:latin typeface="Times New Roman"/>
                <a:cs typeface="Times New Roman"/>
              </a:rPr>
              <a:t>have</a:t>
            </a:r>
            <a:r>
              <a:rPr sz="1600" spc="55" dirty="0">
                <a:solidFill>
                  <a:srgbClr val="333333"/>
                </a:solidFill>
                <a:latin typeface="Times New Roman"/>
                <a:cs typeface="Times New Roman"/>
              </a:rPr>
              <a:t> </a:t>
            </a:r>
            <a:r>
              <a:rPr sz="1600" dirty="0">
                <a:solidFill>
                  <a:srgbClr val="333333"/>
                </a:solidFill>
                <a:latin typeface="Times New Roman"/>
                <a:cs typeface="Times New Roman"/>
              </a:rPr>
              <a:t>noticed</a:t>
            </a:r>
            <a:r>
              <a:rPr sz="1600" spc="45" dirty="0">
                <a:solidFill>
                  <a:srgbClr val="333333"/>
                </a:solidFill>
                <a:latin typeface="Times New Roman"/>
                <a:cs typeface="Times New Roman"/>
              </a:rPr>
              <a:t> </a:t>
            </a:r>
            <a:r>
              <a:rPr sz="1600" dirty="0">
                <a:solidFill>
                  <a:srgbClr val="333333"/>
                </a:solidFill>
                <a:latin typeface="Times New Roman"/>
                <a:cs typeface="Times New Roman"/>
              </a:rPr>
              <a:t>that,</a:t>
            </a:r>
            <a:r>
              <a:rPr sz="1600" spc="40" dirty="0">
                <a:solidFill>
                  <a:srgbClr val="333333"/>
                </a:solidFill>
                <a:latin typeface="Times New Roman"/>
                <a:cs typeface="Times New Roman"/>
              </a:rPr>
              <a:t> </a:t>
            </a:r>
            <a:r>
              <a:rPr sz="1600" dirty="0">
                <a:solidFill>
                  <a:srgbClr val="333333"/>
                </a:solidFill>
                <a:latin typeface="Times New Roman"/>
                <a:cs typeface="Times New Roman"/>
              </a:rPr>
              <a:t>for</a:t>
            </a:r>
            <a:r>
              <a:rPr sz="1600" spc="40" dirty="0">
                <a:solidFill>
                  <a:srgbClr val="333333"/>
                </a:solidFill>
                <a:latin typeface="Times New Roman"/>
                <a:cs typeface="Times New Roman"/>
              </a:rPr>
              <a:t> </a:t>
            </a:r>
            <a:r>
              <a:rPr sz="1600" dirty="0">
                <a:solidFill>
                  <a:srgbClr val="333333"/>
                </a:solidFill>
                <a:latin typeface="Times New Roman"/>
                <a:cs typeface="Times New Roman"/>
              </a:rPr>
              <a:t>the</a:t>
            </a:r>
            <a:r>
              <a:rPr sz="1600" spc="50" dirty="0">
                <a:solidFill>
                  <a:srgbClr val="333333"/>
                </a:solidFill>
                <a:latin typeface="Times New Roman"/>
                <a:cs typeface="Times New Roman"/>
              </a:rPr>
              <a:t> </a:t>
            </a:r>
            <a:r>
              <a:rPr sz="1600" dirty="0">
                <a:solidFill>
                  <a:srgbClr val="333333"/>
                </a:solidFill>
                <a:latin typeface="Times New Roman"/>
                <a:cs typeface="Times New Roman"/>
              </a:rPr>
              <a:t>age</a:t>
            </a:r>
            <a:r>
              <a:rPr sz="1600" spc="55" dirty="0">
                <a:solidFill>
                  <a:srgbClr val="333333"/>
                </a:solidFill>
                <a:latin typeface="Times New Roman"/>
                <a:cs typeface="Times New Roman"/>
              </a:rPr>
              <a:t> </a:t>
            </a:r>
            <a:r>
              <a:rPr sz="1600" dirty="0">
                <a:solidFill>
                  <a:srgbClr val="333333"/>
                </a:solidFill>
                <a:latin typeface="Times New Roman"/>
                <a:cs typeface="Times New Roman"/>
              </a:rPr>
              <a:t>25,</a:t>
            </a:r>
            <a:r>
              <a:rPr sz="1600" spc="35" dirty="0">
                <a:solidFill>
                  <a:srgbClr val="333333"/>
                </a:solidFill>
                <a:latin typeface="Times New Roman"/>
                <a:cs typeface="Times New Roman"/>
              </a:rPr>
              <a:t> </a:t>
            </a:r>
            <a:r>
              <a:rPr sz="1600" dirty="0">
                <a:solidFill>
                  <a:srgbClr val="333333"/>
                </a:solidFill>
                <a:latin typeface="Times New Roman"/>
                <a:cs typeface="Times New Roman"/>
              </a:rPr>
              <a:t>the</a:t>
            </a:r>
            <a:r>
              <a:rPr sz="1600" spc="55" dirty="0">
                <a:solidFill>
                  <a:srgbClr val="333333"/>
                </a:solidFill>
                <a:latin typeface="Times New Roman"/>
                <a:cs typeface="Times New Roman"/>
              </a:rPr>
              <a:t> </a:t>
            </a:r>
            <a:r>
              <a:rPr sz="1600" dirty="0">
                <a:solidFill>
                  <a:srgbClr val="333333"/>
                </a:solidFill>
                <a:latin typeface="Times New Roman"/>
                <a:cs typeface="Times New Roman"/>
              </a:rPr>
              <a:t>final</a:t>
            </a:r>
            <a:r>
              <a:rPr sz="1600" spc="40" dirty="0">
                <a:solidFill>
                  <a:srgbClr val="333333"/>
                </a:solidFill>
                <a:latin typeface="Times New Roman"/>
                <a:cs typeface="Times New Roman"/>
              </a:rPr>
              <a:t> </a:t>
            </a:r>
            <a:r>
              <a:rPr sz="1600" dirty="0">
                <a:solidFill>
                  <a:srgbClr val="333333"/>
                </a:solidFill>
                <a:latin typeface="Times New Roman"/>
                <a:cs typeface="Times New Roman"/>
              </a:rPr>
              <a:t>value</a:t>
            </a:r>
            <a:r>
              <a:rPr sz="1600" spc="45" dirty="0">
                <a:solidFill>
                  <a:srgbClr val="333333"/>
                </a:solidFill>
                <a:latin typeface="Times New Roman"/>
                <a:cs typeface="Times New Roman"/>
              </a:rPr>
              <a:t> </a:t>
            </a:r>
            <a:r>
              <a:rPr sz="1600" dirty="0">
                <a:solidFill>
                  <a:srgbClr val="333333"/>
                </a:solidFill>
                <a:latin typeface="Times New Roman"/>
                <a:cs typeface="Times New Roman"/>
              </a:rPr>
              <a:t>of</a:t>
            </a:r>
            <a:r>
              <a:rPr sz="1600" spc="60" dirty="0">
                <a:solidFill>
                  <a:srgbClr val="333333"/>
                </a:solidFill>
                <a:latin typeface="Times New Roman"/>
                <a:cs typeface="Times New Roman"/>
              </a:rPr>
              <a:t> </a:t>
            </a:r>
            <a:r>
              <a:rPr sz="1600" dirty="0">
                <a:solidFill>
                  <a:srgbClr val="333333"/>
                </a:solidFill>
                <a:latin typeface="Times New Roman"/>
                <a:cs typeface="Times New Roman"/>
              </a:rPr>
              <a:t>the</a:t>
            </a:r>
            <a:r>
              <a:rPr sz="1600" spc="50" dirty="0">
                <a:solidFill>
                  <a:srgbClr val="333333"/>
                </a:solidFill>
                <a:latin typeface="Times New Roman"/>
                <a:cs typeface="Times New Roman"/>
              </a:rPr>
              <a:t> </a:t>
            </a:r>
            <a:r>
              <a:rPr sz="1600" dirty="0">
                <a:solidFill>
                  <a:srgbClr val="333333"/>
                </a:solidFill>
                <a:latin typeface="Times New Roman"/>
                <a:cs typeface="Times New Roman"/>
              </a:rPr>
              <a:t>equation</a:t>
            </a:r>
            <a:r>
              <a:rPr sz="1600" spc="55" dirty="0">
                <a:solidFill>
                  <a:srgbClr val="333333"/>
                </a:solidFill>
                <a:latin typeface="Times New Roman"/>
                <a:cs typeface="Times New Roman"/>
              </a:rPr>
              <a:t> </a:t>
            </a:r>
            <a:r>
              <a:rPr sz="1600" dirty="0">
                <a:solidFill>
                  <a:srgbClr val="333333"/>
                </a:solidFill>
                <a:latin typeface="Times New Roman"/>
                <a:cs typeface="Times New Roman"/>
              </a:rPr>
              <a:t>is</a:t>
            </a:r>
            <a:r>
              <a:rPr sz="1600" spc="50" dirty="0">
                <a:solidFill>
                  <a:srgbClr val="333333"/>
                </a:solidFill>
                <a:latin typeface="Times New Roman"/>
                <a:cs typeface="Times New Roman"/>
              </a:rPr>
              <a:t> </a:t>
            </a:r>
            <a:r>
              <a:rPr sz="1600" dirty="0">
                <a:solidFill>
                  <a:srgbClr val="333333"/>
                </a:solidFill>
                <a:latin typeface="Times New Roman"/>
                <a:cs typeface="Times New Roman"/>
              </a:rPr>
              <a:t>less</a:t>
            </a:r>
            <a:r>
              <a:rPr sz="1600" spc="45" dirty="0">
                <a:solidFill>
                  <a:srgbClr val="333333"/>
                </a:solidFill>
                <a:latin typeface="Times New Roman"/>
                <a:cs typeface="Times New Roman"/>
              </a:rPr>
              <a:t> </a:t>
            </a:r>
            <a:r>
              <a:rPr sz="1600" dirty="0">
                <a:solidFill>
                  <a:srgbClr val="333333"/>
                </a:solidFill>
                <a:latin typeface="Times New Roman"/>
                <a:cs typeface="Times New Roman"/>
              </a:rPr>
              <a:t>than</a:t>
            </a:r>
            <a:r>
              <a:rPr sz="1600" spc="45" dirty="0">
                <a:solidFill>
                  <a:srgbClr val="333333"/>
                </a:solidFill>
                <a:latin typeface="Times New Roman"/>
                <a:cs typeface="Times New Roman"/>
              </a:rPr>
              <a:t> </a:t>
            </a:r>
            <a:r>
              <a:rPr sz="1600" dirty="0">
                <a:solidFill>
                  <a:srgbClr val="333333"/>
                </a:solidFill>
                <a:latin typeface="Times New Roman"/>
                <a:cs typeface="Times New Roman"/>
              </a:rPr>
              <a:t>0</a:t>
            </a:r>
            <a:r>
              <a:rPr sz="1600" spc="60" dirty="0">
                <a:solidFill>
                  <a:srgbClr val="333333"/>
                </a:solidFill>
                <a:latin typeface="Times New Roman"/>
                <a:cs typeface="Times New Roman"/>
              </a:rPr>
              <a:t> </a:t>
            </a:r>
            <a:r>
              <a:rPr sz="1600" dirty="0">
                <a:solidFill>
                  <a:srgbClr val="333333"/>
                </a:solidFill>
                <a:latin typeface="Times New Roman"/>
                <a:cs typeface="Times New Roman"/>
              </a:rPr>
              <a:t>and</a:t>
            </a:r>
            <a:r>
              <a:rPr sz="1600" spc="45" dirty="0">
                <a:solidFill>
                  <a:srgbClr val="333333"/>
                </a:solidFill>
                <a:latin typeface="Times New Roman"/>
                <a:cs typeface="Times New Roman"/>
              </a:rPr>
              <a:t> </a:t>
            </a:r>
            <a:r>
              <a:rPr sz="1600" dirty="0">
                <a:solidFill>
                  <a:srgbClr val="333333"/>
                </a:solidFill>
                <a:latin typeface="Times New Roman"/>
                <a:cs typeface="Times New Roman"/>
              </a:rPr>
              <a:t>for</a:t>
            </a:r>
            <a:r>
              <a:rPr sz="1600" spc="50" dirty="0">
                <a:solidFill>
                  <a:srgbClr val="333333"/>
                </a:solidFill>
                <a:latin typeface="Times New Roman"/>
                <a:cs typeface="Times New Roman"/>
              </a:rPr>
              <a:t> </a:t>
            </a:r>
            <a:r>
              <a:rPr sz="1600" dirty="0">
                <a:solidFill>
                  <a:srgbClr val="333333"/>
                </a:solidFill>
                <a:latin typeface="Times New Roman"/>
                <a:cs typeface="Times New Roman"/>
              </a:rPr>
              <a:t>the</a:t>
            </a:r>
            <a:r>
              <a:rPr sz="1600" spc="40" dirty="0">
                <a:solidFill>
                  <a:srgbClr val="333333"/>
                </a:solidFill>
                <a:latin typeface="Times New Roman"/>
                <a:cs typeface="Times New Roman"/>
              </a:rPr>
              <a:t> </a:t>
            </a:r>
            <a:r>
              <a:rPr sz="1600" dirty="0">
                <a:solidFill>
                  <a:srgbClr val="333333"/>
                </a:solidFill>
                <a:latin typeface="Times New Roman"/>
                <a:cs typeface="Times New Roman"/>
              </a:rPr>
              <a:t>age</a:t>
            </a:r>
            <a:r>
              <a:rPr sz="1600" spc="50" dirty="0">
                <a:solidFill>
                  <a:srgbClr val="333333"/>
                </a:solidFill>
                <a:latin typeface="Times New Roman"/>
                <a:cs typeface="Times New Roman"/>
              </a:rPr>
              <a:t> </a:t>
            </a:r>
            <a:r>
              <a:rPr sz="1600" dirty="0">
                <a:solidFill>
                  <a:srgbClr val="333333"/>
                </a:solidFill>
                <a:latin typeface="Times New Roman"/>
                <a:cs typeface="Times New Roman"/>
              </a:rPr>
              <a:t>45,</a:t>
            </a:r>
            <a:r>
              <a:rPr sz="1600" spc="40" dirty="0">
                <a:solidFill>
                  <a:srgbClr val="333333"/>
                </a:solidFill>
                <a:latin typeface="Times New Roman"/>
                <a:cs typeface="Times New Roman"/>
              </a:rPr>
              <a:t> </a:t>
            </a:r>
            <a:r>
              <a:rPr sz="1600" dirty="0">
                <a:solidFill>
                  <a:srgbClr val="333333"/>
                </a:solidFill>
                <a:latin typeface="Times New Roman"/>
                <a:cs typeface="Times New Roman"/>
              </a:rPr>
              <a:t>the</a:t>
            </a:r>
            <a:r>
              <a:rPr sz="1600" spc="50" dirty="0">
                <a:solidFill>
                  <a:srgbClr val="333333"/>
                </a:solidFill>
                <a:latin typeface="Times New Roman"/>
                <a:cs typeface="Times New Roman"/>
              </a:rPr>
              <a:t> </a:t>
            </a:r>
            <a:r>
              <a:rPr sz="1600" dirty="0">
                <a:solidFill>
                  <a:srgbClr val="333333"/>
                </a:solidFill>
                <a:latin typeface="Times New Roman"/>
                <a:cs typeface="Times New Roman"/>
              </a:rPr>
              <a:t>final</a:t>
            </a:r>
            <a:r>
              <a:rPr sz="1600" spc="60" dirty="0">
                <a:solidFill>
                  <a:srgbClr val="333333"/>
                </a:solidFill>
                <a:latin typeface="Times New Roman"/>
                <a:cs typeface="Times New Roman"/>
              </a:rPr>
              <a:t> </a:t>
            </a:r>
            <a:r>
              <a:rPr sz="1600" dirty="0">
                <a:solidFill>
                  <a:srgbClr val="333333"/>
                </a:solidFill>
                <a:latin typeface="Times New Roman"/>
                <a:cs typeface="Times New Roman"/>
              </a:rPr>
              <a:t>value</a:t>
            </a:r>
            <a:r>
              <a:rPr sz="1600" spc="40" dirty="0">
                <a:solidFill>
                  <a:srgbClr val="333333"/>
                </a:solidFill>
                <a:latin typeface="Times New Roman"/>
                <a:cs typeface="Times New Roman"/>
              </a:rPr>
              <a:t> </a:t>
            </a:r>
            <a:r>
              <a:rPr sz="1600" dirty="0">
                <a:solidFill>
                  <a:srgbClr val="333333"/>
                </a:solidFill>
                <a:latin typeface="Times New Roman"/>
                <a:cs typeface="Times New Roman"/>
              </a:rPr>
              <a:t>of</a:t>
            </a:r>
            <a:r>
              <a:rPr sz="1600" spc="50" dirty="0">
                <a:solidFill>
                  <a:srgbClr val="333333"/>
                </a:solidFill>
                <a:latin typeface="Times New Roman"/>
                <a:cs typeface="Times New Roman"/>
              </a:rPr>
              <a:t> </a:t>
            </a:r>
            <a:r>
              <a:rPr sz="1600" dirty="0">
                <a:solidFill>
                  <a:srgbClr val="333333"/>
                </a:solidFill>
                <a:latin typeface="Times New Roman"/>
                <a:cs typeface="Times New Roman"/>
              </a:rPr>
              <a:t>the</a:t>
            </a:r>
            <a:r>
              <a:rPr sz="1600" spc="50" dirty="0">
                <a:solidFill>
                  <a:srgbClr val="333333"/>
                </a:solidFill>
                <a:latin typeface="Times New Roman"/>
                <a:cs typeface="Times New Roman"/>
              </a:rPr>
              <a:t> </a:t>
            </a:r>
            <a:r>
              <a:rPr sz="1600" dirty="0">
                <a:solidFill>
                  <a:srgbClr val="333333"/>
                </a:solidFill>
                <a:latin typeface="Times New Roman"/>
                <a:cs typeface="Times New Roman"/>
              </a:rPr>
              <a:t>equation</a:t>
            </a:r>
            <a:r>
              <a:rPr sz="1600" spc="55" dirty="0">
                <a:solidFill>
                  <a:srgbClr val="333333"/>
                </a:solidFill>
                <a:latin typeface="Times New Roman"/>
                <a:cs typeface="Times New Roman"/>
              </a:rPr>
              <a:t> </a:t>
            </a:r>
            <a:r>
              <a:rPr sz="1600" spc="-25" dirty="0">
                <a:solidFill>
                  <a:srgbClr val="333333"/>
                </a:solidFill>
                <a:latin typeface="Times New Roman"/>
                <a:cs typeface="Times New Roman"/>
              </a:rPr>
              <a:t>is </a:t>
            </a:r>
            <a:r>
              <a:rPr sz="1600" dirty="0">
                <a:solidFill>
                  <a:srgbClr val="333333"/>
                </a:solidFill>
                <a:latin typeface="Times New Roman"/>
                <a:cs typeface="Times New Roman"/>
              </a:rPr>
              <a:t>greater</a:t>
            </a:r>
            <a:r>
              <a:rPr sz="1600" spc="-15" dirty="0">
                <a:solidFill>
                  <a:srgbClr val="333333"/>
                </a:solidFill>
                <a:latin typeface="Times New Roman"/>
                <a:cs typeface="Times New Roman"/>
              </a:rPr>
              <a:t> </a:t>
            </a:r>
            <a:r>
              <a:rPr sz="1600" dirty="0">
                <a:solidFill>
                  <a:srgbClr val="333333"/>
                </a:solidFill>
                <a:latin typeface="Times New Roman"/>
                <a:cs typeface="Times New Roman"/>
              </a:rPr>
              <a:t>than</a:t>
            </a:r>
            <a:r>
              <a:rPr sz="1600" spc="-25" dirty="0">
                <a:solidFill>
                  <a:srgbClr val="333333"/>
                </a:solidFill>
                <a:latin typeface="Times New Roman"/>
                <a:cs typeface="Times New Roman"/>
              </a:rPr>
              <a:t> </a:t>
            </a:r>
            <a:r>
              <a:rPr sz="1600" spc="-50" dirty="0">
                <a:solidFill>
                  <a:srgbClr val="333333"/>
                </a:solidFill>
                <a:latin typeface="Times New Roman"/>
                <a:cs typeface="Times New Roman"/>
              </a:rPr>
              <a:t>1</a:t>
            </a:r>
            <a:endParaRPr sz="1600" dirty="0">
              <a:latin typeface="Times New Roman"/>
              <a:cs typeface="Times New Roman"/>
            </a:endParaRPr>
          </a:p>
          <a:p>
            <a:pPr marL="50800" marR="43180">
              <a:lnSpc>
                <a:spcPct val="100000"/>
              </a:lnSpc>
            </a:pPr>
            <a:r>
              <a:rPr sz="1600" b="1" dirty="0">
                <a:solidFill>
                  <a:srgbClr val="FF0000"/>
                </a:solidFill>
                <a:latin typeface="Times New Roman"/>
                <a:cs typeface="Times New Roman"/>
              </a:rPr>
              <a:t>Linear</a:t>
            </a:r>
            <a:r>
              <a:rPr sz="1600" b="1" spc="-20" dirty="0">
                <a:solidFill>
                  <a:srgbClr val="FF0000"/>
                </a:solidFill>
                <a:latin typeface="Times New Roman"/>
                <a:cs typeface="Times New Roman"/>
              </a:rPr>
              <a:t> </a:t>
            </a:r>
            <a:r>
              <a:rPr sz="1600" b="1" dirty="0">
                <a:solidFill>
                  <a:srgbClr val="FF0000"/>
                </a:solidFill>
                <a:latin typeface="Times New Roman"/>
                <a:cs typeface="Times New Roman"/>
              </a:rPr>
              <a:t>regression</a:t>
            </a:r>
            <a:r>
              <a:rPr sz="1600" b="1" spc="15" dirty="0">
                <a:solidFill>
                  <a:srgbClr val="FF0000"/>
                </a:solidFill>
                <a:latin typeface="Times New Roman"/>
                <a:cs typeface="Times New Roman"/>
              </a:rPr>
              <a:t> </a:t>
            </a:r>
            <a:r>
              <a:rPr sz="1600" b="1" dirty="0">
                <a:solidFill>
                  <a:srgbClr val="FF0000"/>
                </a:solidFill>
                <a:latin typeface="Times New Roman"/>
                <a:cs typeface="Times New Roman"/>
              </a:rPr>
              <a:t>is</a:t>
            </a:r>
            <a:r>
              <a:rPr sz="1600" b="1" spc="5" dirty="0">
                <a:solidFill>
                  <a:srgbClr val="FF0000"/>
                </a:solidFill>
                <a:latin typeface="Times New Roman"/>
                <a:cs typeface="Times New Roman"/>
              </a:rPr>
              <a:t> </a:t>
            </a:r>
            <a:r>
              <a:rPr sz="1600" b="1" dirty="0">
                <a:solidFill>
                  <a:srgbClr val="FF0000"/>
                </a:solidFill>
                <a:latin typeface="Times New Roman"/>
                <a:cs typeface="Times New Roman"/>
              </a:rPr>
              <a:t>only</a:t>
            </a:r>
            <a:r>
              <a:rPr sz="1600" b="1" spc="10" dirty="0">
                <a:solidFill>
                  <a:srgbClr val="FF0000"/>
                </a:solidFill>
                <a:latin typeface="Times New Roman"/>
                <a:cs typeface="Times New Roman"/>
              </a:rPr>
              <a:t> </a:t>
            </a:r>
            <a:r>
              <a:rPr sz="1600" b="1" dirty="0">
                <a:solidFill>
                  <a:srgbClr val="FF0000"/>
                </a:solidFill>
                <a:latin typeface="Times New Roman"/>
                <a:cs typeface="Times New Roman"/>
              </a:rPr>
              <a:t>dealing</a:t>
            </a:r>
            <a:r>
              <a:rPr sz="1600" b="1" spc="10" dirty="0">
                <a:solidFill>
                  <a:srgbClr val="FF0000"/>
                </a:solidFill>
                <a:latin typeface="Times New Roman"/>
                <a:cs typeface="Times New Roman"/>
              </a:rPr>
              <a:t> </a:t>
            </a:r>
            <a:r>
              <a:rPr sz="1600" b="1" dirty="0">
                <a:solidFill>
                  <a:srgbClr val="FF0000"/>
                </a:solidFill>
                <a:latin typeface="Times New Roman"/>
                <a:cs typeface="Times New Roman"/>
              </a:rPr>
              <a:t>with</a:t>
            </a:r>
            <a:r>
              <a:rPr sz="1600" b="1" spc="15" dirty="0">
                <a:solidFill>
                  <a:srgbClr val="FF0000"/>
                </a:solidFill>
                <a:latin typeface="Times New Roman"/>
                <a:cs typeface="Times New Roman"/>
              </a:rPr>
              <a:t> </a:t>
            </a:r>
            <a:r>
              <a:rPr sz="1600" b="1" dirty="0">
                <a:solidFill>
                  <a:srgbClr val="FF0000"/>
                </a:solidFill>
                <a:latin typeface="Times New Roman"/>
                <a:cs typeface="Times New Roman"/>
              </a:rPr>
              <a:t>continuous</a:t>
            </a:r>
            <a:r>
              <a:rPr sz="1600" b="1" spc="5" dirty="0">
                <a:solidFill>
                  <a:srgbClr val="FF0000"/>
                </a:solidFill>
                <a:latin typeface="Times New Roman"/>
                <a:cs typeface="Times New Roman"/>
              </a:rPr>
              <a:t> </a:t>
            </a:r>
            <a:r>
              <a:rPr sz="1600" b="1" dirty="0">
                <a:solidFill>
                  <a:srgbClr val="FF0000"/>
                </a:solidFill>
                <a:latin typeface="Times New Roman"/>
                <a:cs typeface="Times New Roman"/>
              </a:rPr>
              <a:t>variables</a:t>
            </a:r>
            <a:r>
              <a:rPr sz="1600" b="1" spc="25" dirty="0">
                <a:solidFill>
                  <a:srgbClr val="FF0000"/>
                </a:solidFill>
                <a:latin typeface="Times New Roman"/>
                <a:cs typeface="Times New Roman"/>
              </a:rPr>
              <a:t> </a:t>
            </a:r>
            <a:r>
              <a:rPr sz="1600" b="1" dirty="0">
                <a:solidFill>
                  <a:srgbClr val="FF0000"/>
                </a:solidFill>
                <a:latin typeface="Times New Roman"/>
                <a:cs typeface="Times New Roman"/>
              </a:rPr>
              <a:t>. The</a:t>
            </a:r>
            <a:r>
              <a:rPr sz="1600" b="1" spc="5" dirty="0">
                <a:solidFill>
                  <a:srgbClr val="FF0000"/>
                </a:solidFill>
                <a:latin typeface="Times New Roman"/>
                <a:cs typeface="Times New Roman"/>
              </a:rPr>
              <a:t> </a:t>
            </a:r>
            <a:r>
              <a:rPr sz="1600" b="1" dirty="0">
                <a:solidFill>
                  <a:srgbClr val="FF0000"/>
                </a:solidFill>
                <a:latin typeface="Times New Roman"/>
                <a:cs typeface="Times New Roman"/>
              </a:rPr>
              <a:t>problem</a:t>
            </a:r>
            <a:r>
              <a:rPr sz="1600" b="1" spc="-5" dirty="0">
                <a:solidFill>
                  <a:srgbClr val="FF0000"/>
                </a:solidFill>
                <a:latin typeface="Times New Roman"/>
                <a:cs typeface="Times New Roman"/>
              </a:rPr>
              <a:t> </a:t>
            </a:r>
            <a:r>
              <a:rPr sz="1600" b="1" dirty="0">
                <a:solidFill>
                  <a:srgbClr val="FF0000"/>
                </a:solidFill>
                <a:latin typeface="Times New Roman"/>
                <a:cs typeface="Times New Roman"/>
              </a:rPr>
              <a:t>of Linear</a:t>
            </a:r>
            <a:r>
              <a:rPr sz="1600" b="1" spc="-15" dirty="0">
                <a:solidFill>
                  <a:srgbClr val="FF0000"/>
                </a:solidFill>
                <a:latin typeface="Times New Roman"/>
                <a:cs typeface="Times New Roman"/>
              </a:rPr>
              <a:t> </a:t>
            </a:r>
            <a:r>
              <a:rPr sz="1600" b="1" dirty="0">
                <a:solidFill>
                  <a:srgbClr val="FF0000"/>
                </a:solidFill>
                <a:latin typeface="Times New Roman"/>
                <a:cs typeface="Times New Roman"/>
              </a:rPr>
              <a:t>Regression</a:t>
            </a:r>
            <a:r>
              <a:rPr sz="1600" b="1" spc="5" dirty="0">
                <a:solidFill>
                  <a:srgbClr val="FF0000"/>
                </a:solidFill>
                <a:latin typeface="Times New Roman"/>
                <a:cs typeface="Times New Roman"/>
              </a:rPr>
              <a:t> </a:t>
            </a:r>
            <a:r>
              <a:rPr sz="1600" b="1" dirty="0">
                <a:solidFill>
                  <a:srgbClr val="FF0000"/>
                </a:solidFill>
                <a:latin typeface="Times New Roman"/>
                <a:cs typeface="Times New Roman"/>
              </a:rPr>
              <a:t>is</a:t>
            </a:r>
            <a:r>
              <a:rPr sz="1600" b="1" spc="25" dirty="0">
                <a:solidFill>
                  <a:srgbClr val="FF0000"/>
                </a:solidFill>
                <a:latin typeface="Times New Roman"/>
                <a:cs typeface="Times New Roman"/>
              </a:rPr>
              <a:t> </a:t>
            </a:r>
            <a:r>
              <a:rPr sz="1600" b="1" dirty="0">
                <a:solidFill>
                  <a:srgbClr val="FF0000"/>
                </a:solidFill>
                <a:latin typeface="Times New Roman"/>
                <a:cs typeface="Times New Roman"/>
              </a:rPr>
              <a:t>that</a:t>
            </a:r>
            <a:r>
              <a:rPr sz="1600" b="1" spc="15" dirty="0">
                <a:solidFill>
                  <a:srgbClr val="FF0000"/>
                </a:solidFill>
                <a:latin typeface="Times New Roman"/>
                <a:cs typeface="Times New Roman"/>
              </a:rPr>
              <a:t> </a:t>
            </a:r>
            <a:r>
              <a:rPr sz="1600" b="1" dirty="0">
                <a:solidFill>
                  <a:srgbClr val="FF0000"/>
                </a:solidFill>
                <a:latin typeface="Times New Roman"/>
                <a:cs typeface="Times New Roman"/>
              </a:rPr>
              <a:t>these</a:t>
            </a:r>
            <a:r>
              <a:rPr sz="1600" b="1" spc="10" dirty="0">
                <a:solidFill>
                  <a:srgbClr val="FF0000"/>
                </a:solidFill>
                <a:latin typeface="Times New Roman"/>
                <a:cs typeface="Times New Roman"/>
              </a:rPr>
              <a:t> </a:t>
            </a:r>
            <a:r>
              <a:rPr sz="1600" b="1" dirty="0">
                <a:solidFill>
                  <a:srgbClr val="FF0000"/>
                </a:solidFill>
                <a:latin typeface="Times New Roman"/>
                <a:cs typeface="Times New Roman"/>
              </a:rPr>
              <a:t>predictions</a:t>
            </a:r>
            <a:r>
              <a:rPr sz="1600" b="1" spc="10" dirty="0">
                <a:solidFill>
                  <a:srgbClr val="FF0000"/>
                </a:solidFill>
                <a:latin typeface="Times New Roman"/>
                <a:cs typeface="Times New Roman"/>
              </a:rPr>
              <a:t> </a:t>
            </a:r>
            <a:r>
              <a:rPr sz="1600" b="1" dirty="0">
                <a:solidFill>
                  <a:srgbClr val="FF0000"/>
                </a:solidFill>
                <a:latin typeface="Times New Roman"/>
                <a:cs typeface="Times New Roman"/>
              </a:rPr>
              <a:t>are</a:t>
            </a:r>
            <a:r>
              <a:rPr sz="1600" b="1" spc="5" dirty="0">
                <a:solidFill>
                  <a:srgbClr val="FF0000"/>
                </a:solidFill>
                <a:latin typeface="Times New Roman"/>
                <a:cs typeface="Times New Roman"/>
              </a:rPr>
              <a:t> </a:t>
            </a:r>
            <a:r>
              <a:rPr sz="1600" b="1" spc="-95" dirty="0" smtClean="0">
                <a:solidFill>
                  <a:srgbClr val="FF0000"/>
                </a:solidFill>
                <a:latin typeface="Times New Roman"/>
                <a:cs typeface="Times New Roman"/>
              </a:rPr>
              <a:t>no</a:t>
            </a:r>
            <a:r>
              <a:rPr sz="1350" spc="-142" baseline="-18518" dirty="0" smtClean="0">
                <a:solidFill>
                  <a:srgbClr val="009DD9"/>
                </a:solidFill>
                <a:latin typeface="Trebuchet MS"/>
                <a:cs typeface="Trebuchet MS"/>
              </a:rPr>
              <a:t>7</a:t>
            </a:r>
            <a:r>
              <a:rPr lang="en-IN" sz="1600" b="1" spc="-95" dirty="0">
                <a:solidFill>
                  <a:srgbClr val="FF0000"/>
                </a:solidFill>
                <a:latin typeface="Times New Roman"/>
                <a:cs typeface="Times New Roman"/>
              </a:rPr>
              <a:t>t</a:t>
            </a:r>
            <a:r>
              <a:rPr sz="1350" spc="-142" baseline="-18518" dirty="0" smtClean="0">
                <a:solidFill>
                  <a:srgbClr val="009DD9"/>
                </a:solidFill>
                <a:latin typeface="Trebuchet MS"/>
                <a:cs typeface="Trebuchet MS"/>
              </a:rPr>
              <a:t>9</a:t>
            </a:r>
            <a:r>
              <a:rPr sz="1350" baseline="-18518" dirty="0" smtClean="0">
                <a:solidFill>
                  <a:srgbClr val="009DD9"/>
                </a:solidFill>
                <a:latin typeface="Trebuchet MS"/>
                <a:cs typeface="Trebuchet MS"/>
              </a:rPr>
              <a:t> </a:t>
            </a:r>
            <a:r>
              <a:rPr sz="1600" b="1" dirty="0">
                <a:solidFill>
                  <a:srgbClr val="FF0000"/>
                </a:solidFill>
                <a:latin typeface="Times New Roman"/>
                <a:cs typeface="Times New Roman"/>
              </a:rPr>
              <a:t>sensible</a:t>
            </a:r>
            <a:r>
              <a:rPr sz="1600" b="1" spc="-15" dirty="0">
                <a:solidFill>
                  <a:srgbClr val="FF0000"/>
                </a:solidFill>
                <a:latin typeface="Times New Roman"/>
                <a:cs typeface="Times New Roman"/>
              </a:rPr>
              <a:t> </a:t>
            </a:r>
            <a:r>
              <a:rPr sz="1600" b="1" dirty="0">
                <a:solidFill>
                  <a:srgbClr val="FF0000"/>
                </a:solidFill>
                <a:latin typeface="Times New Roman"/>
                <a:cs typeface="Times New Roman"/>
              </a:rPr>
              <a:t>for</a:t>
            </a:r>
            <a:r>
              <a:rPr sz="1600" b="1" spc="-45" dirty="0">
                <a:solidFill>
                  <a:srgbClr val="FF0000"/>
                </a:solidFill>
                <a:latin typeface="Times New Roman"/>
                <a:cs typeface="Times New Roman"/>
              </a:rPr>
              <a:t> </a:t>
            </a:r>
            <a:r>
              <a:rPr sz="1600" b="1" dirty="0">
                <a:solidFill>
                  <a:srgbClr val="FF0000"/>
                </a:solidFill>
                <a:latin typeface="Times New Roman"/>
                <a:cs typeface="Times New Roman"/>
              </a:rPr>
              <a:t>classification</a:t>
            </a:r>
            <a:r>
              <a:rPr sz="1600" b="1" spc="10" dirty="0">
                <a:solidFill>
                  <a:srgbClr val="FF0000"/>
                </a:solidFill>
                <a:latin typeface="Times New Roman"/>
                <a:cs typeface="Times New Roman"/>
              </a:rPr>
              <a:t> </a:t>
            </a:r>
            <a:r>
              <a:rPr sz="1600" b="1" dirty="0">
                <a:solidFill>
                  <a:srgbClr val="FF0000"/>
                </a:solidFill>
                <a:latin typeface="Times New Roman"/>
                <a:cs typeface="Times New Roman"/>
              </a:rPr>
              <a:t>since</a:t>
            </a:r>
            <a:r>
              <a:rPr sz="1600" b="1" spc="-25" dirty="0">
                <a:solidFill>
                  <a:srgbClr val="FF0000"/>
                </a:solidFill>
                <a:latin typeface="Times New Roman"/>
                <a:cs typeface="Times New Roman"/>
              </a:rPr>
              <a:t> </a:t>
            </a:r>
            <a:r>
              <a:rPr sz="1600" b="1" dirty="0">
                <a:solidFill>
                  <a:srgbClr val="FF0000"/>
                </a:solidFill>
                <a:latin typeface="Times New Roman"/>
                <a:cs typeface="Times New Roman"/>
              </a:rPr>
              <a:t>the</a:t>
            </a:r>
            <a:r>
              <a:rPr sz="1600" b="1" spc="-20" dirty="0">
                <a:solidFill>
                  <a:srgbClr val="FF0000"/>
                </a:solidFill>
                <a:latin typeface="Times New Roman"/>
                <a:cs typeface="Times New Roman"/>
              </a:rPr>
              <a:t> </a:t>
            </a:r>
            <a:r>
              <a:rPr sz="1600" b="1" dirty="0">
                <a:solidFill>
                  <a:srgbClr val="FF0000"/>
                </a:solidFill>
                <a:latin typeface="Times New Roman"/>
                <a:cs typeface="Times New Roman"/>
              </a:rPr>
              <a:t>true</a:t>
            </a:r>
            <a:r>
              <a:rPr sz="1600" b="1" spc="-15" dirty="0">
                <a:solidFill>
                  <a:srgbClr val="FF0000"/>
                </a:solidFill>
                <a:latin typeface="Times New Roman"/>
                <a:cs typeface="Times New Roman"/>
              </a:rPr>
              <a:t> </a:t>
            </a:r>
            <a:r>
              <a:rPr sz="1600" b="1" dirty="0">
                <a:solidFill>
                  <a:srgbClr val="FF0000"/>
                </a:solidFill>
                <a:latin typeface="Times New Roman"/>
                <a:cs typeface="Times New Roman"/>
              </a:rPr>
              <a:t>probability</a:t>
            </a:r>
            <a:r>
              <a:rPr sz="1600" b="1" spc="-20" dirty="0">
                <a:solidFill>
                  <a:srgbClr val="FF0000"/>
                </a:solidFill>
                <a:latin typeface="Times New Roman"/>
                <a:cs typeface="Times New Roman"/>
              </a:rPr>
              <a:t> </a:t>
            </a:r>
            <a:r>
              <a:rPr sz="1600" b="1" dirty="0">
                <a:solidFill>
                  <a:srgbClr val="FF0000"/>
                </a:solidFill>
                <a:latin typeface="Times New Roman"/>
                <a:cs typeface="Times New Roman"/>
              </a:rPr>
              <a:t>must</a:t>
            </a:r>
            <a:r>
              <a:rPr sz="1600" b="1" spc="10" dirty="0">
                <a:solidFill>
                  <a:srgbClr val="FF0000"/>
                </a:solidFill>
                <a:latin typeface="Times New Roman"/>
                <a:cs typeface="Times New Roman"/>
              </a:rPr>
              <a:t> </a:t>
            </a:r>
            <a:r>
              <a:rPr sz="1600" b="1" dirty="0">
                <a:solidFill>
                  <a:srgbClr val="FF0000"/>
                </a:solidFill>
                <a:latin typeface="Times New Roman"/>
                <a:cs typeface="Times New Roman"/>
              </a:rPr>
              <a:t>fall</a:t>
            </a:r>
            <a:r>
              <a:rPr sz="1600" b="1" spc="-15" dirty="0">
                <a:solidFill>
                  <a:srgbClr val="FF0000"/>
                </a:solidFill>
                <a:latin typeface="Times New Roman"/>
                <a:cs typeface="Times New Roman"/>
              </a:rPr>
              <a:t> </a:t>
            </a:r>
            <a:r>
              <a:rPr sz="1600" b="1" dirty="0">
                <a:solidFill>
                  <a:srgbClr val="FF0000"/>
                </a:solidFill>
                <a:latin typeface="Times New Roman"/>
                <a:cs typeface="Times New Roman"/>
              </a:rPr>
              <a:t>between</a:t>
            </a:r>
            <a:r>
              <a:rPr sz="1600" b="1" spc="-35" dirty="0">
                <a:solidFill>
                  <a:srgbClr val="FF0000"/>
                </a:solidFill>
                <a:latin typeface="Times New Roman"/>
                <a:cs typeface="Times New Roman"/>
              </a:rPr>
              <a:t> </a:t>
            </a:r>
            <a:r>
              <a:rPr sz="1600" b="1" dirty="0">
                <a:solidFill>
                  <a:srgbClr val="FF0000"/>
                </a:solidFill>
                <a:latin typeface="Times New Roman"/>
                <a:cs typeface="Times New Roman"/>
              </a:rPr>
              <a:t>0</a:t>
            </a:r>
            <a:r>
              <a:rPr sz="1600" b="1" spc="-30" dirty="0">
                <a:solidFill>
                  <a:srgbClr val="FF0000"/>
                </a:solidFill>
                <a:latin typeface="Times New Roman"/>
                <a:cs typeface="Times New Roman"/>
              </a:rPr>
              <a:t> </a:t>
            </a:r>
            <a:r>
              <a:rPr sz="1600" b="1" dirty="0">
                <a:solidFill>
                  <a:srgbClr val="FF0000"/>
                </a:solidFill>
                <a:latin typeface="Times New Roman"/>
                <a:cs typeface="Times New Roman"/>
              </a:rPr>
              <a:t>and</a:t>
            </a:r>
            <a:r>
              <a:rPr sz="1600" b="1" spc="-50" dirty="0">
                <a:solidFill>
                  <a:srgbClr val="FF0000"/>
                </a:solidFill>
                <a:latin typeface="Times New Roman"/>
                <a:cs typeface="Times New Roman"/>
              </a:rPr>
              <a:t> </a:t>
            </a:r>
            <a:r>
              <a:rPr sz="1600" b="1" dirty="0">
                <a:solidFill>
                  <a:srgbClr val="FF0000"/>
                </a:solidFill>
                <a:latin typeface="Times New Roman"/>
                <a:cs typeface="Times New Roman"/>
              </a:rPr>
              <a:t>1</a:t>
            </a:r>
            <a:r>
              <a:rPr sz="1600" b="1" spc="-30" dirty="0">
                <a:solidFill>
                  <a:srgbClr val="FF0000"/>
                </a:solidFill>
                <a:latin typeface="Times New Roman"/>
                <a:cs typeface="Times New Roman"/>
              </a:rPr>
              <a:t> </a:t>
            </a:r>
            <a:r>
              <a:rPr sz="1600" b="1" dirty="0">
                <a:solidFill>
                  <a:srgbClr val="FF0000"/>
                </a:solidFill>
                <a:latin typeface="Times New Roman"/>
                <a:cs typeface="Times New Roman"/>
              </a:rPr>
              <a:t>but</a:t>
            </a:r>
            <a:r>
              <a:rPr sz="1600" b="1" spc="-25" dirty="0">
                <a:solidFill>
                  <a:srgbClr val="FF0000"/>
                </a:solidFill>
                <a:latin typeface="Times New Roman"/>
                <a:cs typeface="Times New Roman"/>
              </a:rPr>
              <a:t> </a:t>
            </a:r>
            <a:r>
              <a:rPr sz="1600" b="1" dirty="0">
                <a:solidFill>
                  <a:srgbClr val="FF0000"/>
                </a:solidFill>
                <a:latin typeface="Times New Roman"/>
                <a:cs typeface="Times New Roman"/>
              </a:rPr>
              <a:t>it</a:t>
            </a:r>
            <a:r>
              <a:rPr sz="1600" b="1" spc="-20" dirty="0">
                <a:solidFill>
                  <a:srgbClr val="FF0000"/>
                </a:solidFill>
                <a:latin typeface="Times New Roman"/>
                <a:cs typeface="Times New Roman"/>
              </a:rPr>
              <a:t> </a:t>
            </a:r>
            <a:r>
              <a:rPr sz="1600" b="1" dirty="0">
                <a:solidFill>
                  <a:srgbClr val="FF0000"/>
                </a:solidFill>
                <a:latin typeface="Times New Roman"/>
                <a:cs typeface="Times New Roman"/>
              </a:rPr>
              <a:t>can</a:t>
            </a:r>
            <a:r>
              <a:rPr sz="1600" b="1" spc="-35" dirty="0">
                <a:solidFill>
                  <a:srgbClr val="FF0000"/>
                </a:solidFill>
                <a:latin typeface="Times New Roman"/>
                <a:cs typeface="Times New Roman"/>
              </a:rPr>
              <a:t> </a:t>
            </a:r>
            <a:r>
              <a:rPr sz="1600" b="1" dirty="0">
                <a:solidFill>
                  <a:srgbClr val="FF0000"/>
                </a:solidFill>
                <a:latin typeface="Times New Roman"/>
                <a:cs typeface="Times New Roman"/>
              </a:rPr>
              <a:t>be</a:t>
            </a:r>
            <a:r>
              <a:rPr sz="1600" b="1" spc="-30" dirty="0">
                <a:solidFill>
                  <a:srgbClr val="FF0000"/>
                </a:solidFill>
                <a:latin typeface="Times New Roman"/>
                <a:cs typeface="Times New Roman"/>
              </a:rPr>
              <a:t> </a:t>
            </a:r>
            <a:r>
              <a:rPr sz="1600" b="1" dirty="0">
                <a:solidFill>
                  <a:srgbClr val="FF0000"/>
                </a:solidFill>
                <a:latin typeface="Times New Roman"/>
                <a:cs typeface="Times New Roman"/>
              </a:rPr>
              <a:t>larger</a:t>
            </a:r>
            <a:r>
              <a:rPr sz="1600" b="1" spc="-45" dirty="0">
                <a:solidFill>
                  <a:srgbClr val="FF0000"/>
                </a:solidFill>
                <a:latin typeface="Times New Roman"/>
                <a:cs typeface="Times New Roman"/>
              </a:rPr>
              <a:t> </a:t>
            </a:r>
            <a:r>
              <a:rPr sz="1600" b="1" dirty="0">
                <a:solidFill>
                  <a:srgbClr val="FF0000"/>
                </a:solidFill>
                <a:latin typeface="Times New Roman"/>
                <a:cs typeface="Times New Roman"/>
              </a:rPr>
              <a:t>than</a:t>
            </a:r>
            <a:r>
              <a:rPr sz="1600" b="1" spc="-25" dirty="0">
                <a:solidFill>
                  <a:srgbClr val="FF0000"/>
                </a:solidFill>
                <a:latin typeface="Times New Roman"/>
                <a:cs typeface="Times New Roman"/>
              </a:rPr>
              <a:t> </a:t>
            </a:r>
            <a:r>
              <a:rPr sz="1600" b="1" dirty="0">
                <a:solidFill>
                  <a:srgbClr val="FF0000"/>
                </a:solidFill>
                <a:latin typeface="Times New Roman"/>
                <a:cs typeface="Times New Roman"/>
              </a:rPr>
              <a:t>1</a:t>
            </a:r>
            <a:r>
              <a:rPr sz="1600" b="1" spc="-30" dirty="0">
                <a:solidFill>
                  <a:srgbClr val="FF0000"/>
                </a:solidFill>
                <a:latin typeface="Times New Roman"/>
                <a:cs typeface="Times New Roman"/>
              </a:rPr>
              <a:t> </a:t>
            </a:r>
            <a:r>
              <a:rPr sz="1600" b="1" dirty="0">
                <a:solidFill>
                  <a:srgbClr val="FF0000"/>
                </a:solidFill>
                <a:latin typeface="Times New Roman"/>
                <a:cs typeface="Times New Roman"/>
              </a:rPr>
              <a:t>or</a:t>
            </a:r>
            <a:r>
              <a:rPr sz="1600" b="1" spc="-60" dirty="0">
                <a:solidFill>
                  <a:srgbClr val="FF0000"/>
                </a:solidFill>
                <a:latin typeface="Times New Roman"/>
                <a:cs typeface="Times New Roman"/>
              </a:rPr>
              <a:t> </a:t>
            </a:r>
            <a:r>
              <a:rPr sz="1600" b="1" dirty="0">
                <a:solidFill>
                  <a:srgbClr val="FF0000"/>
                </a:solidFill>
                <a:latin typeface="Times New Roman"/>
                <a:cs typeface="Times New Roman"/>
              </a:rPr>
              <a:t>smaller</a:t>
            </a:r>
            <a:r>
              <a:rPr sz="1600" b="1" spc="-15" dirty="0">
                <a:solidFill>
                  <a:srgbClr val="FF0000"/>
                </a:solidFill>
                <a:latin typeface="Times New Roman"/>
                <a:cs typeface="Times New Roman"/>
              </a:rPr>
              <a:t> </a:t>
            </a:r>
            <a:r>
              <a:rPr sz="1600" b="1" dirty="0">
                <a:solidFill>
                  <a:srgbClr val="FF0000"/>
                </a:solidFill>
                <a:latin typeface="Times New Roman"/>
                <a:cs typeface="Times New Roman"/>
              </a:rPr>
              <a:t>than</a:t>
            </a:r>
            <a:r>
              <a:rPr sz="1600" b="1" spc="-35" dirty="0">
                <a:solidFill>
                  <a:srgbClr val="FF0000"/>
                </a:solidFill>
                <a:latin typeface="Times New Roman"/>
                <a:cs typeface="Times New Roman"/>
              </a:rPr>
              <a:t> </a:t>
            </a:r>
            <a:r>
              <a:rPr sz="1600" b="1" spc="-25" dirty="0">
                <a:solidFill>
                  <a:srgbClr val="FF0000"/>
                </a:solidFill>
                <a:latin typeface="Times New Roman"/>
                <a:cs typeface="Times New Roman"/>
              </a:rPr>
              <a:t>0.</a:t>
            </a:r>
            <a:endParaRPr sz="1600" dirty="0">
              <a:latin typeface="Times New Roman"/>
              <a:cs typeface="Times New Roman"/>
            </a:endParaRPr>
          </a:p>
        </p:txBody>
      </p:sp>
      <p:sp>
        <p:nvSpPr>
          <p:cNvPr id="3" name="object 3"/>
          <p:cNvSpPr txBox="1">
            <a:spLocks noGrp="1"/>
          </p:cNvSpPr>
          <p:nvPr>
            <p:ph type="title"/>
          </p:nvPr>
        </p:nvSpPr>
        <p:spPr>
          <a:xfrm>
            <a:off x="294661" y="548680"/>
            <a:ext cx="8596596" cy="321242"/>
          </a:xfrm>
          <a:prstGeom prst="rect">
            <a:avLst/>
          </a:prstGeom>
        </p:spPr>
        <p:txBody>
          <a:bodyPr vert="horz" wrap="square" lIns="0" tIns="13335" rIns="0" bIns="0" rtlCol="0">
            <a:spAutoFit/>
          </a:bodyPr>
          <a:lstStyle/>
          <a:p>
            <a:pPr marL="12700">
              <a:lnSpc>
                <a:spcPct val="100000"/>
              </a:lnSpc>
              <a:spcBef>
                <a:spcPts val="105"/>
              </a:spcBef>
            </a:pPr>
            <a:r>
              <a:rPr sz="2000" dirty="0">
                <a:latin typeface="Tahoma"/>
                <a:cs typeface="Tahoma"/>
              </a:rPr>
              <a:t>Problem:</a:t>
            </a:r>
            <a:r>
              <a:rPr sz="2000" spc="-40" dirty="0">
                <a:latin typeface="Tahoma"/>
                <a:cs typeface="Tahoma"/>
              </a:rPr>
              <a:t> </a:t>
            </a:r>
            <a:r>
              <a:rPr sz="2000" dirty="0">
                <a:solidFill>
                  <a:srgbClr val="000000"/>
                </a:solidFill>
                <a:latin typeface="Tahoma"/>
                <a:cs typeface="Tahoma"/>
              </a:rPr>
              <a:t>the</a:t>
            </a:r>
            <a:r>
              <a:rPr sz="2000" spc="-30" dirty="0">
                <a:solidFill>
                  <a:srgbClr val="000000"/>
                </a:solidFill>
                <a:latin typeface="Tahoma"/>
                <a:cs typeface="Tahoma"/>
              </a:rPr>
              <a:t> </a:t>
            </a:r>
            <a:r>
              <a:rPr sz="2000" dirty="0">
                <a:solidFill>
                  <a:srgbClr val="000000"/>
                </a:solidFill>
                <a:latin typeface="Tahoma"/>
                <a:cs typeface="Tahoma"/>
              </a:rPr>
              <a:t>probability</a:t>
            </a:r>
            <a:r>
              <a:rPr sz="2000" spc="-35" dirty="0">
                <a:solidFill>
                  <a:srgbClr val="000000"/>
                </a:solidFill>
                <a:latin typeface="Tahoma"/>
                <a:cs typeface="Tahoma"/>
              </a:rPr>
              <a:t> </a:t>
            </a:r>
            <a:r>
              <a:rPr sz="2000" dirty="0">
                <a:solidFill>
                  <a:srgbClr val="000000"/>
                </a:solidFill>
                <a:latin typeface="Tahoma"/>
                <a:cs typeface="Tahoma"/>
              </a:rPr>
              <a:t>of</a:t>
            </a:r>
            <a:r>
              <a:rPr sz="2000" spc="-10" dirty="0">
                <a:solidFill>
                  <a:srgbClr val="000000"/>
                </a:solidFill>
                <a:latin typeface="Tahoma"/>
                <a:cs typeface="Tahoma"/>
              </a:rPr>
              <a:t> </a:t>
            </a:r>
            <a:r>
              <a:rPr sz="2000" dirty="0">
                <a:solidFill>
                  <a:srgbClr val="000000"/>
                </a:solidFill>
                <a:latin typeface="Tahoma"/>
                <a:cs typeface="Tahoma"/>
              </a:rPr>
              <a:t>being</a:t>
            </a:r>
            <a:r>
              <a:rPr sz="2000" spc="-20" dirty="0">
                <a:solidFill>
                  <a:srgbClr val="000000"/>
                </a:solidFill>
                <a:latin typeface="Tahoma"/>
                <a:cs typeface="Tahoma"/>
              </a:rPr>
              <a:t> </a:t>
            </a:r>
            <a:r>
              <a:rPr sz="2000" dirty="0">
                <a:solidFill>
                  <a:srgbClr val="000000"/>
                </a:solidFill>
                <a:latin typeface="Tahoma"/>
                <a:cs typeface="Tahoma"/>
              </a:rPr>
              <a:t>infected</a:t>
            </a:r>
            <a:r>
              <a:rPr sz="2000" spc="-40" dirty="0">
                <a:solidFill>
                  <a:srgbClr val="000000"/>
                </a:solidFill>
                <a:latin typeface="Tahoma"/>
                <a:cs typeface="Tahoma"/>
              </a:rPr>
              <a:t> </a:t>
            </a:r>
            <a:r>
              <a:rPr sz="2000" dirty="0">
                <a:solidFill>
                  <a:srgbClr val="000000"/>
                </a:solidFill>
                <a:latin typeface="Tahoma"/>
                <a:cs typeface="Tahoma"/>
              </a:rPr>
              <a:t>given</a:t>
            </a:r>
            <a:r>
              <a:rPr sz="2000" spc="-25" dirty="0">
                <a:solidFill>
                  <a:srgbClr val="000000"/>
                </a:solidFill>
                <a:latin typeface="Tahoma"/>
                <a:cs typeface="Tahoma"/>
              </a:rPr>
              <a:t> </a:t>
            </a:r>
            <a:r>
              <a:rPr sz="2000" dirty="0">
                <a:solidFill>
                  <a:srgbClr val="000000"/>
                </a:solidFill>
                <a:latin typeface="Tahoma"/>
                <a:cs typeface="Tahoma"/>
              </a:rPr>
              <a:t>the</a:t>
            </a:r>
            <a:r>
              <a:rPr sz="2000" spc="-35" dirty="0">
                <a:solidFill>
                  <a:srgbClr val="000000"/>
                </a:solidFill>
                <a:latin typeface="Tahoma"/>
                <a:cs typeface="Tahoma"/>
              </a:rPr>
              <a:t> </a:t>
            </a:r>
            <a:r>
              <a:rPr sz="2000" dirty="0">
                <a:solidFill>
                  <a:srgbClr val="000000"/>
                </a:solidFill>
                <a:latin typeface="Tahoma"/>
                <a:cs typeface="Tahoma"/>
              </a:rPr>
              <a:t>range</a:t>
            </a:r>
            <a:r>
              <a:rPr sz="2000" spc="-25" dirty="0">
                <a:solidFill>
                  <a:srgbClr val="000000"/>
                </a:solidFill>
                <a:latin typeface="Tahoma"/>
                <a:cs typeface="Tahoma"/>
              </a:rPr>
              <a:t> </a:t>
            </a:r>
            <a:r>
              <a:rPr sz="2000" dirty="0">
                <a:solidFill>
                  <a:srgbClr val="000000"/>
                </a:solidFill>
                <a:latin typeface="Tahoma"/>
                <a:cs typeface="Tahoma"/>
              </a:rPr>
              <a:t>of</a:t>
            </a:r>
            <a:r>
              <a:rPr sz="2000" spc="-10" dirty="0">
                <a:solidFill>
                  <a:srgbClr val="000000"/>
                </a:solidFill>
                <a:latin typeface="Tahoma"/>
                <a:cs typeface="Tahoma"/>
              </a:rPr>
              <a:t> </a:t>
            </a:r>
            <a:r>
              <a:rPr sz="2000" dirty="0">
                <a:solidFill>
                  <a:srgbClr val="000000"/>
                </a:solidFill>
                <a:latin typeface="Tahoma"/>
                <a:cs typeface="Tahoma"/>
              </a:rPr>
              <a:t>age</a:t>
            </a:r>
            <a:r>
              <a:rPr sz="2000" spc="-10" dirty="0">
                <a:solidFill>
                  <a:srgbClr val="000000"/>
                </a:solidFill>
                <a:latin typeface="Tahoma"/>
                <a:cs typeface="Tahoma"/>
              </a:rPr>
              <a:t> </a:t>
            </a:r>
            <a:r>
              <a:rPr sz="2000" dirty="0">
                <a:solidFill>
                  <a:srgbClr val="000000"/>
                </a:solidFill>
                <a:latin typeface="Tahoma"/>
                <a:cs typeface="Tahoma"/>
              </a:rPr>
              <a:t>(20</a:t>
            </a:r>
            <a:r>
              <a:rPr sz="2000" spc="-15" dirty="0">
                <a:solidFill>
                  <a:srgbClr val="000000"/>
                </a:solidFill>
                <a:latin typeface="Tahoma"/>
                <a:cs typeface="Tahoma"/>
              </a:rPr>
              <a:t> </a:t>
            </a:r>
            <a:r>
              <a:rPr sz="2000" dirty="0">
                <a:solidFill>
                  <a:srgbClr val="000000"/>
                </a:solidFill>
                <a:latin typeface="Tahoma"/>
                <a:cs typeface="Tahoma"/>
              </a:rPr>
              <a:t>to</a:t>
            </a:r>
            <a:r>
              <a:rPr sz="2000" spc="-10" dirty="0">
                <a:solidFill>
                  <a:srgbClr val="000000"/>
                </a:solidFill>
                <a:latin typeface="Tahoma"/>
                <a:cs typeface="Tahoma"/>
              </a:rPr>
              <a:t> </a:t>
            </a:r>
            <a:r>
              <a:rPr sz="2000" spc="-25" dirty="0">
                <a:solidFill>
                  <a:srgbClr val="000000"/>
                </a:solidFill>
                <a:latin typeface="Tahoma"/>
                <a:cs typeface="Tahoma"/>
              </a:rPr>
              <a:t>50)</a:t>
            </a:r>
            <a:endParaRPr sz="2000" dirty="0">
              <a:latin typeface="Tahoma"/>
              <a:cs typeface="Tahom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43544" y="6054038"/>
            <a:ext cx="106204" cy="2898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9DD9"/>
                </a:solidFill>
                <a:latin typeface="Trebuchet MS"/>
                <a:cs typeface="Trebuchet MS"/>
              </a:rPr>
              <a:t>80</a:t>
            </a:r>
            <a:endParaRPr sz="900">
              <a:latin typeface="Trebuchet MS"/>
              <a:cs typeface="Trebuchet MS"/>
            </a:endParaRPr>
          </a:p>
        </p:txBody>
      </p:sp>
      <p:sp>
        <p:nvSpPr>
          <p:cNvPr id="3" name="object 3"/>
          <p:cNvSpPr txBox="1">
            <a:spLocks noGrp="1"/>
          </p:cNvSpPr>
          <p:nvPr>
            <p:ph type="title"/>
          </p:nvPr>
        </p:nvSpPr>
        <p:spPr>
          <a:xfrm>
            <a:off x="321488" y="-27321"/>
            <a:ext cx="8676799" cy="2174312"/>
          </a:xfrm>
          <a:prstGeom prst="rect">
            <a:avLst/>
          </a:prstGeom>
        </p:spPr>
        <p:txBody>
          <a:bodyPr vert="horz" wrap="square" lIns="0" tIns="55244" rIns="0" bIns="0" rtlCol="0">
            <a:spAutoFit/>
          </a:bodyPr>
          <a:lstStyle/>
          <a:p>
            <a:pPr marL="12700">
              <a:lnSpc>
                <a:spcPct val="100000"/>
              </a:lnSpc>
              <a:spcBef>
                <a:spcPts val="434"/>
              </a:spcBef>
            </a:pPr>
            <a:r>
              <a:rPr b="0" spc="80" dirty="0">
                <a:latin typeface="Arial MT"/>
                <a:cs typeface="Arial MT"/>
              </a:rPr>
              <a:t>fundamentals</a:t>
            </a:r>
            <a:r>
              <a:rPr b="0" spc="-5" dirty="0">
                <a:latin typeface="Arial MT"/>
                <a:cs typeface="Arial MT"/>
              </a:rPr>
              <a:t> </a:t>
            </a:r>
            <a:r>
              <a:rPr b="0" spc="130" dirty="0">
                <a:latin typeface="Arial MT"/>
                <a:cs typeface="Arial MT"/>
              </a:rPr>
              <a:t>of</a:t>
            </a:r>
            <a:r>
              <a:rPr b="0" spc="-25" dirty="0">
                <a:latin typeface="Arial MT"/>
                <a:cs typeface="Arial MT"/>
              </a:rPr>
              <a:t> </a:t>
            </a:r>
            <a:r>
              <a:rPr b="0" spc="50" dirty="0">
                <a:latin typeface="Arial MT"/>
                <a:cs typeface="Arial MT"/>
              </a:rPr>
              <a:t>statistical</a:t>
            </a:r>
            <a:r>
              <a:rPr b="0" dirty="0">
                <a:latin typeface="Arial MT"/>
                <a:cs typeface="Arial MT"/>
              </a:rPr>
              <a:t> </a:t>
            </a:r>
            <a:r>
              <a:rPr b="0" spc="100" dirty="0">
                <a:latin typeface="Arial MT"/>
                <a:cs typeface="Arial MT"/>
              </a:rPr>
              <a:t>terms</a:t>
            </a:r>
            <a:r>
              <a:rPr b="0" spc="10" dirty="0">
                <a:latin typeface="Arial MT"/>
                <a:cs typeface="Arial MT"/>
              </a:rPr>
              <a:t> </a:t>
            </a:r>
            <a:r>
              <a:rPr b="0" dirty="0">
                <a:latin typeface="Arial MT"/>
                <a:cs typeface="Arial MT"/>
              </a:rPr>
              <a:t>—</a:t>
            </a:r>
            <a:r>
              <a:rPr b="0" spc="-25" dirty="0">
                <a:latin typeface="Arial MT"/>
                <a:cs typeface="Arial MT"/>
              </a:rPr>
              <a:t> </a:t>
            </a:r>
            <a:r>
              <a:rPr b="0" spc="-105" dirty="0">
                <a:latin typeface="Arial Black"/>
                <a:cs typeface="Arial Black"/>
              </a:rPr>
              <a:t>Probability</a:t>
            </a:r>
            <a:r>
              <a:rPr b="0" spc="-170" dirty="0">
                <a:latin typeface="Arial Black"/>
                <a:cs typeface="Arial Black"/>
              </a:rPr>
              <a:t> </a:t>
            </a:r>
            <a:r>
              <a:rPr b="0" spc="80" dirty="0">
                <a:latin typeface="Arial MT"/>
                <a:cs typeface="Arial MT"/>
              </a:rPr>
              <a:t>and</a:t>
            </a:r>
            <a:r>
              <a:rPr b="0" spc="-15" dirty="0">
                <a:latin typeface="Arial MT"/>
                <a:cs typeface="Arial MT"/>
              </a:rPr>
              <a:t> </a:t>
            </a:r>
            <a:r>
              <a:rPr b="0" spc="-10" dirty="0">
                <a:latin typeface="Arial Black"/>
                <a:cs typeface="Arial Black"/>
              </a:rPr>
              <a:t>Odds.</a:t>
            </a:r>
          </a:p>
          <a:p>
            <a:pPr marL="12700" marR="5080">
              <a:lnSpc>
                <a:spcPct val="100000"/>
              </a:lnSpc>
              <a:spcBef>
                <a:spcPts val="220"/>
              </a:spcBef>
            </a:pPr>
            <a:r>
              <a:rPr sz="1600" dirty="0">
                <a:solidFill>
                  <a:srgbClr val="000000"/>
                </a:solidFill>
                <a:latin typeface="Times New Roman"/>
                <a:cs typeface="Times New Roman"/>
              </a:rPr>
              <a:t>The</a:t>
            </a:r>
            <a:r>
              <a:rPr sz="1600" spc="75" dirty="0">
                <a:solidFill>
                  <a:srgbClr val="000000"/>
                </a:solidFill>
                <a:latin typeface="Times New Roman"/>
                <a:cs typeface="Times New Roman"/>
              </a:rPr>
              <a:t> </a:t>
            </a:r>
            <a:r>
              <a:rPr sz="1600" dirty="0">
                <a:solidFill>
                  <a:srgbClr val="000000"/>
                </a:solidFill>
                <a:latin typeface="Times New Roman"/>
                <a:cs typeface="Times New Roman"/>
              </a:rPr>
              <a:t>probability</a:t>
            </a:r>
            <a:r>
              <a:rPr sz="1600" spc="85" dirty="0">
                <a:solidFill>
                  <a:srgbClr val="000000"/>
                </a:solidFill>
                <a:latin typeface="Times New Roman"/>
                <a:cs typeface="Times New Roman"/>
              </a:rPr>
              <a:t> </a:t>
            </a:r>
            <a:r>
              <a:rPr sz="1600" dirty="0">
                <a:solidFill>
                  <a:srgbClr val="000000"/>
                </a:solidFill>
                <a:latin typeface="Times New Roman"/>
                <a:cs typeface="Times New Roman"/>
              </a:rPr>
              <a:t>that</a:t>
            </a:r>
            <a:r>
              <a:rPr sz="1600" spc="70" dirty="0">
                <a:solidFill>
                  <a:srgbClr val="000000"/>
                </a:solidFill>
                <a:latin typeface="Times New Roman"/>
                <a:cs typeface="Times New Roman"/>
              </a:rPr>
              <a:t> </a:t>
            </a:r>
            <a:r>
              <a:rPr sz="1600" dirty="0">
                <a:solidFill>
                  <a:srgbClr val="000000"/>
                </a:solidFill>
                <a:latin typeface="Times New Roman"/>
                <a:cs typeface="Times New Roman"/>
              </a:rPr>
              <a:t>an</a:t>
            </a:r>
            <a:r>
              <a:rPr sz="1600" spc="90" dirty="0">
                <a:solidFill>
                  <a:srgbClr val="000000"/>
                </a:solidFill>
                <a:latin typeface="Times New Roman"/>
                <a:cs typeface="Times New Roman"/>
              </a:rPr>
              <a:t> </a:t>
            </a:r>
            <a:r>
              <a:rPr sz="1600" dirty="0">
                <a:solidFill>
                  <a:srgbClr val="000000"/>
                </a:solidFill>
                <a:latin typeface="Times New Roman"/>
                <a:cs typeface="Times New Roman"/>
              </a:rPr>
              <a:t>event</a:t>
            </a:r>
            <a:r>
              <a:rPr sz="1600" spc="70" dirty="0">
                <a:solidFill>
                  <a:srgbClr val="000000"/>
                </a:solidFill>
                <a:latin typeface="Times New Roman"/>
                <a:cs typeface="Times New Roman"/>
              </a:rPr>
              <a:t> </a:t>
            </a:r>
            <a:r>
              <a:rPr sz="1600" dirty="0">
                <a:solidFill>
                  <a:srgbClr val="000000"/>
                </a:solidFill>
                <a:latin typeface="Times New Roman"/>
                <a:cs typeface="Times New Roman"/>
              </a:rPr>
              <a:t>will</a:t>
            </a:r>
            <a:r>
              <a:rPr sz="1600" spc="95" dirty="0">
                <a:solidFill>
                  <a:srgbClr val="000000"/>
                </a:solidFill>
                <a:latin typeface="Times New Roman"/>
                <a:cs typeface="Times New Roman"/>
              </a:rPr>
              <a:t> </a:t>
            </a:r>
            <a:r>
              <a:rPr sz="1600" dirty="0">
                <a:solidFill>
                  <a:srgbClr val="000000"/>
                </a:solidFill>
                <a:latin typeface="Times New Roman"/>
                <a:cs typeface="Times New Roman"/>
              </a:rPr>
              <a:t>occur</a:t>
            </a:r>
            <a:r>
              <a:rPr sz="1600" spc="50" dirty="0">
                <a:solidFill>
                  <a:srgbClr val="000000"/>
                </a:solidFill>
                <a:latin typeface="Times New Roman"/>
                <a:cs typeface="Times New Roman"/>
              </a:rPr>
              <a:t> </a:t>
            </a:r>
            <a:r>
              <a:rPr sz="1600" dirty="0">
                <a:solidFill>
                  <a:srgbClr val="000000"/>
                </a:solidFill>
                <a:latin typeface="Times New Roman"/>
                <a:cs typeface="Times New Roman"/>
              </a:rPr>
              <a:t>is</a:t>
            </a:r>
            <a:r>
              <a:rPr sz="1600" spc="90" dirty="0">
                <a:solidFill>
                  <a:srgbClr val="000000"/>
                </a:solidFill>
                <a:latin typeface="Times New Roman"/>
                <a:cs typeface="Times New Roman"/>
              </a:rPr>
              <a:t> </a:t>
            </a:r>
            <a:r>
              <a:rPr sz="1600" dirty="0">
                <a:solidFill>
                  <a:srgbClr val="000000"/>
                </a:solidFill>
                <a:latin typeface="Times New Roman"/>
                <a:cs typeface="Times New Roman"/>
              </a:rPr>
              <a:t>the</a:t>
            </a:r>
            <a:r>
              <a:rPr sz="1600" spc="90" dirty="0">
                <a:solidFill>
                  <a:srgbClr val="000000"/>
                </a:solidFill>
                <a:latin typeface="Times New Roman"/>
                <a:cs typeface="Times New Roman"/>
              </a:rPr>
              <a:t> </a:t>
            </a:r>
            <a:r>
              <a:rPr sz="1600" dirty="0">
                <a:solidFill>
                  <a:srgbClr val="000000"/>
                </a:solidFill>
                <a:latin typeface="Times New Roman"/>
                <a:cs typeface="Times New Roman"/>
              </a:rPr>
              <a:t>fraction</a:t>
            </a:r>
            <a:r>
              <a:rPr sz="1600" spc="85" dirty="0">
                <a:solidFill>
                  <a:srgbClr val="000000"/>
                </a:solidFill>
                <a:latin typeface="Times New Roman"/>
                <a:cs typeface="Times New Roman"/>
              </a:rPr>
              <a:t> </a:t>
            </a:r>
            <a:r>
              <a:rPr sz="1600" dirty="0">
                <a:solidFill>
                  <a:srgbClr val="000000"/>
                </a:solidFill>
                <a:latin typeface="Times New Roman"/>
                <a:cs typeface="Times New Roman"/>
              </a:rPr>
              <a:t>of</a:t>
            </a:r>
            <a:r>
              <a:rPr sz="1600" spc="90" dirty="0">
                <a:solidFill>
                  <a:srgbClr val="000000"/>
                </a:solidFill>
                <a:latin typeface="Times New Roman"/>
                <a:cs typeface="Times New Roman"/>
              </a:rPr>
              <a:t> </a:t>
            </a:r>
            <a:r>
              <a:rPr sz="1600" dirty="0">
                <a:solidFill>
                  <a:srgbClr val="000000"/>
                </a:solidFill>
                <a:latin typeface="Times New Roman"/>
                <a:cs typeface="Times New Roman"/>
              </a:rPr>
              <a:t>times</a:t>
            </a:r>
            <a:r>
              <a:rPr sz="1600" spc="90" dirty="0">
                <a:solidFill>
                  <a:srgbClr val="000000"/>
                </a:solidFill>
                <a:latin typeface="Times New Roman"/>
                <a:cs typeface="Times New Roman"/>
              </a:rPr>
              <a:t> </a:t>
            </a:r>
            <a:r>
              <a:rPr sz="1600" dirty="0">
                <a:solidFill>
                  <a:srgbClr val="000000"/>
                </a:solidFill>
                <a:latin typeface="Times New Roman"/>
                <a:cs typeface="Times New Roman"/>
              </a:rPr>
              <a:t>you</a:t>
            </a:r>
            <a:r>
              <a:rPr sz="1600" spc="85" dirty="0">
                <a:solidFill>
                  <a:srgbClr val="000000"/>
                </a:solidFill>
                <a:latin typeface="Times New Roman"/>
                <a:cs typeface="Times New Roman"/>
              </a:rPr>
              <a:t> </a:t>
            </a:r>
            <a:r>
              <a:rPr sz="1600" dirty="0">
                <a:solidFill>
                  <a:srgbClr val="000000"/>
                </a:solidFill>
                <a:latin typeface="Times New Roman"/>
                <a:cs typeface="Times New Roman"/>
              </a:rPr>
              <a:t>expect</a:t>
            </a:r>
            <a:r>
              <a:rPr sz="1600" spc="90" dirty="0">
                <a:solidFill>
                  <a:srgbClr val="000000"/>
                </a:solidFill>
                <a:latin typeface="Times New Roman"/>
                <a:cs typeface="Times New Roman"/>
              </a:rPr>
              <a:t> </a:t>
            </a:r>
            <a:r>
              <a:rPr sz="1600" dirty="0">
                <a:solidFill>
                  <a:srgbClr val="000000"/>
                </a:solidFill>
                <a:latin typeface="Times New Roman"/>
                <a:cs typeface="Times New Roman"/>
              </a:rPr>
              <a:t>to</a:t>
            </a:r>
            <a:r>
              <a:rPr sz="1600" spc="80" dirty="0">
                <a:solidFill>
                  <a:srgbClr val="000000"/>
                </a:solidFill>
                <a:latin typeface="Times New Roman"/>
                <a:cs typeface="Times New Roman"/>
              </a:rPr>
              <a:t> </a:t>
            </a:r>
            <a:r>
              <a:rPr sz="1600" dirty="0">
                <a:solidFill>
                  <a:srgbClr val="000000"/>
                </a:solidFill>
                <a:latin typeface="Times New Roman"/>
                <a:cs typeface="Times New Roman"/>
              </a:rPr>
              <a:t>see</a:t>
            </a:r>
            <a:r>
              <a:rPr sz="1600" spc="95" dirty="0">
                <a:solidFill>
                  <a:srgbClr val="000000"/>
                </a:solidFill>
                <a:latin typeface="Times New Roman"/>
                <a:cs typeface="Times New Roman"/>
              </a:rPr>
              <a:t> </a:t>
            </a:r>
            <a:r>
              <a:rPr sz="1600" dirty="0">
                <a:solidFill>
                  <a:srgbClr val="000000"/>
                </a:solidFill>
                <a:latin typeface="Times New Roman"/>
                <a:cs typeface="Times New Roman"/>
              </a:rPr>
              <a:t>that</a:t>
            </a:r>
            <a:r>
              <a:rPr sz="1600" spc="90" dirty="0">
                <a:solidFill>
                  <a:srgbClr val="000000"/>
                </a:solidFill>
                <a:latin typeface="Times New Roman"/>
                <a:cs typeface="Times New Roman"/>
              </a:rPr>
              <a:t> </a:t>
            </a:r>
            <a:r>
              <a:rPr sz="1600" dirty="0">
                <a:solidFill>
                  <a:srgbClr val="000000"/>
                </a:solidFill>
                <a:latin typeface="Times New Roman"/>
                <a:cs typeface="Times New Roman"/>
              </a:rPr>
              <a:t>event</a:t>
            </a:r>
            <a:r>
              <a:rPr sz="1600" spc="85" dirty="0">
                <a:solidFill>
                  <a:srgbClr val="000000"/>
                </a:solidFill>
                <a:latin typeface="Times New Roman"/>
                <a:cs typeface="Times New Roman"/>
              </a:rPr>
              <a:t> </a:t>
            </a:r>
            <a:r>
              <a:rPr sz="1600" dirty="0">
                <a:solidFill>
                  <a:srgbClr val="000000"/>
                </a:solidFill>
                <a:latin typeface="Times New Roman"/>
                <a:cs typeface="Times New Roman"/>
              </a:rPr>
              <a:t>in</a:t>
            </a:r>
            <a:r>
              <a:rPr sz="1600" spc="100" dirty="0">
                <a:solidFill>
                  <a:srgbClr val="000000"/>
                </a:solidFill>
                <a:latin typeface="Times New Roman"/>
                <a:cs typeface="Times New Roman"/>
              </a:rPr>
              <a:t> </a:t>
            </a:r>
            <a:r>
              <a:rPr sz="1600" dirty="0">
                <a:solidFill>
                  <a:srgbClr val="000000"/>
                </a:solidFill>
                <a:latin typeface="Times New Roman"/>
                <a:cs typeface="Times New Roman"/>
              </a:rPr>
              <a:t>many</a:t>
            </a:r>
            <a:r>
              <a:rPr sz="1600" spc="90" dirty="0">
                <a:solidFill>
                  <a:srgbClr val="000000"/>
                </a:solidFill>
                <a:latin typeface="Times New Roman"/>
                <a:cs typeface="Times New Roman"/>
              </a:rPr>
              <a:t> </a:t>
            </a:r>
            <a:r>
              <a:rPr sz="1600" dirty="0">
                <a:solidFill>
                  <a:srgbClr val="000000"/>
                </a:solidFill>
                <a:latin typeface="Times New Roman"/>
                <a:cs typeface="Times New Roman"/>
              </a:rPr>
              <a:t>trials.</a:t>
            </a:r>
            <a:r>
              <a:rPr sz="1600" spc="85" dirty="0">
                <a:solidFill>
                  <a:srgbClr val="000000"/>
                </a:solidFill>
                <a:latin typeface="Times New Roman"/>
                <a:cs typeface="Times New Roman"/>
              </a:rPr>
              <a:t> </a:t>
            </a:r>
            <a:r>
              <a:rPr sz="1600" dirty="0">
                <a:solidFill>
                  <a:srgbClr val="000000"/>
                </a:solidFill>
                <a:latin typeface="Times New Roman"/>
                <a:cs typeface="Times New Roman"/>
              </a:rPr>
              <a:t>If</a:t>
            </a:r>
            <a:r>
              <a:rPr sz="1600" spc="80" dirty="0">
                <a:solidFill>
                  <a:srgbClr val="000000"/>
                </a:solidFill>
                <a:latin typeface="Times New Roman"/>
                <a:cs typeface="Times New Roman"/>
              </a:rPr>
              <a:t> </a:t>
            </a:r>
            <a:r>
              <a:rPr sz="1600" dirty="0">
                <a:solidFill>
                  <a:srgbClr val="000000"/>
                </a:solidFill>
                <a:latin typeface="Times New Roman"/>
                <a:cs typeface="Times New Roman"/>
              </a:rPr>
              <a:t>the</a:t>
            </a:r>
            <a:r>
              <a:rPr sz="1600" spc="85" dirty="0">
                <a:solidFill>
                  <a:srgbClr val="000000"/>
                </a:solidFill>
                <a:latin typeface="Times New Roman"/>
                <a:cs typeface="Times New Roman"/>
              </a:rPr>
              <a:t> </a:t>
            </a:r>
            <a:r>
              <a:rPr sz="1600" dirty="0">
                <a:solidFill>
                  <a:srgbClr val="000000"/>
                </a:solidFill>
                <a:latin typeface="Times New Roman"/>
                <a:cs typeface="Times New Roman"/>
              </a:rPr>
              <a:t>probability</a:t>
            </a:r>
            <a:r>
              <a:rPr sz="1600" spc="90" dirty="0">
                <a:solidFill>
                  <a:srgbClr val="000000"/>
                </a:solidFill>
                <a:latin typeface="Times New Roman"/>
                <a:cs typeface="Times New Roman"/>
              </a:rPr>
              <a:t> </a:t>
            </a:r>
            <a:r>
              <a:rPr sz="1600" dirty="0">
                <a:solidFill>
                  <a:srgbClr val="000000"/>
                </a:solidFill>
                <a:latin typeface="Times New Roman"/>
                <a:cs typeface="Times New Roman"/>
              </a:rPr>
              <a:t>of</a:t>
            </a:r>
            <a:r>
              <a:rPr sz="1600" spc="80" dirty="0">
                <a:solidFill>
                  <a:srgbClr val="000000"/>
                </a:solidFill>
                <a:latin typeface="Times New Roman"/>
                <a:cs typeface="Times New Roman"/>
              </a:rPr>
              <a:t> </a:t>
            </a:r>
            <a:r>
              <a:rPr sz="1600" spc="-25" dirty="0">
                <a:solidFill>
                  <a:srgbClr val="000000"/>
                </a:solidFill>
                <a:latin typeface="Times New Roman"/>
                <a:cs typeface="Times New Roman"/>
              </a:rPr>
              <a:t>an </a:t>
            </a:r>
            <a:r>
              <a:rPr sz="1600" dirty="0">
                <a:solidFill>
                  <a:srgbClr val="000000"/>
                </a:solidFill>
                <a:latin typeface="Times New Roman"/>
                <a:cs typeface="Times New Roman"/>
              </a:rPr>
              <a:t>event</a:t>
            </a:r>
            <a:r>
              <a:rPr sz="1600" spc="-45" dirty="0">
                <a:solidFill>
                  <a:srgbClr val="000000"/>
                </a:solidFill>
                <a:latin typeface="Times New Roman"/>
                <a:cs typeface="Times New Roman"/>
              </a:rPr>
              <a:t> </a:t>
            </a:r>
            <a:r>
              <a:rPr sz="1600" dirty="0">
                <a:solidFill>
                  <a:srgbClr val="000000"/>
                </a:solidFill>
                <a:latin typeface="Times New Roman"/>
                <a:cs typeface="Times New Roman"/>
              </a:rPr>
              <a:t>occurring</a:t>
            </a:r>
            <a:r>
              <a:rPr sz="1600" spc="-15" dirty="0">
                <a:solidFill>
                  <a:srgbClr val="000000"/>
                </a:solidFill>
                <a:latin typeface="Times New Roman"/>
                <a:cs typeface="Times New Roman"/>
              </a:rPr>
              <a:t> </a:t>
            </a:r>
            <a:r>
              <a:rPr sz="1600" dirty="0">
                <a:solidFill>
                  <a:srgbClr val="000000"/>
                </a:solidFill>
                <a:latin typeface="Times New Roman"/>
                <a:cs typeface="Times New Roman"/>
              </a:rPr>
              <a:t>is</a:t>
            </a:r>
            <a:r>
              <a:rPr sz="1600" spc="-80" dirty="0">
                <a:solidFill>
                  <a:srgbClr val="000000"/>
                </a:solidFill>
                <a:latin typeface="Times New Roman"/>
                <a:cs typeface="Times New Roman"/>
              </a:rPr>
              <a:t> </a:t>
            </a:r>
            <a:r>
              <a:rPr sz="1600" spc="-60" dirty="0">
                <a:solidFill>
                  <a:srgbClr val="000000"/>
                </a:solidFill>
                <a:latin typeface="Times New Roman"/>
                <a:cs typeface="Times New Roman"/>
              </a:rPr>
              <a:t>Y,</a:t>
            </a:r>
            <a:r>
              <a:rPr sz="1600" spc="-40" dirty="0">
                <a:solidFill>
                  <a:srgbClr val="000000"/>
                </a:solidFill>
                <a:latin typeface="Times New Roman"/>
                <a:cs typeface="Times New Roman"/>
              </a:rPr>
              <a:t> </a:t>
            </a:r>
            <a:r>
              <a:rPr sz="1600" dirty="0">
                <a:solidFill>
                  <a:srgbClr val="000000"/>
                </a:solidFill>
                <a:latin typeface="Times New Roman"/>
                <a:cs typeface="Times New Roman"/>
              </a:rPr>
              <a:t>then</a:t>
            </a:r>
            <a:r>
              <a:rPr sz="1600" spc="-25" dirty="0">
                <a:solidFill>
                  <a:srgbClr val="000000"/>
                </a:solidFill>
                <a:latin typeface="Times New Roman"/>
                <a:cs typeface="Times New Roman"/>
              </a:rPr>
              <a:t> </a:t>
            </a:r>
            <a:r>
              <a:rPr sz="1600" dirty="0">
                <a:solidFill>
                  <a:srgbClr val="000000"/>
                </a:solidFill>
                <a:latin typeface="Times New Roman"/>
                <a:cs typeface="Times New Roman"/>
              </a:rPr>
              <a:t>the</a:t>
            </a:r>
            <a:r>
              <a:rPr sz="1600" spc="-35" dirty="0">
                <a:solidFill>
                  <a:srgbClr val="000000"/>
                </a:solidFill>
                <a:latin typeface="Times New Roman"/>
                <a:cs typeface="Times New Roman"/>
              </a:rPr>
              <a:t> </a:t>
            </a:r>
            <a:r>
              <a:rPr sz="1600" dirty="0">
                <a:solidFill>
                  <a:srgbClr val="000000"/>
                </a:solidFill>
                <a:latin typeface="Times New Roman"/>
                <a:cs typeface="Times New Roman"/>
              </a:rPr>
              <a:t>probability</a:t>
            </a:r>
            <a:r>
              <a:rPr sz="1600" spc="-15" dirty="0">
                <a:solidFill>
                  <a:srgbClr val="000000"/>
                </a:solidFill>
                <a:latin typeface="Times New Roman"/>
                <a:cs typeface="Times New Roman"/>
              </a:rPr>
              <a:t> </a:t>
            </a:r>
            <a:r>
              <a:rPr sz="1600" dirty="0">
                <a:solidFill>
                  <a:srgbClr val="000000"/>
                </a:solidFill>
                <a:latin typeface="Times New Roman"/>
                <a:cs typeface="Times New Roman"/>
              </a:rPr>
              <a:t>of</a:t>
            </a:r>
            <a:r>
              <a:rPr sz="1600" spc="-45" dirty="0">
                <a:solidFill>
                  <a:srgbClr val="000000"/>
                </a:solidFill>
                <a:latin typeface="Times New Roman"/>
                <a:cs typeface="Times New Roman"/>
              </a:rPr>
              <a:t> </a:t>
            </a:r>
            <a:r>
              <a:rPr sz="1600" dirty="0">
                <a:solidFill>
                  <a:srgbClr val="000000"/>
                </a:solidFill>
                <a:latin typeface="Times New Roman"/>
                <a:cs typeface="Times New Roman"/>
              </a:rPr>
              <a:t>the</a:t>
            </a:r>
            <a:r>
              <a:rPr sz="1600" spc="-20" dirty="0">
                <a:solidFill>
                  <a:srgbClr val="000000"/>
                </a:solidFill>
                <a:latin typeface="Times New Roman"/>
                <a:cs typeface="Times New Roman"/>
              </a:rPr>
              <a:t> </a:t>
            </a:r>
            <a:r>
              <a:rPr sz="1600" dirty="0">
                <a:solidFill>
                  <a:srgbClr val="000000"/>
                </a:solidFill>
                <a:latin typeface="Times New Roman"/>
                <a:cs typeface="Times New Roman"/>
              </a:rPr>
              <a:t>event</a:t>
            </a:r>
            <a:r>
              <a:rPr sz="1600" spc="-35" dirty="0">
                <a:solidFill>
                  <a:srgbClr val="000000"/>
                </a:solidFill>
                <a:latin typeface="Times New Roman"/>
                <a:cs typeface="Times New Roman"/>
              </a:rPr>
              <a:t> </a:t>
            </a:r>
            <a:r>
              <a:rPr sz="1600" dirty="0">
                <a:solidFill>
                  <a:srgbClr val="000000"/>
                </a:solidFill>
                <a:latin typeface="Times New Roman"/>
                <a:cs typeface="Times New Roman"/>
              </a:rPr>
              <a:t>not</a:t>
            </a:r>
            <a:r>
              <a:rPr sz="1600" spc="-30" dirty="0">
                <a:solidFill>
                  <a:srgbClr val="000000"/>
                </a:solidFill>
                <a:latin typeface="Times New Roman"/>
                <a:cs typeface="Times New Roman"/>
              </a:rPr>
              <a:t> </a:t>
            </a:r>
            <a:r>
              <a:rPr sz="1600" dirty="0">
                <a:solidFill>
                  <a:srgbClr val="000000"/>
                </a:solidFill>
                <a:latin typeface="Times New Roman"/>
                <a:cs typeface="Times New Roman"/>
              </a:rPr>
              <a:t>occurring</a:t>
            </a:r>
            <a:r>
              <a:rPr sz="1600" spc="-15" dirty="0">
                <a:solidFill>
                  <a:srgbClr val="000000"/>
                </a:solidFill>
                <a:latin typeface="Times New Roman"/>
                <a:cs typeface="Times New Roman"/>
              </a:rPr>
              <a:t> </a:t>
            </a:r>
            <a:r>
              <a:rPr sz="1600" dirty="0">
                <a:solidFill>
                  <a:srgbClr val="000000"/>
                </a:solidFill>
                <a:latin typeface="Times New Roman"/>
                <a:cs typeface="Times New Roman"/>
              </a:rPr>
              <a:t>is</a:t>
            </a:r>
            <a:r>
              <a:rPr sz="1600" spc="-25" dirty="0">
                <a:solidFill>
                  <a:srgbClr val="000000"/>
                </a:solidFill>
                <a:latin typeface="Times New Roman"/>
                <a:cs typeface="Times New Roman"/>
              </a:rPr>
              <a:t> </a:t>
            </a:r>
            <a:r>
              <a:rPr sz="1600" spc="-10" dirty="0">
                <a:solidFill>
                  <a:srgbClr val="000000"/>
                </a:solidFill>
                <a:latin typeface="Times New Roman"/>
                <a:cs typeface="Times New Roman"/>
              </a:rPr>
              <a:t>1-</a:t>
            </a:r>
            <a:r>
              <a:rPr sz="1600" spc="-60" dirty="0">
                <a:solidFill>
                  <a:srgbClr val="000000"/>
                </a:solidFill>
                <a:latin typeface="Times New Roman"/>
                <a:cs typeface="Times New Roman"/>
              </a:rPr>
              <a:t>Y.</a:t>
            </a:r>
            <a:r>
              <a:rPr sz="1600" spc="-40" dirty="0">
                <a:solidFill>
                  <a:srgbClr val="000000"/>
                </a:solidFill>
                <a:latin typeface="Times New Roman"/>
                <a:cs typeface="Times New Roman"/>
              </a:rPr>
              <a:t> </a:t>
            </a:r>
            <a:r>
              <a:rPr sz="1600" dirty="0">
                <a:solidFill>
                  <a:srgbClr val="000000"/>
                </a:solidFill>
                <a:latin typeface="Times New Roman"/>
                <a:cs typeface="Times New Roman"/>
              </a:rPr>
              <a:t>Probabilities</a:t>
            </a:r>
            <a:r>
              <a:rPr sz="1600" spc="-5" dirty="0">
                <a:solidFill>
                  <a:srgbClr val="000000"/>
                </a:solidFill>
                <a:latin typeface="Times New Roman"/>
                <a:cs typeface="Times New Roman"/>
              </a:rPr>
              <a:t> </a:t>
            </a:r>
            <a:r>
              <a:rPr sz="1600" dirty="0">
                <a:solidFill>
                  <a:srgbClr val="000000"/>
                </a:solidFill>
                <a:latin typeface="Times New Roman"/>
                <a:cs typeface="Times New Roman"/>
              </a:rPr>
              <a:t>always</a:t>
            </a:r>
            <a:r>
              <a:rPr sz="1600" spc="-55" dirty="0">
                <a:solidFill>
                  <a:srgbClr val="000000"/>
                </a:solidFill>
                <a:latin typeface="Times New Roman"/>
                <a:cs typeface="Times New Roman"/>
              </a:rPr>
              <a:t> </a:t>
            </a:r>
            <a:r>
              <a:rPr sz="1600" dirty="0">
                <a:solidFill>
                  <a:srgbClr val="000000"/>
                </a:solidFill>
                <a:latin typeface="Times New Roman"/>
                <a:cs typeface="Times New Roman"/>
              </a:rPr>
              <a:t>range</a:t>
            </a:r>
            <a:r>
              <a:rPr sz="1600" spc="-25" dirty="0">
                <a:solidFill>
                  <a:srgbClr val="000000"/>
                </a:solidFill>
                <a:latin typeface="Times New Roman"/>
                <a:cs typeface="Times New Roman"/>
              </a:rPr>
              <a:t> </a:t>
            </a:r>
            <a:r>
              <a:rPr sz="1600" dirty="0">
                <a:solidFill>
                  <a:srgbClr val="000000"/>
                </a:solidFill>
                <a:latin typeface="Times New Roman"/>
                <a:cs typeface="Times New Roman"/>
              </a:rPr>
              <a:t>between</a:t>
            </a:r>
            <a:r>
              <a:rPr sz="1600" spc="-40" dirty="0">
                <a:solidFill>
                  <a:srgbClr val="000000"/>
                </a:solidFill>
                <a:latin typeface="Times New Roman"/>
                <a:cs typeface="Times New Roman"/>
              </a:rPr>
              <a:t> </a:t>
            </a:r>
            <a:r>
              <a:rPr sz="1600" dirty="0">
                <a:solidFill>
                  <a:srgbClr val="000000"/>
                </a:solidFill>
                <a:latin typeface="Times New Roman"/>
                <a:cs typeface="Times New Roman"/>
              </a:rPr>
              <a:t>0</a:t>
            </a:r>
            <a:r>
              <a:rPr sz="1600" spc="-40" dirty="0">
                <a:solidFill>
                  <a:srgbClr val="000000"/>
                </a:solidFill>
                <a:latin typeface="Times New Roman"/>
                <a:cs typeface="Times New Roman"/>
              </a:rPr>
              <a:t> </a:t>
            </a:r>
            <a:r>
              <a:rPr sz="1600" dirty="0">
                <a:solidFill>
                  <a:srgbClr val="000000"/>
                </a:solidFill>
                <a:latin typeface="Times New Roman"/>
                <a:cs typeface="Times New Roman"/>
              </a:rPr>
              <a:t>and</a:t>
            </a:r>
            <a:r>
              <a:rPr sz="1600" spc="-50" dirty="0">
                <a:solidFill>
                  <a:srgbClr val="000000"/>
                </a:solidFill>
                <a:latin typeface="Times New Roman"/>
                <a:cs typeface="Times New Roman"/>
              </a:rPr>
              <a:t> </a:t>
            </a:r>
            <a:r>
              <a:rPr sz="1600" spc="-25" dirty="0">
                <a:solidFill>
                  <a:srgbClr val="000000"/>
                </a:solidFill>
                <a:latin typeface="Times New Roman"/>
                <a:cs typeface="Times New Roman"/>
              </a:rPr>
              <a:t>1.</a:t>
            </a:r>
            <a:endParaRPr sz="1600">
              <a:latin typeface="Times New Roman"/>
              <a:cs typeface="Times New Roman"/>
            </a:endParaRPr>
          </a:p>
        </p:txBody>
      </p:sp>
      <p:sp>
        <p:nvSpPr>
          <p:cNvPr id="4" name="object 4"/>
          <p:cNvSpPr txBox="1"/>
          <p:nvPr/>
        </p:nvSpPr>
        <p:spPr>
          <a:xfrm>
            <a:off x="323528" y="3130589"/>
            <a:ext cx="8675370" cy="1184491"/>
          </a:xfrm>
          <a:prstGeom prst="rect">
            <a:avLst/>
          </a:prstGeom>
        </p:spPr>
        <p:txBody>
          <a:bodyPr vert="horz" wrap="square" lIns="0" tIns="5715" rIns="0" bIns="0" rtlCol="0">
            <a:spAutoFit/>
          </a:bodyPr>
          <a:lstStyle/>
          <a:p>
            <a:pPr marL="12700" marR="5080">
              <a:lnSpc>
                <a:spcPct val="101400"/>
              </a:lnSpc>
              <a:spcBef>
                <a:spcPts val="45"/>
              </a:spcBef>
              <a:tabLst>
                <a:tab pos="753110" algn="l"/>
                <a:tab pos="1617345" algn="l"/>
              </a:tabLst>
            </a:pPr>
            <a:r>
              <a:rPr sz="2800" b="1" spc="-25" dirty="0">
                <a:latin typeface="Times New Roman"/>
                <a:cs typeface="Times New Roman"/>
              </a:rPr>
              <a:t>The</a:t>
            </a:r>
            <a:r>
              <a:rPr sz="2800" b="1" dirty="0">
                <a:latin typeface="Times New Roman"/>
                <a:cs typeface="Times New Roman"/>
              </a:rPr>
              <a:t>	</a:t>
            </a:r>
            <a:r>
              <a:rPr sz="2800" b="1" spc="-20" dirty="0">
                <a:latin typeface="Times New Roman"/>
                <a:cs typeface="Times New Roman"/>
              </a:rPr>
              <a:t>odds</a:t>
            </a:r>
            <a:r>
              <a:rPr sz="2800" b="1" dirty="0">
                <a:latin typeface="Times New Roman"/>
                <a:cs typeface="Times New Roman"/>
              </a:rPr>
              <a:t>	</a:t>
            </a:r>
            <a:r>
              <a:rPr sz="1600" b="1" dirty="0">
                <a:latin typeface="Times New Roman"/>
                <a:cs typeface="Times New Roman"/>
              </a:rPr>
              <a:t>are</a:t>
            </a:r>
            <a:r>
              <a:rPr sz="1600" b="1" spc="140" dirty="0">
                <a:latin typeface="Times New Roman"/>
                <a:cs typeface="Times New Roman"/>
              </a:rPr>
              <a:t> </a:t>
            </a:r>
            <a:r>
              <a:rPr sz="1600" b="1" dirty="0">
                <a:latin typeface="Times New Roman"/>
                <a:cs typeface="Times New Roman"/>
              </a:rPr>
              <a:t>defined</a:t>
            </a:r>
            <a:r>
              <a:rPr sz="1600" b="1" spc="145" dirty="0">
                <a:latin typeface="Times New Roman"/>
                <a:cs typeface="Times New Roman"/>
              </a:rPr>
              <a:t> </a:t>
            </a:r>
            <a:r>
              <a:rPr sz="1600" b="1" dirty="0">
                <a:latin typeface="Times New Roman"/>
                <a:cs typeface="Times New Roman"/>
              </a:rPr>
              <a:t>as</a:t>
            </a:r>
            <a:r>
              <a:rPr sz="1600" b="1" spc="155" dirty="0">
                <a:latin typeface="Times New Roman"/>
                <a:cs typeface="Times New Roman"/>
              </a:rPr>
              <a:t> </a:t>
            </a:r>
            <a:r>
              <a:rPr sz="1600" b="1" dirty="0">
                <a:latin typeface="Times New Roman"/>
                <a:cs typeface="Times New Roman"/>
              </a:rPr>
              <a:t>the</a:t>
            </a:r>
            <a:r>
              <a:rPr sz="1600" b="1" spc="145" dirty="0">
                <a:latin typeface="Times New Roman"/>
                <a:cs typeface="Times New Roman"/>
              </a:rPr>
              <a:t> </a:t>
            </a:r>
            <a:r>
              <a:rPr sz="1600" b="1" dirty="0">
                <a:latin typeface="Times New Roman"/>
                <a:cs typeface="Times New Roman"/>
              </a:rPr>
              <a:t>probability</a:t>
            </a:r>
            <a:r>
              <a:rPr sz="1600" b="1" spc="160" dirty="0">
                <a:latin typeface="Times New Roman"/>
                <a:cs typeface="Times New Roman"/>
              </a:rPr>
              <a:t> </a:t>
            </a:r>
            <a:r>
              <a:rPr sz="1600" b="1" dirty="0">
                <a:latin typeface="Times New Roman"/>
                <a:cs typeface="Times New Roman"/>
              </a:rPr>
              <a:t>that</a:t>
            </a:r>
            <a:r>
              <a:rPr sz="1600" b="1" spc="155" dirty="0">
                <a:latin typeface="Times New Roman"/>
                <a:cs typeface="Times New Roman"/>
              </a:rPr>
              <a:t> </a:t>
            </a:r>
            <a:r>
              <a:rPr sz="1600" b="1" dirty="0">
                <a:latin typeface="Times New Roman"/>
                <a:cs typeface="Times New Roman"/>
              </a:rPr>
              <a:t>the</a:t>
            </a:r>
            <a:r>
              <a:rPr sz="1600" b="1" spc="145" dirty="0">
                <a:latin typeface="Times New Roman"/>
                <a:cs typeface="Times New Roman"/>
              </a:rPr>
              <a:t> </a:t>
            </a:r>
            <a:r>
              <a:rPr sz="1600" b="1" dirty="0">
                <a:latin typeface="Times New Roman"/>
                <a:cs typeface="Times New Roman"/>
              </a:rPr>
              <a:t>event</a:t>
            </a:r>
            <a:r>
              <a:rPr sz="1600" b="1" spc="135" dirty="0">
                <a:latin typeface="Times New Roman"/>
                <a:cs typeface="Times New Roman"/>
              </a:rPr>
              <a:t> </a:t>
            </a:r>
            <a:r>
              <a:rPr sz="1600" b="1" dirty="0">
                <a:latin typeface="Times New Roman"/>
                <a:cs typeface="Times New Roman"/>
              </a:rPr>
              <a:t>will</a:t>
            </a:r>
            <a:r>
              <a:rPr sz="1600" b="1" spc="155" dirty="0">
                <a:latin typeface="Times New Roman"/>
                <a:cs typeface="Times New Roman"/>
              </a:rPr>
              <a:t> </a:t>
            </a:r>
            <a:r>
              <a:rPr sz="1600" b="1" dirty="0">
                <a:latin typeface="Times New Roman"/>
                <a:cs typeface="Times New Roman"/>
              </a:rPr>
              <a:t>occur</a:t>
            </a:r>
            <a:r>
              <a:rPr sz="1600" b="1" spc="120" dirty="0">
                <a:latin typeface="Times New Roman"/>
                <a:cs typeface="Times New Roman"/>
              </a:rPr>
              <a:t> </a:t>
            </a:r>
            <a:r>
              <a:rPr sz="1600" b="1" dirty="0">
                <a:latin typeface="Times New Roman"/>
                <a:cs typeface="Times New Roman"/>
              </a:rPr>
              <a:t>divided</a:t>
            </a:r>
            <a:r>
              <a:rPr sz="1600" b="1" spc="150" dirty="0">
                <a:latin typeface="Times New Roman"/>
                <a:cs typeface="Times New Roman"/>
              </a:rPr>
              <a:t> </a:t>
            </a:r>
            <a:r>
              <a:rPr sz="1600" b="1" dirty="0">
                <a:latin typeface="Times New Roman"/>
                <a:cs typeface="Times New Roman"/>
              </a:rPr>
              <a:t>by</a:t>
            </a:r>
            <a:r>
              <a:rPr sz="1600" b="1" spc="160" dirty="0">
                <a:latin typeface="Times New Roman"/>
                <a:cs typeface="Times New Roman"/>
              </a:rPr>
              <a:t> </a:t>
            </a:r>
            <a:r>
              <a:rPr sz="1600" b="1" dirty="0">
                <a:latin typeface="Times New Roman"/>
                <a:cs typeface="Times New Roman"/>
              </a:rPr>
              <a:t>the</a:t>
            </a:r>
            <a:r>
              <a:rPr sz="1600" b="1" spc="140" dirty="0">
                <a:latin typeface="Times New Roman"/>
                <a:cs typeface="Times New Roman"/>
              </a:rPr>
              <a:t> </a:t>
            </a:r>
            <a:r>
              <a:rPr sz="1600" b="1" dirty="0">
                <a:latin typeface="Times New Roman"/>
                <a:cs typeface="Times New Roman"/>
              </a:rPr>
              <a:t>probability</a:t>
            </a:r>
            <a:r>
              <a:rPr sz="1600" b="1" spc="165" dirty="0">
                <a:latin typeface="Times New Roman"/>
                <a:cs typeface="Times New Roman"/>
              </a:rPr>
              <a:t> </a:t>
            </a:r>
            <a:r>
              <a:rPr sz="1600" b="1" dirty="0">
                <a:latin typeface="Times New Roman"/>
                <a:cs typeface="Times New Roman"/>
              </a:rPr>
              <a:t>that</a:t>
            </a:r>
            <a:r>
              <a:rPr sz="1600" b="1" spc="150" dirty="0">
                <a:latin typeface="Times New Roman"/>
                <a:cs typeface="Times New Roman"/>
              </a:rPr>
              <a:t> </a:t>
            </a:r>
            <a:r>
              <a:rPr sz="1600" b="1" dirty="0">
                <a:latin typeface="Times New Roman"/>
                <a:cs typeface="Times New Roman"/>
              </a:rPr>
              <a:t>the</a:t>
            </a:r>
            <a:r>
              <a:rPr sz="1600" b="1" spc="150" dirty="0">
                <a:latin typeface="Times New Roman"/>
                <a:cs typeface="Times New Roman"/>
              </a:rPr>
              <a:t> </a:t>
            </a:r>
            <a:r>
              <a:rPr sz="1600" b="1" dirty="0">
                <a:latin typeface="Times New Roman"/>
                <a:cs typeface="Times New Roman"/>
              </a:rPr>
              <a:t>event</a:t>
            </a:r>
            <a:r>
              <a:rPr sz="1600" b="1" spc="140" dirty="0">
                <a:latin typeface="Times New Roman"/>
                <a:cs typeface="Times New Roman"/>
              </a:rPr>
              <a:t> </a:t>
            </a:r>
            <a:r>
              <a:rPr sz="1600" b="1" dirty="0">
                <a:latin typeface="Times New Roman"/>
                <a:cs typeface="Times New Roman"/>
              </a:rPr>
              <a:t>will</a:t>
            </a:r>
            <a:r>
              <a:rPr sz="1600" b="1" spc="145" dirty="0">
                <a:latin typeface="Times New Roman"/>
                <a:cs typeface="Times New Roman"/>
              </a:rPr>
              <a:t> </a:t>
            </a:r>
            <a:r>
              <a:rPr sz="1600" b="1" dirty="0">
                <a:latin typeface="Times New Roman"/>
                <a:cs typeface="Times New Roman"/>
              </a:rPr>
              <a:t>not</a:t>
            </a:r>
            <a:r>
              <a:rPr sz="1600" b="1" spc="140" dirty="0">
                <a:latin typeface="Times New Roman"/>
                <a:cs typeface="Times New Roman"/>
              </a:rPr>
              <a:t> </a:t>
            </a:r>
            <a:r>
              <a:rPr sz="1600" b="1" spc="-10" dirty="0">
                <a:latin typeface="Times New Roman"/>
                <a:cs typeface="Times New Roman"/>
              </a:rPr>
              <a:t>occur. </a:t>
            </a:r>
            <a:r>
              <a:rPr sz="1600" b="1" dirty="0">
                <a:latin typeface="Times New Roman"/>
                <a:cs typeface="Times New Roman"/>
              </a:rPr>
              <a:t>Unlike</a:t>
            </a:r>
            <a:r>
              <a:rPr sz="1600" b="1" spc="-20" dirty="0">
                <a:latin typeface="Times New Roman"/>
                <a:cs typeface="Times New Roman"/>
              </a:rPr>
              <a:t> </a:t>
            </a:r>
            <a:r>
              <a:rPr sz="1600" b="1" spc="-10" dirty="0">
                <a:latin typeface="Times New Roman"/>
                <a:cs typeface="Times New Roman"/>
              </a:rPr>
              <a:t>probability,</a:t>
            </a:r>
            <a:r>
              <a:rPr sz="1600" b="1" spc="-15" dirty="0">
                <a:latin typeface="Times New Roman"/>
                <a:cs typeface="Times New Roman"/>
              </a:rPr>
              <a:t> </a:t>
            </a:r>
            <a:r>
              <a:rPr sz="1600" b="1" dirty="0">
                <a:latin typeface="Times New Roman"/>
                <a:cs typeface="Times New Roman"/>
              </a:rPr>
              <a:t>the</a:t>
            </a:r>
            <a:r>
              <a:rPr sz="1600" b="1" spc="-35" dirty="0">
                <a:latin typeface="Times New Roman"/>
                <a:cs typeface="Times New Roman"/>
              </a:rPr>
              <a:t> </a:t>
            </a:r>
            <a:r>
              <a:rPr sz="1600" b="1" dirty="0">
                <a:latin typeface="Times New Roman"/>
                <a:cs typeface="Times New Roman"/>
              </a:rPr>
              <a:t>odds</a:t>
            </a:r>
            <a:r>
              <a:rPr sz="1600" b="1" spc="-35" dirty="0">
                <a:latin typeface="Times New Roman"/>
                <a:cs typeface="Times New Roman"/>
              </a:rPr>
              <a:t> </a:t>
            </a:r>
            <a:r>
              <a:rPr sz="1600" b="1" dirty="0">
                <a:latin typeface="Times New Roman"/>
                <a:cs typeface="Times New Roman"/>
              </a:rPr>
              <a:t>are</a:t>
            </a:r>
            <a:r>
              <a:rPr sz="1600" b="1" spc="-30" dirty="0">
                <a:latin typeface="Times New Roman"/>
                <a:cs typeface="Times New Roman"/>
              </a:rPr>
              <a:t> </a:t>
            </a:r>
            <a:r>
              <a:rPr sz="1600" b="1" dirty="0">
                <a:latin typeface="Times New Roman"/>
                <a:cs typeface="Times New Roman"/>
              </a:rPr>
              <a:t>not</a:t>
            </a:r>
            <a:r>
              <a:rPr sz="1600" b="1" spc="-45" dirty="0">
                <a:latin typeface="Times New Roman"/>
                <a:cs typeface="Times New Roman"/>
              </a:rPr>
              <a:t> </a:t>
            </a:r>
            <a:r>
              <a:rPr sz="1600" b="1" dirty="0">
                <a:latin typeface="Times New Roman"/>
                <a:cs typeface="Times New Roman"/>
              </a:rPr>
              <a:t>constrained</a:t>
            </a:r>
            <a:r>
              <a:rPr sz="1600" b="1" spc="-15" dirty="0">
                <a:latin typeface="Times New Roman"/>
                <a:cs typeface="Times New Roman"/>
              </a:rPr>
              <a:t> </a:t>
            </a:r>
            <a:r>
              <a:rPr sz="1600" b="1" dirty="0">
                <a:latin typeface="Times New Roman"/>
                <a:cs typeface="Times New Roman"/>
              </a:rPr>
              <a:t>to</a:t>
            </a:r>
            <a:r>
              <a:rPr sz="1600" b="1" spc="-25" dirty="0">
                <a:latin typeface="Times New Roman"/>
                <a:cs typeface="Times New Roman"/>
              </a:rPr>
              <a:t> </a:t>
            </a:r>
            <a:r>
              <a:rPr sz="1600" b="1" dirty="0">
                <a:latin typeface="Times New Roman"/>
                <a:cs typeface="Times New Roman"/>
              </a:rPr>
              <a:t>lie</a:t>
            </a:r>
            <a:r>
              <a:rPr sz="1600" b="1" spc="-15" dirty="0">
                <a:latin typeface="Times New Roman"/>
                <a:cs typeface="Times New Roman"/>
              </a:rPr>
              <a:t> </a:t>
            </a:r>
            <a:r>
              <a:rPr sz="1600" b="1" dirty="0">
                <a:latin typeface="Times New Roman"/>
                <a:cs typeface="Times New Roman"/>
              </a:rPr>
              <a:t>between</a:t>
            </a:r>
            <a:r>
              <a:rPr sz="1600" b="1" spc="-40" dirty="0">
                <a:latin typeface="Times New Roman"/>
                <a:cs typeface="Times New Roman"/>
              </a:rPr>
              <a:t> </a:t>
            </a:r>
            <a:r>
              <a:rPr sz="1600" b="1" dirty="0">
                <a:latin typeface="Times New Roman"/>
                <a:cs typeface="Times New Roman"/>
              </a:rPr>
              <a:t>0</a:t>
            </a:r>
            <a:r>
              <a:rPr sz="1600" b="1" spc="-35" dirty="0">
                <a:latin typeface="Times New Roman"/>
                <a:cs typeface="Times New Roman"/>
              </a:rPr>
              <a:t> </a:t>
            </a:r>
            <a:r>
              <a:rPr sz="1600" b="1" dirty="0">
                <a:latin typeface="Times New Roman"/>
                <a:cs typeface="Times New Roman"/>
              </a:rPr>
              <a:t>and</a:t>
            </a:r>
            <a:r>
              <a:rPr sz="1600" b="1" spc="-40" dirty="0">
                <a:latin typeface="Times New Roman"/>
                <a:cs typeface="Times New Roman"/>
              </a:rPr>
              <a:t> </a:t>
            </a:r>
            <a:r>
              <a:rPr sz="1600" b="1" dirty="0">
                <a:latin typeface="Times New Roman"/>
                <a:cs typeface="Times New Roman"/>
              </a:rPr>
              <a:t>1,</a:t>
            </a:r>
            <a:r>
              <a:rPr sz="1600" b="1" spc="-45" dirty="0">
                <a:latin typeface="Times New Roman"/>
                <a:cs typeface="Times New Roman"/>
              </a:rPr>
              <a:t> </a:t>
            </a:r>
            <a:r>
              <a:rPr sz="1600" b="1" dirty="0">
                <a:latin typeface="Times New Roman"/>
                <a:cs typeface="Times New Roman"/>
              </a:rPr>
              <a:t>but</a:t>
            </a:r>
            <a:r>
              <a:rPr sz="1600" b="1" spc="-35" dirty="0">
                <a:latin typeface="Times New Roman"/>
                <a:cs typeface="Times New Roman"/>
              </a:rPr>
              <a:t> </a:t>
            </a:r>
            <a:r>
              <a:rPr sz="1600" b="1" dirty="0">
                <a:latin typeface="Times New Roman"/>
                <a:cs typeface="Times New Roman"/>
              </a:rPr>
              <a:t>can</a:t>
            </a:r>
            <a:r>
              <a:rPr sz="1600" b="1" spc="-25" dirty="0">
                <a:latin typeface="Times New Roman"/>
                <a:cs typeface="Times New Roman"/>
              </a:rPr>
              <a:t> </a:t>
            </a:r>
            <a:r>
              <a:rPr sz="1600" b="1" dirty="0">
                <a:latin typeface="Times New Roman"/>
                <a:cs typeface="Times New Roman"/>
              </a:rPr>
              <a:t>take</a:t>
            </a:r>
            <a:r>
              <a:rPr sz="1600" b="1" spc="-15" dirty="0">
                <a:latin typeface="Times New Roman"/>
                <a:cs typeface="Times New Roman"/>
              </a:rPr>
              <a:t> </a:t>
            </a:r>
            <a:r>
              <a:rPr sz="1600" b="1" dirty="0">
                <a:latin typeface="Times New Roman"/>
                <a:cs typeface="Times New Roman"/>
              </a:rPr>
              <a:t>any</a:t>
            </a:r>
            <a:r>
              <a:rPr sz="1600" b="1" spc="-45" dirty="0">
                <a:latin typeface="Times New Roman"/>
                <a:cs typeface="Times New Roman"/>
              </a:rPr>
              <a:t> </a:t>
            </a:r>
            <a:r>
              <a:rPr sz="1600" b="1" dirty="0">
                <a:latin typeface="Times New Roman"/>
                <a:cs typeface="Times New Roman"/>
              </a:rPr>
              <a:t>value</a:t>
            </a:r>
            <a:r>
              <a:rPr sz="1600" b="1" spc="-25" dirty="0">
                <a:latin typeface="Times New Roman"/>
                <a:cs typeface="Times New Roman"/>
              </a:rPr>
              <a:t> </a:t>
            </a:r>
            <a:r>
              <a:rPr sz="1600" b="1" dirty="0">
                <a:latin typeface="Times New Roman"/>
                <a:cs typeface="Times New Roman"/>
              </a:rPr>
              <a:t>from</a:t>
            </a:r>
            <a:r>
              <a:rPr sz="1600" b="1" spc="-25" dirty="0">
                <a:latin typeface="Times New Roman"/>
                <a:cs typeface="Times New Roman"/>
              </a:rPr>
              <a:t> </a:t>
            </a:r>
            <a:r>
              <a:rPr sz="1600" b="1" dirty="0">
                <a:latin typeface="Times New Roman"/>
                <a:cs typeface="Times New Roman"/>
              </a:rPr>
              <a:t>zero</a:t>
            </a:r>
            <a:r>
              <a:rPr sz="1600" b="1" spc="-10" dirty="0">
                <a:latin typeface="Times New Roman"/>
                <a:cs typeface="Times New Roman"/>
              </a:rPr>
              <a:t> </a:t>
            </a:r>
            <a:r>
              <a:rPr sz="1600" b="1" dirty="0">
                <a:latin typeface="Times New Roman"/>
                <a:cs typeface="Times New Roman"/>
              </a:rPr>
              <a:t>to</a:t>
            </a:r>
            <a:r>
              <a:rPr sz="1600" b="1" spc="-25" dirty="0">
                <a:latin typeface="Times New Roman"/>
                <a:cs typeface="Times New Roman"/>
              </a:rPr>
              <a:t> </a:t>
            </a:r>
            <a:r>
              <a:rPr sz="1600" b="1" spc="-10" dirty="0">
                <a:latin typeface="Times New Roman"/>
                <a:cs typeface="Times New Roman"/>
              </a:rPr>
              <a:t>infinity.</a:t>
            </a:r>
            <a:endParaRPr sz="1600" dirty="0">
              <a:latin typeface="Times New Roman"/>
              <a:cs typeface="Times New Roman"/>
            </a:endParaRPr>
          </a:p>
          <a:p>
            <a:pPr marL="62865">
              <a:lnSpc>
                <a:spcPct val="100000"/>
              </a:lnSpc>
            </a:pPr>
            <a:r>
              <a:rPr sz="1600" b="1" dirty="0">
                <a:latin typeface="Times New Roman"/>
                <a:cs typeface="Times New Roman"/>
              </a:rPr>
              <a:t>If</a:t>
            </a:r>
            <a:r>
              <a:rPr sz="1600" b="1" spc="-30" dirty="0">
                <a:latin typeface="Times New Roman"/>
                <a:cs typeface="Times New Roman"/>
              </a:rPr>
              <a:t> </a:t>
            </a:r>
            <a:r>
              <a:rPr sz="1600" b="1" dirty="0">
                <a:latin typeface="Times New Roman"/>
                <a:cs typeface="Times New Roman"/>
              </a:rPr>
              <a:t>the</a:t>
            </a:r>
            <a:r>
              <a:rPr sz="1600" b="1" spc="-20" dirty="0">
                <a:latin typeface="Times New Roman"/>
                <a:cs typeface="Times New Roman"/>
              </a:rPr>
              <a:t> </a:t>
            </a:r>
            <a:r>
              <a:rPr sz="1600" b="1" dirty="0">
                <a:latin typeface="Times New Roman"/>
                <a:cs typeface="Times New Roman"/>
              </a:rPr>
              <a:t>probability</a:t>
            </a:r>
            <a:r>
              <a:rPr sz="1600" b="1" spc="-15" dirty="0">
                <a:latin typeface="Times New Roman"/>
                <a:cs typeface="Times New Roman"/>
              </a:rPr>
              <a:t> </a:t>
            </a:r>
            <a:r>
              <a:rPr sz="1600" b="1" dirty="0">
                <a:latin typeface="Times New Roman"/>
                <a:cs typeface="Times New Roman"/>
              </a:rPr>
              <a:t>of</a:t>
            </a:r>
            <a:r>
              <a:rPr sz="1600" b="1" spc="-30" dirty="0">
                <a:latin typeface="Times New Roman"/>
                <a:cs typeface="Times New Roman"/>
              </a:rPr>
              <a:t> </a:t>
            </a:r>
            <a:r>
              <a:rPr sz="1600" b="1" dirty="0">
                <a:latin typeface="Times New Roman"/>
                <a:cs typeface="Times New Roman"/>
              </a:rPr>
              <a:t>Success</a:t>
            </a:r>
            <a:r>
              <a:rPr sz="1600" b="1" spc="-5" dirty="0">
                <a:latin typeface="Times New Roman"/>
                <a:cs typeface="Times New Roman"/>
              </a:rPr>
              <a:t> </a:t>
            </a:r>
            <a:r>
              <a:rPr sz="1600" b="1" dirty="0">
                <a:latin typeface="Times New Roman"/>
                <a:cs typeface="Times New Roman"/>
              </a:rPr>
              <a:t>is</a:t>
            </a:r>
            <a:r>
              <a:rPr sz="1600" b="1" spc="-15" dirty="0">
                <a:latin typeface="Times New Roman"/>
                <a:cs typeface="Times New Roman"/>
              </a:rPr>
              <a:t> </a:t>
            </a:r>
            <a:r>
              <a:rPr sz="1600" b="1" spc="-75" dirty="0">
                <a:latin typeface="Times New Roman"/>
                <a:cs typeface="Times New Roman"/>
              </a:rPr>
              <a:t>P,</a:t>
            </a:r>
            <a:r>
              <a:rPr sz="1600" b="1" spc="-25" dirty="0">
                <a:latin typeface="Times New Roman"/>
                <a:cs typeface="Times New Roman"/>
              </a:rPr>
              <a:t> </a:t>
            </a:r>
            <a:r>
              <a:rPr sz="1600" b="1" dirty="0">
                <a:latin typeface="Times New Roman"/>
                <a:cs typeface="Times New Roman"/>
              </a:rPr>
              <a:t>then</a:t>
            </a:r>
            <a:r>
              <a:rPr sz="1600" b="1" spc="-15" dirty="0">
                <a:latin typeface="Times New Roman"/>
                <a:cs typeface="Times New Roman"/>
              </a:rPr>
              <a:t> </a:t>
            </a:r>
            <a:r>
              <a:rPr sz="1600" b="1" dirty="0">
                <a:latin typeface="Times New Roman"/>
                <a:cs typeface="Times New Roman"/>
              </a:rPr>
              <a:t>the</a:t>
            </a:r>
            <a:r>
              <a:rPr sz="1600" b="1" spc="-30" dirty="0">
                <a:latin typeface="Times New Roman"/>
                <a:cs typeface="Times New Roman"/>
              </a:rPr>
              <a:t> </a:t>
            </a:r>
            <a:r>
              <a:rPr sz="1600" b="1" dirty="0">
                <a:latin typeface="Times New Roman"/>
                <a:cs typeface="Times New Roman"/>
              </a:rPr>
              <a:t>odds</a:t>
            </a:r>
            <a:r>
              <a:rPr sz="1600" b="1" spc="-25" dirty="0">
                <a:latin typeface="Times New Roman"/>
                <a:cs typeface="Times New Roman"/>
              </a:rPr>
              <a:t> </a:t>
            </a:r>
            <a:r>
              <a:rPr sz="1600" b="1" dirty="0">
                <a:latin typeface="Times New Roman"/>
                <a:cs typeface="Times New Roman"/>
              </a:rPr>
              <a:t>of</a:t>
            </a:r>
            <a:r>
              <a:rPr sz="1600" b="1" spc="-30" dirty="0">
                <a:latin typeface="Times New Roman"/>
                <a:cs typeface="Times New Roman"/>
              </a:rPr>
              <a:t> </a:t>
            </a:r>
            <a:r>
              <a:rPr sz="1600" b="1" dirty="0">
                <a:latin typeface="Times New Roman"/>
                <a:cs typeface="Times New Roman"/>
              </a:rPr>
              <a:t>that</a:t>
            </a:r>
            <a:r>
              <a:rPr sz="1600" b="1" spc="-15" dirty="0">
                <a:latin typeface="Times New Roman"/>
                <a:cs typeface="Times New Roman"/>
              </a:rPr>
              <a:t> </a:t>
            </a:r>
            <a:r>
              <a:rPr sz="1600" b="1" dirty="0">
                <a:latin typeface="Times New Roman"/>
                <a:cs typeface="Times New Roman"/>
              </a:rPr>
              <a:t>event</a:t>
            </a:r>
            <a:r>
              <a:rPr sz="1600" b="1" spc="-25" dirty="0">
                <a:latin typeface="Times New Roman"/>
                <a:cs typeface="Times New Roman"/>
              </a:rPr>
              <a:t> is:</a:t>
            </a:r>
            <a:endParaRPr sz="1600" dirty="0">
              <a:latin typeface="Times New Roman"/>
              <a:cs typeface="Times New Roman"/>
            </a:endParaRPr>
          </a:p>
        </p:txBody>
      </p:sp>
      <p:pic>
        <p:nvPicPr>
          <p:cNvPr id="5" name="object 5"/>
          <p:cNvPicPr/>
          <p:nvPr/>
        </p:nvPicPr>
        <p:blipFill>
          <a:blip r:embed="rId2" cstate="print"/>
          <a:stretch>
            <a:fillRect/>
          </a:stretch>
        </p:blipFill>
        <p:spPr>
          <a:xfrm>
            <a:off x="6012160" y="3722834"/>
            <a:ext cx="1345342" cy="833336"/>
          </a:xfrm>
          <a:prstGeom prst="rect">
            <a:avLst/>
          </a:prstGeom>
        </p:spPr>
      </p:pic>
      <p:pic>
        <p:nvPicPr>
          <p:cNvPr id="6" name="object 6"/>
          <p:cNvPicPr/>
          <p:nvPr/>
        </p:nvPicPr>
        <p:blipFill>
          <a:blip r:embed="rId3" cstate="print"/>
          <a:stretch>
            <a:fillRect/>
          </a:stretch>
        </p:blipFill>
        <p:spPr>
          <a:xfrm>
            <a:off x="2195736" y="2379641"/>
            <a:ext cx="3168352" cy="707338"/>
          </a:xfrm>
          <a:prstGeom prst="rect">
            <a:avLst/>
          </a:prstGeom>
        </p:spPr>
      </p:pic>
      <p:sp>
        <p:nvSpPr>
          <p:cNvPr id="7" name="object 7"/>
          <p:cNvSpPr txBox="1"/>
          <p:nvPr/>
        </p:nvSpPr>
        <p:spPr>
          <a:xfrm>
            <a:off x="462990" y="4389247"/>
            <a:ext cx="6989330" cy="1415772"/>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Black"/>
                <a:cs typeface="Arial Black"/>
              </a:rPr>
              <a:t>Example:</a:t>
            </a:r>
            <a:endParaRPr sz="1800" dirty="0">
              <a:latin typeface="Arial Black"/>
              <a:cs typeface="Arial Black"/>
            </a:endParaRPr>
          </a:p>
          <a:p>
            <a:pPr marL="12700">
              <a:lnSpc>
                <a:spcPct val="100000"/>
              </a:lnSpc>
              <a:spcBef>
                <a:spcPts val="2160"/>
              </a:spcBef>
            </a:pPr>
            <a:r>
              <a:rPr sz="1800" spc="55" dirty="0">
                <a:solidFill>
                  <a:srgbClr val="FF0000"/>
                </a:solidFill>
                <a:latin typeface="Arial MT"/>
                <a:cs typeface="Arial MT"/>
              </a:rPr>
              <a:t>If</a:t>
            </a:r>
            <a:r>
              <a:rPr sz="1800" spc="-50" dirty="0">
                <a:solidFill>
                  <a:srgbClr val="FF0000"/>
                </a:solidFill>
                <a:latin typeface="Arial MT"/>
                <a:cs typeface="Arial MT"/>
              </a:rPr>
              <a:t> </a:t>
            </a:r>
            <a:r>
              <a:rPr sz="1800" spc="80" dirty="0">
                <a:solidFill>
                  <a:srgbClr val="FF0000"/>
                </a:solidFill>
                <a:latin typeface="Arial MT"/>
                <a:cs typeface="Arial MT"/>
              </a:rPr>
              <a:t>the</a:t>
            </a:r>
            <a:r>
              <a:rPr sz="1800" spc="-40" dirty="0">
                <a:solidFill>
                  <a:srgbClr val="FF0000"/>
                </a:solidFill>
                <a:latin typeface="Arial MT"/>
                <a:cs typeface="Arial MT"/>
              </a:rPr>
              <a:t> </a:t>
            </a:r>
            <a:r>
              <a:rPr sz="1800" spc="70" dirty="0">
                <a:solidFill>
                  <a:srgbClr val="FF0000"/>
                </a:solidFill>
                <a:latin typeface="Arial MT"/>
                <a:cs typeface="Arial MT"/>
              </a:rPr>
              <a:t>probability</a:t>
            </a:r>
            <a:r>
              <a:rPr sz="1800" spc="-60" dirty="0">
                <a:solidFill>
                  <a:srgbClr val="FF0000"/>
                </a:solidFill>
                <a:latin typeface="Arial MT"/>
                <a:cs typeface="Arial MT"/>
              </a:rPr>
              <a:t> </a:t>
            </a:r>
            <a:r>
              <a:rPr sz="1800" spc="95" dirty="0">
                <a:solidFill>
                  <a:srgbClr val="FF0000"/>
                </a:solidFill>
                <a:latin typeface="Arial MT"/>
                <a:cs typeface="Arial MT"/>
              </a:rPr>
              <a:t>of</a:t>
            </a:r>
            <a:r>
              <a:rPr sz="1800" spc="-45" dirty="0">
                <a:solidFill>
                  <a:srgbClr val="FF0000"/>
                </a:solidFill>
                <a:latin typeface="Arial MT"/>
                <a:cs typeface="Arial MT"/>
              </a:rPr>
              <a:t> </a:t>
            </a:r>
            <a:r>
              <a:rPr sz="1800" spc="-10" dirty="0">
                <a:solidFill>
                  <a:srgbClr val="FF0000"/>
                </a:solidFill>
                <a:latin typeface="Arial MT"/>
                <a:cs typeface="Arial MT"/>
              </a:rPr>
              <a:t>success</a:t>
            </a:r>
            <a:r>
              <a:rPr sz="1800" spc="-20" dirty="0">
                <a:solidFill>
                  <a:srgbClr val="FF0000"/>
                </a:solidFill>
                <a:latin typeface="Arial MT"/>
                <a:cs typeface="Arial MT"/>
              </a:rPr>
              <a:t> </a:t>
            </a:r>
            <a:r>
              <a:rPr sz="1800" spc="-90" dirty="0">
                <a:solidFill>
                  <a:srgbClr val="FF0000"/>
                </a:solidFill>
                <a:latin typeface="Arial MT"/>
                <a:cs typeface="Arial MT"/>
              </a:rPr>
              <a:t>(P)</a:t>
            </a:r>
            <a:r>
              <a:rPr sz="1800" spc="-25" dirty="0">
                <a:solidFill>
                  <a:srgbClr val="FF0000"/>
                </a:solidFill>
                <a:latin typeface="Arial MT"/>
                <a:cs typeface="Arial MT"/>
              </a:rPr>
              <a:t> </a:t>
            </a:r>
            <a:r>
              <a:rPr sz="1800" dirty="0">
                <a:solidFill>
                  <a:srgbClr val="FF0000"/>
                </a:solidFill>
                <a:latin typeface="Arial MT"/>
                <a:cs typeface="Arial MT"/>
              </a:rPr>
              <a:t>is</a:t>
            </a:r>
            <a:r>
              <a:rPr sz="1800" spc="-55" dirty="0">
                <a:solidFill>
                  <a:srgbClr val="FF0000"/>
                </a:solidFill>
                <a:latin typeface="Arial MT"/>
                <a:cs typeface="Arial MT"/>
              </a:rPr>
              <a:t> </a:t>
            </a:r>
            <a:r>
              <a:rPr sz="1800" dirty="0">
                <a:solidFill>
                  <a:srgbClr val="FF0000"/>
                </a:solidFill>
                <a:latin typeface="Arial MT"/>
                <a:cs typeface="Arial MT"/>
              </a:rPr>
              <a:t>0.60</a:t>
            </a:r>
            <a:r>
              <a:rPr sz="1800" spc="-55" dirty="0">
                <a:solidFill>
                  <a:srgbClr val="FF0000"/>
                </a:solidFill>
                <a:latin typeface="Arial MT"/>
                <a:cs typeface="Arial MT"/>
              </a:rPr>
              <a:t> </a:t>
            </a:r>
            <a:r>
              <a:rPr sz="1800" spc="-10" dirty="0">
                <a:solidFill>
                  <a:srgbClr val="FF0000"/>
                </a:solidFill>
                <a:latin typeface="Arial MT"/>
                <a:cs typeface="Arial MT"/>
              </a:rPr>
              <a:t>(60%),</a:t>
            </a:r>
            <a:endParaRPr sz="1800" dirty="0">
              <a:latin typeface="Arial MT"/>
              <a:cs typeface="Arial MT"/>
            </a:endParaRPr>
          </a:p>
          <a:p>
            <a:pPr>
              <a:lnSpc>
                <a:spcPct val="100000"/>
              </a:lnSpc>
              <a:spcBef>
                <a:spcPts val="90"/>
              </a:spcBef>
            </a:pPr>
            <a:endParaRPr sz="1800" dirty="0">
              <a:latin typeface="Arial MT"/>
              <a:cs typeface="Arial MT"/>
            </a:endParaRPr>
          </a:p>
          <a:p>
            <a:pPr marL="12700">
              <a:lnSpc>
                <a:spcPct val="100000"/>
              </a:lnSpc>
            </a:pPr>
            <a:r>
              <a:rPr sz="1800" spc="85" dirty="0">
                <a:solidFill>
                  <a:srgbClr val="FF0000"/>
                </a:solidFill>
                <a:latin typeface="Arial MT"/>
                <a:cs typeface="Arial MT"/>
              </a:rPr>
              <a:t>then</a:t>
            </a:r>
            <a:r>
              <a:rPr sz="1800" spc="-20" dirty="0">
                <a:solidFill>
                  <a:srgbClr val="FF0000"/>
                </a:solidFill>
                <a:latin typeface="Arial MT"/>
                <a:cs typeface="Arial MT"/>
              </a:rPr>
              <a:t> </a:t>
            </a:r>
            <a:r>
              <a:rPr sz="1800" spc="80" dirty="0">
                <a:solidFill>
                  <a:srgbClr val="FF0000"/>
                </a:solidFill>
                <a:latin typeface="Arial MT"/>
                <a:cs typeface="Arial MT"/>
              </a:rPr>
              <a:t>the</a:t>
            </a:r>
            <a:r>
              <a:rPr sz="1800" dirty="0">
                <a:solidFill>
                  <a:srgbClr val="FF0000"/>
                </a:solidFill>
                <a:latin typeface="Arial MT"/>
                <a:cs typeface="Arial MT"/>
              </a:rPr>
              <a:t> </a:t>
            </a:r>
            <a:r>
              <a:rPr sz="1800" spc="65" dirty="0">
                <a:solidFill>
                  <a:srgbClr val="FF0000"/>
                </a:solidFill>
                <a:latin typeface="Arial MT"/>
                <a:cs typeface="Arial MT"/>
              </a:rPr>
              <a:t>probability</a:t>
            </a:r>
            <a:r>
              <a:rPr sz="1800" spc="-20" dirty="0">
                <a:solidFill>
                  <a:srgbClr val="FF0000"/>
                </a:solidFill>
                <a:latin typeface="Arial MT"/>
                <a:cs typeface="Arial MT"/>
              </a:rPr>
              <a:t> </a:t>
            </a:r>
            <a:r>
              <a:rPr sz="1800" spc="95" dirty="0">
                <a:solidFill>
                  <a:srgbClr val="FF0000"/>
                </a:solidFill>
                <a:latin typeface="Arial MT"/>
                <a:cs typeface="Arial MT"/>
              </a:rPr>
              <a:t>of</a:t>
            </a:r>
            <a:r>
              <a:rPr sz="1800" spc="-5" dirty="0">
                <a:solidFill>
                  <a:srgbClr val="FF0000"/>
                </a:solidFill>
                <a:latin typeface="Arial MT"/>
                <a:cs typeface="Arial MT"/>
              </a:rPr>
              <a:t> </a:t>
            </a:r>
            <a:r>
              <a:rPr sz="1800" dirty="0">
                <a:solidFill>
                  <a:srgbClr val="FF0000"/>
                </a:solidFill>
                <a:latin typeface="Arial MT"/>
                <a:cs typeface="Arial MT"/>
              </a:rPr>
              <a:t>failure(1-</a:t>
            </a:r>
            <a:r>
              <a:rPr sz="1800" spc="-100" dirty="0">
                <a:solidFill>
                  <a:srgbClr val="FF0000"/>
                </a:solidFill>
                <a:latin typeface="Arial MT"/>
                <a:cs typeface="Arial MT"/>
              </a:rPr>
              <a:t>P)</a:t>
            </a:r>
            <a:r>
              <a:rPr sz="1800" dirty="0">
                <a:solidFill>
                  <a:srgbClr val="FF0000"/>
                </a:solidFill>
                <a:latin typeface="Arial MT"/>
                <a:cs typeface="Arial MT"/>
              </a:rPr>
              <a:t> is</a:t>
            </a:r>
            <a:r>
              <a:rPr sz="1800" spc="-10" dirty="0">
                <a:solidFill>
                  <a:srgbClr val="FF0000"/>
                </a:solidFill>
                <a:latin typeface="Arial MT"/>
                <a:cs typeface="Arial MT"/>
              </a:rPr>
              <a:t> </a:t>
            </a:r>
            <a:r>
              <a:rPr sz="1800" dirty="0">
                <a:solidFill>
                  <a:srgbClr val="FF0000"/>
                </a:solidFill>
                <a:latin typeface="Arial MT"/>
                <a:cs typeface="Arial MT"/>
              </a:rPr>
              <a:t>1–0.60</a:t>
            </a:r>
            <a:r>
              <a:rPr sz="1800" spc="-40" dirty="0">
                <a:solidFill>
                  <a:srgbClr val="FF0000"/>
                </a:solidFill>
                <a:latin typeface="Arial MT"/>
                <a:cs typeface="Arial MT"/>
              </a:rPr>
              <a:t> </a:t>
            </a:r>
            <a:r>
              <a:rPr sz="1800" dirty="0">
                <a:solidFill>
                  <a:srgbClr val="FF0000"/>
                </a:solidFill>
                <a:latin typeface="Arial MT"/>
                <a:cs typeface="Arial MT"/>
              </a:rPr>
              <a:t>=</a:t>
            </a:r>
            <a:r>
              <a:rPr sz="1800" spc="-10" dirty="0">
                <a:solidFill>
                  <a:srgbClr val="FF0000"/>
                </a:solidFill>
                <a:latin typeface="Arial MT"/>
                <a:cs typeface="Arial MT"/>
              </a:rPr>
              <a:t> 0.40(40%).</a:t>
            </a:r>
            <a:endParaRPr sz="1800" dirty="0">
              <a:latin typeface="Arial MT"/>
              <a:cs typeface="Arial MT"/>
            </a:endParaRPr>
          </a:p>
        </p:txBody>
      </p:sp>
      <p:sp>
        <p:nvSpPr>
          <p:cNvPr id="8" name="object 8"/>
          <p:cNvSpPr txBox="1"/>
          <p:nvPr/>
        </p:nvSpPr>
        <p:spPr>
          <a:xfrm>
            <a:off x="449798" y="5915538"/>
            <a:ext cx="6354450"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MT"/>
                <a:cs typeface="Arial MT"/>
              </a:rPr>
              <a:t>Then</a:t>
            </a:r>
            <a:r>
              <a:rPr sz="1800" spc="5" dirty="0">
                <a:solidFill>
                  <a:srgbClr val="FF0000"/>
                </a:solidFill>
                <a:latin typeface="Arial MT"/>
                <a:cs typeface="Arial MT"/>
              </a:rPr>
              <a:t> </a:t>
            </a:r>
            <a:r>
              <a:rPr sz="1800" spc="80" dirty="0">
                <a:solidFill>
                  <a:srgbClr val="FF0000"/>
                </a:solidFill>
                <a:latin typeface="Arial MT"/>
                <a:cs typeface="Arial MT"/>
              </a:rPr>
              <a:t>the</a:t>
            </a:r>
            <a:r>
              <a:rPr sz="1800" spc="-10" dirty="0">
                <a:solidFill>
                  <a:srgbClr val="FF0000"/>
                </a:solidFill>
                <a:latin typeface="Arial MT"/>
                <a:cs typeface="Arial MT"/>
              </a:rPr>
              <a:t> </a:t>
            </a:r>
            <a:r>
              <a:rPr sz="1800" spc="55" dirty="0">
                <a:solidFill>
                  <a:srgbClr val="FF0000"/>
                </a:solidFill>
                <a:latin typeface="Arial MT"/>
                <a:cs typeface="Arial MT"/>
              </a:rPr>
              <a:t>odds</a:t>
            </a:r>
            <a:r>
              <a:rPr sz="1800" spc="-5" dirty="0">
                <a:solidFill>
                  <a:srgbClr val="FF0000"/>
                </a:solidFill>
                <a:latin typeface="Arial MT"/>
                <a:cs typeface="Arial MT"/>
              </a:rPr>
              <a:t> </a:t>
            </a:r>
            <a:r>
              <a:rPr sz="1800" dirty="0">
                <a:solidFill>
                  <a:srgbClr val="FF0000"/>
                </a:solidFill>
                <a:latin typeface="Arial MT"/>
                <a:cs typeface="Arial MT"/>
              </a:rPr>
              <a:t>are</a:t>
            </a:r>
            <a:r>
              <a:rPr sz="1800" spc="10" dirty="0">
                <a:solidFill>
                  <a:srgbClr val="FF0000"/>
                </a:solidFill>
                <a:latin typeface="Arial MT"/>
                <a:cs typeface="Arial MT"/>
              </a:rPr>
              <a:t> </a:t>
            </a:r>
            <a:r>
              <a:rPr sz="1800" dirty="0">
                <a:solidFill>
                  <a:srgbClr val="FF0000"/>
                </a:solidFill>
                <a:latin typeface="Arial MT"/>
                <a:cs typeface="Arial MT"/>
              </a:rPr>
              <a:t>0.60</a:t>
            </a:r>
            <a:r>
              <a:rPr sz="1800" spc="-10" dirty="0">
                <a:solidFill>
                  <a:srgbClr val="FF0000"/>
                </a:solidFill>
                <a:latin typeface="Arial MT"/>
                <a:cs typeface="Arial MT"/>
              </a:rPr>
              <a:t> </a:t>
            </a:r>
            <a:r>
              <a:rPr sz="1800" spc="160" dirty="0">
                <a:solidFill>
                  <a:srgbClr val="FF0000"/>
                </a:solidFill>
                <a:latin typeface="Arial MT"/>
                <a:cs typeface="Arial MT"/>
              </a:rPr>
              <a:t>/</a:t>
            </a:r>
            <a:r>
              <a:rPr sz="1800" spc="10" dirty="0">
                <a:solidFill>
                  <a:srgbClr val="FF0000"/>
                </a:solidFill>
                <a:latin typeface="Arial MT"/>
                <a:cs typeface="Arial MT"/>
              </a:rPr>
              <a:t> </a:t>
            </a:r>
            <a:r>
              <a:rPr sz="1800" spc="-20" dirty="0">
                <a:solidFill>
                  <a:srgbClr val="FF0000"/>
                </a:solidFill>
                <a:latin typeface="Arial MT"/>
                <a:cs typeface="Arial MT"/>
              </a:rPr>
              <a:t>(1–0.60)</a:t>
            </a:r>
            <a:r>
              <a:rPr sz="1800" spc="-15" dirty="0">
                <a:solidFill>
                  <a:srgbClr val="FF0000"/>
                </a:solidFill>
                <a:latin typeface="Arial MT"/>
                <a:cs typeface="Arial MT"/>
              </a:rPr>
              <a:t> </a:t>
            </a:r>
            <a:r>
              <a:rPr sz="1800" dirty="0">
                <a:solidFill>
                  <a:srgbClr val="FF0000"/>
                </a:solidFill>
                <a:latin typeface="Arial MT"/>
                <a:cs typeface="Arial MT"/>
              </a:rPr>
              <a:t>=</a:t>
            </a:r>
            <a:r>
              <a:rPr sz="1800" spc="-5" dirty="0">
                <a:solidFill>
                  <a:srgbClr val="FF0000"/>
                </a:solidFill>
                <a:latin typeface="Arial MT"/>
                <a:cs typeface="Arial MT"/>
              </a:rPr>
              <a:t> </a:t>
            </a:r>
            <a:r>
              <a:rPr sz="1800" dirty="0">
                <a:solidFill>
                  <a:srgbClr val="FF0000"/>
                </a:solidFill>
                <a:latin typeface="Arial MT"/>
                <a:cs typeface="Arial MT"/>
              </a:rPr>
              <a:t>0.60/0.40</a:t>
            </a:r>
            <a:r>
              <a:rPr sz="1800" spc="-45" dirty="0">
                <a:solidFill>
                  <a:srgbClr val="FF0000"/>
                </a:solidFill>
                <a:latin typeface="Arial MT"/>
                <a:cs typeface="Arial MT"/>
              </a:rPr>
              <a:t> </a:t>
            </a:r>
            <a:r>
              <a:rPr sz="1800" dirty="0">
                <a:solidFill>
                  <a:srgbClr val="FF0000"/>
                </a:solidFill>
                <a:latin typeface="Arial MT"/>
                <a:cs typeface="Arial MT"/>
              </a:rPr>
              <a:t>= </a:t>
            </a:r>
            <a:r>
              <a:rPr sz="1800" spc="-20" dirty="0">
                <a:solidFill>
                  <a:srgbClr val="FF0000"/>
                </a:solidFill>
                <a:latin typeface="Arial MT"/>
                <a:cs typeface="Arial MT"/>
              </a:rPr>
              <a:t>1.5.</a:t>
            </a:r>
            <a:endParaRPr sz="1800" dirty="0">
              <a:latin typeface="Arial MT"/>
              <a:cs typeface="Arial MT"/>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469907"/>
            <a:ext cx="8229600" cy="752461"/>
          </a:xfrm>
          <a:prstGeom prst="rect">
            <a:avLst/>
          </a:prstGeom>
        </p:spPr>
        <p:txBody>
          <a:bodyPr vert="horz" wrap="square" lIns="0" tIns="74624" rIns="0" bIns="0" rtlCol="0">
            <a:spAutoFit/>
          </a:bodyPr>
          <a:lstStyle/>
          <a:p>
            <a:pPr marL="177800">
              <a:lnSpc>
                <a:spcPct val="100000"/>
              </a:lnSpc>
              <a:spcBef>
                <a:spcPts val="95"/>
              </a:spcBef>
            </a:pPr>
            <a:r>
              <a:rPr sz="2200" spc="-20" dirty="0">
                <a:latin typeface="Times New Roman"/>
                <a:cs typeface="Times New Roman"/>
              </a:rPr>
              <a:t>Transform</a:t>
            </a:r>
            <a:r>
              <a:rPr sz="2200" spc="-55" dirty="0">
                <a:latin typeface="Times New Roman"/>
                <a:cs typeface="Times New Roman"/>
              </a:rPr>
              <a:t> </a:t>
            </a:r>
            <a:r>
              <a:rPr sz="2200" dirty="0">
                <a:latin typeface="Times New Roman"/>
                <a:cs typeface="Times New Roman"/>
              </a:rPr>
              <a:t>the</a:t>
            </a:r>
            <a:r>
              <a:rPr sz="2200" spc="-55" dirty="0">
                <a:latin typeface="Times New Roman"/>
                <a:cs typeface="Times New Roman"/>
              </a:rPr>
              <a:t> </a:t>
            </a:r>
            <a:r>
              <a:rPr sz="2200" dirty="0">
                <a:latin typeface="Times New Roman"/>
                <a:cs typeface="Times New Roman"/>
              </a:rPr>
              <a:t>model</a:t>
            </a:r>
            <a:r>
              <a:rPr sz="2200" spc="-45" dirty="0">
                <a:latin typeface="Times New Roman"/>
                <a:cs typeface="Times New Roman"/>
              </a:rPr>
              <a:t> </a:t>
            </a:r>
            <a:r>
              <a:rPr sz="2200" dirty="0">
                <a:latin typeface="Times New Roman"/>
                <a:cs typeface="Times New Roman"/>
              </a:rPr>
              <a:t>from</a:t>
            </a:r>
            <a:r>
              <a:rPr sz="2200" spc="-55" dirty="0">
                <a:latin typeface="Times New Roman"/>
                <a:cs typeface="Times New Roman"/>
              </a:rPr>
              <a:t> </a:t>
            </a:r>
            <a:r>
              <a:rPr sz="2200" dirty="0">
                <a:latin typeface="Times New Roman"/>
                <a:cs typeface="Times New Roman"/>
              </a:rPr>
              <a:t>linear</a:t>
            </a:r>
            <a:r>
              <a:rPr sz="2200" spc="-95" dirty="0">
                <a:latin typeface="Times New Roman"/>
                <a:cs typeface="Times New Roman"/>
              </a:rPr>
              <a:t> </a:t>
            </a:r>
            <a:r>
              <a:rPr sz="2200" dirty="0">
                <a:latin typeface="Times New Roman"/>
                <a:cs typeface="Times New Roman"/>
              </a:rPr>
              <a:t>regression</a:t>
            </a:r>
            <a:r>
              <a:rPr sz="2200" spc="-65" dirty="0">
                <a:latin typeface="Times New Roman"/>
                <a:cs typeface="Times New Roman"/>
              </a:rPr>
              <a:t> </a:t>
            </a:r>
            <a:r>
              <a:rPr sz="2200" dirty="0">
                <a:latin typeface="Times New Roman"/>
                <a:cs typeface="Times New Roman"/>
              </a:rPr>
              <a:t>to</a:t>
            </a:r>
            <a:r>
              <a:rPr sz="2200" spc="-60" dirty="0">
                <a:latin typeface="Times New Roman"/>
                <a:cs typeface="Times New Roman"/>
              </a:rPr>
              <a:t> </a:t>
            </a:r>
            <a:r>
              <a:rPr sz="2200" dirty="0">
                <a:latin typeface="Times New Roman"/>
                <a:cs typeface="Times New Roman"/>
              </a:rPr>
              <a:t>logistic</a:t>
            </a:r>
            <a:r>
              <a:rPr sz="2200" spc="-65" dirty="0">
                <a:latin typeface="Times New Roman"/>
                <a:cs typeface="Times New Roman"/>
              </a:rPr>
              <a:t> </a:t>
            </a:r>
            <a:r>
              <a:rPr sz="2200" dirty="0">
                <a:latin typeface="Times New Roman"/>
                <a:cs typeface="Times New Roman"/>
              </a:rPr>
              <a:t>regression</a:t>
            </a:r>
            <a:r>
              <a:rPr sz="2200" spc="-65" dirty="0">
                <a:latin typeface="Times New Roman"/>
                <a:cs typeface="Times New Roman"/>
              </a:rPr>
              <a:t> </a:t>
            </a:r>
            <a:r>
              <a:rPr sz="2200" dirty="0">
                <a:latin typeface="Times New Roman"/>
                <a:cs typeface="Times New Roman"/>
              </a:rPr>
              <a:t>using</a:t>
            </a:r>
            <a:r>
              <a:rPr sz="2200" spc="-55" dirty="0">
                <a:latin typeface="Times New Roman"/>
                <a:cs typeface="Times New Roman"/>
              </a:rPr>
              <a:t> </a:t>
            </a:r>
            <a:r>
              <a:rPr sz="2200" dirty="0">
                <a:latin typeface="Times New Roman"/>
                <a:cs typeface="Times New Roman"/>
              </a:rPr>
              <a:t>the</a:t>
            </a:r>
            <a:r>
              <a:rPr sz="2200" spc="-65" dirty="0">
                <a:latin typeface="Times New Roman"/>
                <a:cs typeface="Times New Roman"/>
              </a:rPr>
              <a:t> </a:t>
            </a:r>
            <a:r>
              <a:rPr sz="2200" dirty="0">
                <a:latin typeface="Times New Roman"/>
                <a:cs typeface="Times New Roman"/>
              </a:rPr>
              <a:t>logistic</a:t>
            </a:r>
            <a:r>
              <a:rPr sz="2200" spc="-65" dirty="0">
                <a:latin typeface="Times New Roman"/>
                <a:cs typeface="Times New Roman"/>
              </a:rPr>
              <a:t> </a:t>
            </a:r>
            <a:r>
              <a:rPr sz="2200" spc="-10" dirty="0">
                <a:latin typeface="Times New Roman"/>
                <a:cs typeface="Times New Roman"/>
              </a:rPr>
              <a:t>function.</a:t>
            </a:r>
            <a:endParaRPr sz="2200">
              <a:latin typeface="Times New Roman"/>
              <a:cs typeface="Times New Roman"/>
            </a:endParaRPr>
          </a:p>
        </p:txBody>
      </p:sp>
      <p:pic>
        <p:nvPicPr>
          <p:cNvPr id="3" name="object 3"/>
          <p:cNvPicPr/>
          <p:nvPr/>
        </p:nvPicPr>
        <p:blipFill>
          <a:blip r:embed="rId2" cstate="print"/>
          <a:stretch>
            <a:fillRect/>
          </a:stretch>
        </p:blipFill>
        <p:spPr>
          <a:xfrm>
            <a:off x="5655565" y="1319783"/>
            <a:ext cx="3408425" cy="4474464"/>
          </a:xfrm>
          <a:prstGeom prst="rect">
            <a:avLst/>
          </a:prstGeom>
        </p:spPr>
      </p:pic>
      <p:pic>
        <p:nvPicPr>
          <p:cNvPr id="4" name="object 4"/>
          <p:cNvPicPr/>
          <p:nvPr/>
        </p:nvPicPr>
        <p:blipFill>
          <a:blip r:embed="rId3" cstate="print"/>
          <a:stretch>
            <a:fillRect/>
          </a:stretch>
        </p:blipFill>
        <p:spPr>
          <a:xfrm>
            <a:off x="1" y="1156715"/>
            <a:ext cx="5352668" cy="5701282"/>
          </a:xfrm>
          <a:prstGeom prst="rect">
            <a:avLst/>
          </a:prstGeom>
        </p:spPr>
      </p:pic>
      <p:sp>
        <p:nvSpPr>
          <p:cNvPr id="5" name="object 5"/>
          <p:cNvSpPr txBox="1">
            <a:spLocks noGrp="1"/>
          </p:cNvSpPr>
          <p:nvPr>
            <p:ph type="sldNum" sz="quarter" idx="4294967295"/>
          </p:nvPr>
        </p:nvSpPr>
        <p:spPr>
          <a:xfrm>
            <a:off x="8481060" y="6062131"/>
            <a:ext cx="197262" cy="281487"/>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63</a:t>
            </a:fld>
            <a:endParaRPr spc="-25"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38100"/>
            <a:ext cx="9143999" cy="6283452"/>
          </a:xfrm>
          <a:prstGeom prst="rect">
            <a:avLst/>
          </a:prstGeom>
        </p:spPr>
      </p:pic>
      <p:sp>
        <p:nvSpPr>
          <p:cNvPr id="3" name="object 3"/>
          <p:cNvSpPr txBox="1">
            <a:spLocks noGrp="1"/>
          </p:cNvSpPr>
          <p:nvPr>
            <p:ph type="sldNum" sz="quarter" idx="4294967295"/>
          </p:nvPr>
        </p:nvSpPr>
        <p:spPr>
          <a:xfrm>
            <a:off x="8481060" y="6062131"/>
            <a:ext cx="197262" cy="281487"/>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64</a:t>
            </a:fld>
            <a:endParaRPr spc="-25"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4294967295"/>
          </p:nvPr>
        </p:nvSpPr>
        <p:spPr>
          <a:xfrm>
            <a:off x="8481060" y="6062131"/>
            <a:ext cx="197262" cy="281487"/>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65</a:t>
            </a:fld>
            <a:endParaRPr spc="-25" dirty="0"/>
          </a:p>
        </p:txBody>
      </p:sp>
      <p:pic>
        <p:nvPicPr>
          <p:cNvPr id="1026" name="Picture 2"/>
          <p:cNvPicPr>
            <a:picLocks noChangeAspect="1" noChangeArrowheads="1"/>
          </p:cNvPicPr>
          <p:nvPr/>
        </p:nvPicPr>
        <p:blipFill>
          <a:blip r:embed="rId2" cstate="print"/>
          <a:srcRect/>
          <a:stretch>
            <a:fillRect/>
          </a:stretch>
        </p:blipFill>
        <p:spPr bwMode="auto">
          <a:xfrm>
            <a:off x="571501" y="762000"/>
            <a:ext cx="8151746"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4294967295"/>
          </p:nvPr>
        </p:nvSpPr>
        <p:spPr>
          <a:xfrm>
            <a:off x="8481060" y="6062131"/>
            <a:ext cx="197262" cy="281487"/>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66</a:t>
            </a:fld>
            <a:endParaRPr spc="-25" dirty="0"/>
          </a:p>
        </p:txBody>
      </p:sp>
      <p:pic>
        <p:nvPicPr>
          <p:cNvPr id="2050" name="Picture 2"/>
          <p:cNvPicPr>
            <a:picLocks noChangeAspect="1" noChangeArrowheads="1"/>
          </p:cNvPicPr>
          <p:nvPr/>
        </p:nvPicPr>
        <p:blipFill>
          <a:blip r:embed="rId2" cstate="print"/>
          <a:srcRect/>
          <a:stretch>
            <a:fillRect/>
          </a:stretch>
        </p:blipFill>
        <p:spPr bwMode="auto">
          <a:xfrm>
            <a:off x="571501" y="762000"/>
            <a:ext cx="7970996" cy="53312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85750" y="161925"/>
            <a:ext cx="8401050" cy="6696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68</a:t>
            </a:fld>
            <a:endParaRPr spc="-25" dirty="0"/>
          </a:p>
        </p:txBody>
      </p:sp>
      <p:pic>
        <p:nvPicPr>
          <p:cNvPr id="4098" name="Picture 2"/>
          <p:cNvPicPr>
            <a:picLocks noChangeAspect="1" noChangeArrowheads="1"/>
          </p:cNvPicPr>
          <p:nvPr/>
        </p:nvPicPr>
        <p:blipFill>
          <a:blip r:embed="rId2" cstate="print"/>
          <a:srcRect/>
          <a:stretch>
            <a:fillRect/>
          </a:stretch>
        </p:blipFill>
        <p:spPr bwMode="auto">
          <a:xfrm>
            <a:off x="514350" y="762001"/>
            <a:ext cx="6115050" cy="55232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050" y="533401"/>
            <a:ext cx="4343400" cy="461665"/>
          </a:xfrm>
          <a:prstGeom prst="rect">
            <a:avLst/>
          </a:prstGeom>
          <a:noFill/>
        </p:spPr>
        <p:txBody>
          <a:bodyPr wrap="square" rtlCol="0">
            <a:spAutoFit/>
          </a:bodyPr>
          <a:lstStyle/>
          <a:p>
            <a:r>
              <a:rPr lang="en-IN" sz="2400" dirty="0" smtClean="0">
                <a:latin typeface="Times New Roman" pitchFamily="18" charset="0"/>
                <a:cs typeface="Times New Roman" pitchFamily="18" charset="0"/>
              </a:rPr>
              <a:t>Example -2 </a:t>
            </a:r>
            <a:endParaRPr lang="en-IN" sz="24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457200" y="1066800"/>
            <a:ext cx="6273087" cy="23622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914400" y="3352800"/>
            <a:ext cx="7534049"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7466" y="737614"/>
            <a:ext cx="8202168" cy="6120381"/>
          </a:xfrm>
          <a:prstGeom prst="rect">
            <a:avLst/>
          </a:prstGeom>
        </p:spPr>
      </p:pic>
      <p:sp>
        <p:nvSpPr>
          <p:cNvPr id="3" name="object 3"/>
          <p:cNvSpPr txBox="1">
            <a:spLocks noGrp="1"/>
          </p:cNvSpPr>
          <p:nvPr>
            <p:ph type="sldNum" sz="quarter" idx="4294967295"/>
          </p:nvPr>
        </p:nvSpPr>
        <p:spPr>
          <a:xfrm>
            <a:off x="8481060" y="6062131"/>
            <a:ext cx="197262" cy="281487"/>
          </a:xfrm>
          <a:prstGeom prst="rect">
            <a:avLst/>
          </a:prstGeom>
        </p:spPr>
        <p:txBody>
          <a:bodyPr vert="horz" wrap="square" lIns="0" tIns="4445" rIns="0" bIns="0" rtlCol="0">
            <a:spAutoFit/>
          </a:bodyPr>
          <a:lstStyle/>
          <a:p>
            <a:pPr marL="153670">
              <a:lnSpc>
                <a:spcPct val="100000"/>
              </a:lnSpc>
              <a:spcBef>
                <a:spcPts val="35"/>
              </a:spcBef>
            </a:pPr>
            <a:fld id="{81D60167-4931-47E6-BA6A-407CBD079E47}" type="slidenum">
              <a:rPr spc="-50" dirty="0"/>
              <a:pPr marL="153670">
                <a:lnSpc>
                  <a:spcPct val="100000"/>
                </a:lnSpc>
                <a:spcBef>
                  <a:spcPts val="35"/>
                </a:spcBef>
              </a:pPr>
              <a:t>7</a:t>
            </a:fld>
            <a:endParaRPr spc="-5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685800" y="838200"/>
            <a:ext cx="7166113"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514350" y="228600"/>
            <a:ext cx="7715250" cy="632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514350" y="685800"/>
            <a:ext cx="7543800" cy="26670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742950" y="3276600"/>
            <a:ext cx="8115300" cy="3354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050" y="457200"/>
            <a:ext cx="5829300" cy="923330"/>
          </a:xfrm>
          <a:prstGeom prst="rect">
            <a:avLst/>
          </a:prstGeom>
          <a:noFill/>
        </p:spPr>
        <p:txBody>
          <a:bodyPr wrap="square" rtlCol="0">
            <a:spAutoFit/>
          </a:bodyPr>
          <a:lstStyle/>
          <a:p>
            <a:r>
              <a:rPr lang="en-IN" dirty="0" smtClean="0"/>
              <a:t>Evaluation of the logistic regression – Confusion matrix</a:t>
            </a:r>
          </a:p>
          <a:p>
            <a:endParaRPr lang="en-IN" dirty="0" smtClean="0"/>
          </a:p>
          <a:p>
            <a:endParaRPr lang="en-IN" dirty="0"/>
          </a:p>
        </p:txBody>
      </p:sp>
      <p:pic>
        <p:nvPicPr>
          <p:cNvPr id="11266" name="Picture 2"/>
          <p:cNvPicPr>
            <a:picLocks noChangeAspect="1" noChangeArrowheads="1"/>
          </p:cNvPicPr>
          <p:nvPr/>
        </p:nvPicPr>
        <p:blipFill>
          <a:blip r:embed="rId2" cstate="print"/>
          <a:srcRect/>
          <a:stretch>
            <a:fillRect/>
          </a:stretch>
        </p:blipFill>
        <p:spPr bwMode="auto">
          <a:xfrm>
            <a:off x="914400" y="1066800"/>
            <a:ext cx="5943600" cy="5325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742950" y="838200"/>
            <a:ext cx="6817489"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2950" y="762001"/>
            <a:ext cx="2325508" cy="646331"/>
          </a:xfrm>
          <a:prstGeom prst="rect">
            <a:avLst/>
          </a:prstGeom>
          <a:noFill/>
        </p:spPr>
        <p:txBody>
          <a:bodyPr wrap="none" rtlCol="0">
            <a:spAutoFit/>
          </a:bodyPr>
          <a:lstStyle/>
          <a:p>
            <a:r>
              <a:rPr lang="en-IN" dirty="0" smtClean="0"/>
              <a:t>Calculate the following</a:t>
            </a:r>
          </a:p>
          <a:p>
            <a:endParaRPr lang="en-IN" dirty="0"/>
          </a:p>
        </p:txBody>
      </p:sp>
      <p:pic>
        <p:nvPicPr>
          <p:cNvPr id="13314" name="Picture 2"/>
          <p:cNvPicPr>
            <a:picLocks noChangeAspect="1" noChangeArrowheads="1"/>
          </p:cNvPicPr>
          <p:nvPr/>
        </p:nvPicPr>
        <p:blipFill>
          <a:blip r:embed="rId2" cstate="print"/>
          <a:srcRect/>
          <a:stretch>
            <a:fillRect/>
          </a:stretch>
        </p:blipFill>
        <p:spPr bwMode="auto">
          <a:xfrm>
            <a:off x="857250" y="1447800"/>
            <a:ext cx="4399722" cy="1219200"/>
          </a:xfrm>
          <a:prstGeom prst="rect">
            <a:avLst/>
          </a:prstGeom>
          <a:noFill/>
          <a:ln w="9525">
            <a:noFill/>
            <a:miter lim="800000"/>
            <a:headEnd/>
            <a:tailEnd/>
          </a:ln>
        </p:spPr>
      </p:pic>
      <p:sp>
        <p:nvSpPr>
          <p:cNvPr id="4" name="Rectangle 3"/>
          <p:cNvSpPr/>
          <p:nvPr/>
        </p:nvSpPr>
        <p:spPr>
          <a:xfrm>
            <a:off x="5257800" y="1752600"/>
            <a:ext cx="2800350" cy="646331"/>
          </a:xfrm>
          <a:prstGeom prst="rect">
            <a:avLst/>
          </a:prstGeom>
        </p:spPr>
        <p:txBody>
          <a:bodyPr wrap="square">
            <a:spAutoFit/>
          </a:bodyPr>
          <a:lstStyle/>
          <a:p>
            <a:r>
              <a:rPr lang="en-IN" dirty="0"/>
              <a:t>Accuracy = 2+0 / 5 =2/5 = 2.5</a:t>
            </a:r>
          </a:p>
        </p:txBody>
      </p:sp>
      <p:pic>
        <p:nvPicPr>
          <p:cNvPr id="13315" name="Picture 3"/>
          <p:cNvPicPr>
            <a:picLocks noChangeAspect="1" noChangeArrowheads="1"/>
          </p:cNvPicPr>
          <p:nvPr/>
        </p:nvPicPr>
        <p:blipFill>
          <a:blip r:embed="rId3" cstate="print"/>
          <a:srcRect/>
          <a:stretch>
            <a:fillRect/>
          </a:stretch>
        </p:blipFill>
        <p:spPr bwMode="auto">
          <a:xfrm>
            <a:off x="1257300" y="2819401"/>
            <a:ext cx="3486150" cy="1444711"/>
          </a:xfrm>
          <a:prstGeom prst="rect">
            <a:avLst/>
          </a:prstGeom>
          <a:noFill/>
          <a:ln w="9525">
            <a:noFill/>
            <a:miter lim="800000"/>
            <a:headEnd/>
            <a:tailEnd/>
          </a:ln>
        </p:spPr>
      </p:pic>
      <p:sp>
        <p:nvSpPr>
          <p:cNvPr id="6" name="Rectangle 5"/>
          <p:cNvSpPr/>
          <p:nvPr/>
        </p:nvSpPr>
        <p:spPr>
          <a:xfrm>
            <a:off x="5543550" y="3352800"/>
            <a:ext cx="2090829" cy="369332"/>
          </a:xfrm>
          <a:prstGeom prst="rect">
            <a:avLst/>
          </a:prstGeom>
        </p:spPr>
        <p:txBody>
          <a:bodyPr wrap="none">
            <a:spAutoFit/>
          </a:bodyPr>
          <a:lstStyle/>
          <a:p>
            <a:r>
              <a:rPr lang="en-IN" dirty="0"/>
              <a:t>Precision = 2/5 = 2.5</a:t>
            </a:r>
          </a:p>
        </p:txBody>
      </p:sp>
      <p:pic>
        <p:nvPicPr>
          <p:cNvPr id="13316" name="Picture 4"/>
          <p:cNvPicPr>
            <a:picLocks noChangeAspect="1" noChangeArrowheads="1"/>
          </p:cNvPicPr>
          <p:nvPr/>
        </p:nvPicPr>
        <p:blipFill>
          <a:blip r:embed="rId4" cstate="print"/>
          <a:srcRect/>
          <a:stretch>
            <a:fillRect/>
          </a:stretch>
        </p:blipFill>
        <p:spPr bwMode="auto">
          <a:xfrm>
            <a:off x="1714500" y="4038600"/>
            <a:ext cx="2702257" cy="1219200"/>
          </a:xfrm>
          <a:prstGeom prst="rect">
            <a:avLst/>
          </a:prstGeom>
          <a:noFill/>
          <a:ln w="9525">
            <a:noFill/>
            <a:miter lim="800000"/>
            <a:headEnd/>
            <a:tailEnd/>
          </a:ln>
        </p:spPr>
      </p:pic>
      <p:sp>
        <p:nvSpPr>
          <p:cNvPr id="8" name="Rectangle 7"/>
          <p:cNvSpPr/>
          <p:nvPr/>
        </p:nvSpPr>
        <p:spPr>
          <a:xfrm>
            <a:off x="5543550" y="4495800"/>
            <a:ext cx="2196802" cy="369332"/>
          </a:xfrm>
          <a:prstGeom prst="rect">
            <a:avLst/>
          </a:prstGeom>
        </p:spPr>
        <p:txBody>
          <a:bodyPr wrap="square">
            <a:spAutoFit/>
          </a:bodyPr>
          <a:lstStyle/>
          <a:p>
            <a:r>
              <a:rPr lang="en-IN" dirty="0"/>
              <a:t>Recall = 2/2 = 1 </a:t>
            </a:r>
          </a:p>
        </p:txBody>
      </p:sp>
      <p:sp>
        <p:nvSpPr>
          <p:cNvPr id="10" name="TextBox 9"/>
          <p:cNvSpPr txBox="1"/>
          <p:nvPr/>
        </p:nvSpPr>
        <p:spPr>
          <a:xfrm>
            <a:off x="971600" y="5257801"/>
            <a:ext cx="7200800" cy="646331"/>
          </a:xfrm>
          <a:prstGeom prst="rect">
            <a:avLst/>
          </a:prstGeom>
          <a:noFill/>
        </p:spPr>
        <p:txBody>
          <a:bodyPr wrap="square" rtlCol="0">
            <a:spAutoFit/>
          </a:bodyPr>
          <a:lstStyle/>
          <a:p>
            <a:r>
              <a:rPr lang="en-IN" dirty="0" smtClean="0"/>
              <a:t>Recall : Measures the model's ability to detect actual disease </a:t>
            </a:r>
            <a:r>
              <a:rPr lang="en-IN" dirty="0" err="1" smtClean="0"/>
              <a:t>cases.High</a:t>
            </a:r>
            <a:r>
              <a:rPr lang="en-IN" dirty="0" smtClean="0"/>
              <a:t> recall ensures fewer missed cases, crucial in disease prediction.</a:t>
            </a:r>
            <a:endParaRPr lang="en-I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628650" y="838200"/>
            <a:ext cx="5444519" cy="1828800"/>
          </a:xfrm>
          <a:prstGeom prst="rect">
            <a:avLst/>
          </a:prstGeom>
          <a:noFill/>
          <a:ln w="9525">
            <a:noFill/>
            <a:miter lim="800000"/>
            <a:headEnd/>
            <a:tailEnd/>
          </a:ln>
        </p:spPr>
      </p:pic>
      <p:pic>
        <p:nvPicPr>
          <p:cNvPr id="14338" name="Picture 2"/>
          <p:cNvPicPr>
            <a:picLocks noChangeAspect="1" noChangeArrowheads="1"/>
          </p:cNvPicPr>
          <p:nvPr/>
        </p:nvPicPr>
        <p:blipFill>
          <a:blip r:embed="rId3" cstate="print"/>
          <a:srcRect/>
          <a:stretch>
            <a:fillRect/>
          </a:stretch>
        </p:blipFill>
        <p:spPr bwMode="auto">
          <a:xfrm>
            <a:off x="400050" y="2895600"/>
            <a:ext cx="3543300" cy="1123392"/>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857250" y="4419600"/>
            <a:ext cx="5384800"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050" y="685801"/>
            <a:ext cx="3600450" cy="646331"/>
          </a:xfrm>
          <a:prstGeom prst="rect">
            <a:avLst/>
          </a:prstGeom>
          <a:noFill/>
        </p:spPr>
        <p:txBody>
          <a:bodyPr wrap="square" rtlCol="0">
            <a:spAutoFit/>
          </a:bodyPr>
          <a:lstStyle/>
          <a:p>
            <a:r>
              <a:rPr lang="en-IN" dirty="0" smtClean="0"/>
              <a:t>Example – 3</a:t>
            </a:r>
          </a:p>
          <a:p>
            <a:endParaRPr lang="en-IN" dirty="0"/>
          </a:p>
        </p:txBody>
      </p:sp>
      <p:pic>
        <p:nvPicPr>
          <p:cNvPr id="133122" name="Picture 2"/>
          <p:cNvPicPr>
            <a:picLocks noChangeAspect="1" noChangeArrowheads="1"/>
          </p:cNvPicPr>
          <p:nvPr/>
        </p:nvPicPr>
        <p:blipFill>
          <a:blip r:embed="rId2" cstate="print"/>
          <a:srcRect/>
          <a:stretch>
            <a:fillRect/>
          </a:stretch>
        </p:blipFill>
        <p:spPr bwMode="auto">
          <a:xfrm>
            <a:off x="400050" y="1066801"/>
            <a:ext cx="6686550" cy="2298605"/>
          </a:xfrm>
          <a:prstGeom prst="rect">
            <a:avLst/>
          </a:prstGeom>
          <a:noFill/>
          <a:ln w="9525">
            <a:noFill/>
            <a:miter lim="800000"/>
            <a:headEnd/>
            <a:tailEnd/>
          </a:ln>
        </p:spPr>
      </p:pic>
      <p:pic>
        <p:nvPicPr>
          <p:cNvPr id="133123" name="Picture 3"/>
          <p:cNvPicPr>
            <a:picLocks noChangeAspect="1" noChangeArrowheads="1"/>
          </p:cNvPicPr>
          <p:nvPr/>
        </p:nvPicPr>
        <p:blipFill>
          <a:blip r:embed="rId3" cstate="print"/>
          <a:srcRect/>
          <a:stretch>
            <a:fillRect/>
          </a:stretch>
        </p:blipFill>
        <p:spPr bwMode="auto">
          <a:xfrm>
            <a:off x="1028700" y="3200400"/>
            <a:ext cx="6163477"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85801"/>
            <a:ext cx="3486150" cy="646331"/>
          </a:xfrm>
          <a:prstGeom prst="rect">
            <a:avLst/>
          </a:prstGeom>
          <a:noFill/>
        </p:spPr>
        <p:txBody>
          <a:bodyPr wrap="square" rtlCol="0">
            <a:spAutoFit/>
          </a:bodyPr>
          <a:lstStyle/>
          <a:p>
            <a:r>
              <a:rPr lang="en-IN" dirty="0" smtClean="0"/>
              <a:t>Check out is your answer correct..</a:t>
            </a:r>
          </a:p>
          <a:p>
            <a:endParaRPr lang="en-IN" dirty="0"/>
          </a:p>
        </p:txBody>
      </p:sp>
      <p:pic>
        <p:nvPicPr>
          <p:cNvPr id="134146" name="Picture 2"/>
          <p:cNvPicPr>
            <a:picLocks noChangeAspect="1" noChangeArrowheads="1"/>
          </p:cNvPicPr>
          <p:nvPr/>
        </p:nvPicPr>
        <p:blipFill>
          <a:blip r:embed="rId2" cstate="print"/>
          <a:srcRect/>
          <a:stretch>
            <a:fillRect/>
          </a:stretch>
        </p:blipFill>
        <p:spPr bwMode="auto">
          <a:xfrm>
            <a:off x="742950" y="1371600"/>
            <a:ext cx="7965902" cy="4038601"/>
          </a:xfrm>
          <a:prstGeom prst="rect">
            <a:avLst/>
          </a:prstGeom>
          <a:noFill/>
          <a:ln w="9525">
            <a:noFill/>
            <a:miter lim="800000"/>
            <a:headEnd/>
            <a:tailEnd/>
          </a:ln>
        </p:spPr>
      </p:pic>
      <p:sp>
        <p:nvSpPr>
          <p:cNvPr id="4" name="TextBox 3"/>
          <p:cNvSpPr txBox="1"/>
          <p:nvPr/>
        </p:nvSpPr>
        <p:spPr>
          <a:xfrm>
            <a:off x="857250" y="5486400"/>
            <a:ext cx="6229350" cy="369332"/>
          </a:xfrm>
          <a:prstGeom prst="rect">
            <a:avLst/>
          </a:prstGeom>
          <a:noFill/>
        </p:spPr>
        <p:txBody>
          <a:bodyPr wrap="square" rtlCol="0">
            <a:spAutoFit/>
          </a:bodyPr>
          <a:lstStyle/>
          <a:p>
            <a:r>
              <a:rPr lang="en-IN" dirty="0" smtClean="0"/>
              <a:t>Now evaluate the metrics to check for the models ability…</a:t>
            </a:r>
            <a:endParaRPr lang="en-I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050" y="685801"/>
            <a:ext cx="3200400" cy="646331"/>
          </a:xfrm>
          <a:prstGeom prst="rect">
            <a:avLst/>
          </a:prstGeom>
          <a:noFill/>
        </p:spPr>
        <p:txBody>
          <a:bodyPr wrap="square" rtlCol="0">
            <a:spAutoFit/>
          </a:bodyPr>
          <a:lstStyle/>
          <a:p>
            <a:r>
              <a:rPr lang="en-IN" dirty="0" smtClean="0"/>
              <a:t>Task -1 </a:t>
            </a:r>
          </a:p>
          <a:p>
            <a:endParaRPr lang="en-IN" dirty="0"/>
          </a:p>
        </p:txBody>
      </p:sp>
      <p:pic>
        <p:nvPicPr>
          <p:cNvPr id="135170" name="Picture 2"/>
          <p:cNvPicPr>
            <a:picLocks noChangeAspect="1" noChangeArrowheads="1"/>
          </p:cNvPicPr>
          <p:nvPr/>
        </p:nvPicPr>
        <p:blipFill>
          <a:blip r:embed="rId2" cstate="print"/>
          <a:srcRect/>
          <a:stretch>
            <a:fillRect/>
          </a:stretch>
        </p:blipFill>
        <p:spPr bwMode="auto">
          <a:xfrm>
            <a:off x="571500" y="1143000"/>
            <a:ext cx="8343901" cy="914400"/>
          </a:xfrm>
          <a:prstGeom prst="rect">
            <a:avLst/>
          </a:prstGeom>
          <a:noFill/>
          <a:ln w="9525">
            <a:noFill/>
            <a:miter lim="800000"/>
            <a:headEnd/>
            <a:tailEnd/>
          </a:ln>
        </p:spPr>
      </p:pic>
      <p:pic>
        <p:nvPicPr>
          <p:cNvPr id="135171" name="Picture 3"/>
          <p:cNvPicPr>
            <a:picLocks noChangeAspect="1" noChangeArrowheads="1"/>
          </p:cNvPicPr>
          <p:nvPr/>
        </p:nvPicPr>
        <p:blipFill>
          <a:blip r:embed="rId3" cstate="print"/>
          <a:srcRect/>
          <a:stretch>
            <a:fillRect/>
          </a:stretch>
        </p:blipFill>
        <p:spPr bwMode="auto">
          <a:xfrm>
            <a:off x="800100" y="1981200"/>
            <a:ext cx="4606901" cy="1676400"/>
          </a:xfrm>
          <a:prstGeom prst="rect">
            <a:avLst/>
          </a:prstGeom>
          <a:noFill/>
          <a:ln w="9525">
            <a:noFill/>
            <a:miter lim="800000"/>
            <a:headEnd/>
            <a:tailEnd/>
          </a:ln>
        </p:spPr>
      </p:pic>
      <p:pic>
        <p:nvPicPr>
          <p:cNvPr id="135172" name="Picture 4"/>
          <p:cNvPicPr>
            <a:picLocks noChangeAspect="1" noChangeArrowheads="1"/>
          </p:cNvPicPr>
          <p:nvPr/>
        </p:nvPicPr>
        <p:blipFill>
          <a:blip r:embed="rId4" cstate="print"/>
          <a:srcRect/>
          <a:stretch>
            <a:fillRect/>
          </a:stretch>
        </p:blipFill>
        <p:spPr bwMode="auto">
          <a:xfrm>
            <a:off x="1085850" y="3733800"/>
            <a:ext cx="6485659"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0069" y="1043939"/>
            <a:ext cx="7783830" cy="4579620"/>
          </a:xfrm>
          <a:prstGeom prst="rect">
            <a:avLst/>
          </a:prstGeom>
        </p:spPr>
      </p:pic>
      <p:sp>
        <p:nvSpPr>
          <p:cNvPr id="3" name="object 3"/>
          <p:cNvSpPr txBox="1">
            <a:spLocks noGrp="1"/>
          </p:cNvSpPr>
          <p:nvPr>
            <p:ph type="sldNum" sz="quarter" idx="4294967295"/>
          </p:nvPr>
        </p:nvSpPr>
        <p:spPr>
          <a:xfrm>
            <a:off x="8481060" y="6062131"/>
            <a:ext cx="197262" cy="281487"/>
          </a:xfrm>
          <a:prstGeom prst="rect">
            <a:avLst/>
          </a:prstGeom>
        </p:spPr>
        <p:txBody>
          <a:bodyPr vert="horz" wrap="square" lIns="0" tIns="4445" rIns="0" bIns="0" rtlCol="0">
            <a:spAutoFit/>
          </a:bodyPr>
          <a:lstStyle/>
          <a:p>
            <a:pPr marL="153670">
              <a:lnSpc>
                <a:spcPct val="100000"/>
              </a:lnSpc>
              <a:spcBef>
                <a:spcPts val="35"/>
              </a:spcBef>
            </a:pPr>
            <a:fld id="{81D60167-4931-47E6-BA6A-407CBD079E47}" type="slidenum">
              <a:rPr spc="-50" dirty="0"/>
              <a:pPr marL="153670">
                <a:lnSpc>
                  <a:spcPct val="100000"/>
                </a:lnSpc>
                <a:spcBef>
                  <a:spcPts val="35"/>
                </a:spcBef>
              </a:pPr>
              <a:t>8</a:t>
            </a:fld>
            <a:endParaRPr spc="-5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80</a:t>
            </a:fld>
            <a:endParaRPr spc="-25" dirty="0"/>
          </a:p>
        </p:txBody>
      </p:sp>
      <p:pic>
        <p:nvPicPr>
          <p:cNvPr id="5122" name="Picture 2"/>
          <p:cNvPicPr>
            <a:picLocks noChangeAspect="1" noChangeArrowheads="1"/>
          </p:cNvPicPr>
          <p:nvPr/>
        </p:nvPicPr>
        <p:blipFill>
          <a:blip r:embed="rId2" cstate="print"/>
          <a:srcRect/>
          <a:stretch>
            <a:fillRect/>
          </a:stretch>
        </p:blipFill>
        <p:spPr bwMode="auto">
          <a:xfrm>
            <a:off x="857251" y="1066800"/>
            <a:ext cx="7481237" cy="4953000"/>
          </a:xfrm>
          <a:prstGeom prst="rect">
            <a:avLst/>
          </a:prstGeom>
          <a:noFill/>
          <a:ln w="9525">
            <a:noFill/>
            <a:miter lim="800000"/>
            <a:headEnd/>
            <a:tailEnd/>
          </a:ln>
        </p:spPr>
      </p:pic>
      <p:sp>
        <p:nvSpPr>
          <p:cNvPr id="5" name="TextBox 4"/>
          <p:cNvSpPr txBox="1"/>
          <p:nvPr/>
        </p:nvSpPr>
        <p:spPr>
          <a:xfrm>
            <a:off x="628650" y="609601"/>
            <a:ext cx="7715250" cy="400110"/>
          </a:xfrm>
          <a:prstGeom prst="rect">
            <a:avLst/>
          </a:prstGeom>
          <a:noFill/>
        </p:spPr>
        <p:txBody>
          <a:bodyPr wrap="square" rtlCol="0">
            <a:spAutoFit/>
          </a:bodyPr>
          <a:lstStyle/>
          <a:p>
            <a:r>
              <a:rPr lang="en-IN" sz="2000" b="1" dirty="0" smtClean="0"/>
              <a:t>Difference between Linear Regression and Logistic Regression</a:t>
            </a:r>
            <a:endParaRPr lang="en-IN" sz="2000" b="1"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571500" y="685800"/>
            <a:ext cx="7889895"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90" y="681609"/>
            <a:ext cx="8469020" cy="369332"/>
          </a:xfrm>
        </p:spPr>
        <p:txBody>
          <a:bodyPr>
            <a:normAutofit fontScale="90000"/>
          </a:bodyPr>
          <a:lstStyle/>
          <a:p>
            <a:r>
              <a:rPr lang="en-IN" dirty="0" smtClean="0"/>
              <a:t>Bayes’ theorem</a:t>
            </a:r>
            <a:endParaRPr lang="en-IN" dirty="0"/>
          </a:p>
        </p:txBody>
      </p:sp>
      <p:sp>
        <p:nvSpPr>
          <p:cNvPr id="3" name="Content Placeholder 2"/>
          <p:cNvSpPr>
            <a:spLocks noGrp="1"/>
          </p:cNvSpPr>
          <p:nvPr>
            <p:ph idx="1"/>
          </p:nvPr>
        </p:nvSpPr>
        <p:spPr>
          <a:xfrm>
            <a:off x="494995" y="1066801"/>
            <a:ext cx="8154009" cy="4959604"/>
          </a:xfrm>
        </p:spPr>
        <p:txBody>
          <a:bodyPr>
            <a:normAutofit fontScale="92500" lnSpcReduction="10000"/>
          </a:bodyPr>
          <a:lstStyle/>
          <a:p>
            <a:pPr>
              <a:buFont typeface="Arial" pitchFamily="34" charset="0"/>
              <a:buChar char="•"/>
            </a:pPr>
            <a:r>
              <a:rPr lang="en-IN" sz="2800" dirty="0"/>
              <a:t>Bayes' theorem provides us with a formula to calculate probability of an event given probabilities of other events</a:t>
            </a:r>
            <a:r>
              <a:rPr lang="en-IN" sz="2800" dirty="0" smtClean="0"/>
              <a:t>. </a:t>
            </a:r>
          </a:p>
          <a:p>
            <a:pPr>
              <a:buFont typeface="Arial" pitchFamily="34" charset="0"/>
              <a:buChar char="•"/>
            </a:pPr>
            <a:r>
              <a:rPr lang="en-IN" sz="2800" dirty="0" smtClean="0"/>
              <a:t>This theorem determines the probability of an event with uncertain knowledge. </a:t>
            </a:r>
          </a:p>
          <a:p>
            <a:pPr>
              <a:buFont typeface="Arial" pitchFamily="34" charset="0"/>
              <a:buChar char="•"/>
            </a:pPr>
            <a:r>
              <a:rPr lang="en-IN" sz="2800" dirty="0" smtClean="0"/>
              <a:t>Bayes' theorem was named after the British mathematician </a:t>
            </a:r>
            <a:r>
              <a:rPr lang="en-IN" sz="2800" b="1" dirty="0" smtClean="0"/>
              <a:t>Thomas Bayes</a:t>
            </a:r>
            <a:r>
              <a:rPr lang="en-IN" sz="2800" dirty="0" smtClean="0"/>
              <a:t>. </a:t>
            </a:r>
          </a:p>
          <a:p>
            <a:pPr>
              <a:buFont typeface="Arial" pitchFamily="34" charset="0"/>
              <a:buChar char="•"/>
            </a:pPr>
            <a:r>
              <a:rPr lang="en-IN" sz="2800" dirty="0" smtClean="0"/>
              <a:t>The </a:t>
            </a:r>
            <a:r>
              <a:rPr lang="en-IN" sz="2800" b="1" dirty="0" smtClean="0"/>
              <a:t>Bayesian inference</a:t>
            </a:r>
            <a:r>
              <a:rPr lang="en-IN" sz="2800" dirty="0" smtClean="0"/>
              <a:t> is an application of Bayes' theorem, which is fundamental to Bayesian statistics.</a:t>
            </a:r>
          </a:p>
          <a:p>
            <a:pPr>
              <a:buFont typeface="Arial" pitchFamily="34" charset="0"/>
              <a:buChar char="•"/>
            </a:pPr>
            <a:r>
              <a:rPr lang="en-IN" sz="2800" dirty="0" smtClean="0"/>
              <a:t>Bayes' theorem allows updating the probability prediction of an event by observing new information of the real world.</a:t>
            </a:r>
            <a:endParaRPr lang="en-IN" sz="2800" dirty="0"/>
          </a:p>
          <a:p>
            <a:endParaRPr lang="en-IN" dirty="0"/>
          </a:p>
          <a:p>
            <a:endParaRPr lang="en-IN"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90" y="681609"/>
            <a:ext cx="8469020" cy="369332"/>
          </a:xfrm>
        </p:spPr>
        <p:txBody>
          <a:bodyPr>
            <a:normAutofit fontScale="90000"/>
          </a:bodyPr>
          <a:lstStyle/>
          <a:p>
            <a:endParaRPr lang="en-IN"/>
          </a:p>
        </p:txBody>
      </p:sp>
      <p:sp>
        <p:nvSpPr>
          <p:cNvPr id="3" name="Content Placeholder 2"/>
          <p:cNvSpPr>
            <a:spLocks noGrp="1"/>
          </p:cNvSpPr>
          <p:nvPr>
            <p:ph idx="1"/>
          </p:nvPr>
        </p:nvSpPr>
        <p:spPr>
          <a:xfrm>
            <a:off x="611560" y="1124744"/>
            <a:ext cx="7620305" cy="4862870"/>
          </a:xfrm>
        </p:spPr>
        <p:txBody>
          <a:bodyPr>
            <a:normAutofit lnSpcReduction="10000"/>
          </a:bodyPr>
          <a:lstStyle/>
          <a:p>
            <a:r>
              <a:rPr lang="en-IN" sz="4000" b="1" dirty="0" smtClean="0"/>
              <a:t>Example</a:t>
            </a:r>
            <a:r>
              <a:rPr lang="en-IN" sz="4000" dirty="0" smtClean="0"/>
              <a:t>: If rainfall  corresponds to temperature of a region, then by using Bayes' theorem, we can determine the probability of getting rainfall more accurately with the help of temperature.</a:t>
            </a:r>
          </a:p>
          <a:p>
            <a:r>
              <a:rPr lang="en-IN" sz="4000" dirty="0" smtClean="0"/>
              <a:t>(</a:t>
            </a:r>
            <a:r>
              <a:rPr lang="en-IN" sz="4000" dirty="0" err="1" smtClean="0"/>
              <a:t>I.e</a:t>
            </a:r>
            <a:r>
              <a:rPr lang="en-IN" sz="4000" dirty="0" smtClean="0"/>
              <a:t>) one factor is depending on other factor.</a:t>
            </a:r>
          </a:p>
          <a:p>
            <a:endParaRPr lang="en-IN" dirty="0" smtClean="0"/>
          </a:p>
          <a:p>
            <a:endParaRPr lang="en-IN"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4"/>
            <a:ext cx="8229600" cy="5649491"/>
          </a:xfrm>
        </p:spPr>
        <p:txBody>
          <a:bodyPr>
            <a:normAutofit fontScale="92500"/>
          </a:bodyPr>
          <a:lstStyle/>
          <a:p>
            <a:pPr>
              <a:buFont typeface="Arial" pitchFamily="34" charset="0"/>
              <a:buChar char="•"/>
            </a:pPr>
            <a:r>
              <a:rPr lang="en-IN" sz="2800" dirty="0" smtClean="0"/>
              <a:t>Bayes' theorem can be derived using </a:t>
            </a:r>
            <a:r>
              <a:rPr lang="en-IN" sz="2800" dirty="0" smtClean="0">
                <a:solidFill>
                  <a:srgbClr val="FF0000"/>
                </a:solidFill>
              </a:rPr>
              <a:t>product rule </a:t>
            </a:r>
            <a:r>
              <a:rPr lang="en-IN" sz="2800" dirty="0" smtClean="0"/>
              <a:t>and conditional probability of event A with known event B:</a:t>
            </a:r>
          </a:p>
          <a:p>
            <a:pPr>
              <a:buFont typeface="Arial" pitchFamily="34" charset="0"/>
              <a:buChar char="•"/>
            </a:pPr>
            <a:r>
              <a:rPr lang="en-IN" sz="2800" dirty="0" smtClean="0"/>
              <a:t>As from product rule we can write:</a:t>
            </a:r>
          </a:p>
          <a:p>
            <a:pPr>
              <a:buFont typeface="Arial" pitchFamily="34" charset="0"/>
              <a:buChar char="•"/>
            </a:pPr>
            <a:r>
              <a:rPr lang="en-IN" sz="2800" dirty="0" smtClean="0"/>
              <a:t>P(A ⋀ B)= P(A|B) P(B) or  </a:t>
            </a:r>
          </a:p>
          <a:p>
            <a:pPr>
              <a:buFont typeface="Arial" pitchFamily="34" charset="0"/>
              <a:buChar char="•"/>
            </a:pPr>
            <a:r>
              <a:rPr lang="en-IN" sz="2800" dirty="0" smtClean="0"/>
              <a:t>Similarly, the probability of event B with known event A:</a:t>
            </a:r>
          </a:p>
          <a:p>
            <a:pPr>
              <a:buFont typeface="Arial" pitchFamily="34" charset="0"/>
              <a:buChar char="•"/>
            </a:pPr>
            <a:r>
              <a:rPr lang="en-IN" sz="2800" dirty="0" smtClean="0"/>
              <a:t>P(A ⋀ B)= P(B|A) P(A)  </a:t>
            </a:r>
          </a:p>
          <a:p>
            <a:pPr>
              <a:buFont typeface="Arial" pitchFamily="34" charset="0"/>
              <a:buChar char="•"/>
            </a:pPr>
            <a:r>
              <a:rPr lang="en-IN" sz="2800" dirty="0" smtClean="0"/>
              <a:t>Equating right hand side of both the equations, we will get:</a:t>
            </a:r>
          </a:p>
          <a:p>
            <a:endParaRPr lang="en-IN" dirty="0" smtClean="0"/>
          </a:p>
          <a:p>
            <a:endParaRPr lang="en-IN" dirty="0" smtClean="0"/>
          </a:p>
          <a:p>
            <a:r>
              <a:rPr lang="en-IN" sz="2800" dirty="0" smtClean="0"/>
              <a:t>This equation is called </a:t>
            </a:r>
            <a:r>
              <a:rPr lang="en-IN" sz="2800" dirty="0" smtClean="0">
                <a:solidFill>
                  <a:srgbClr val="FF0000"/>
                </a:solidFill>
              </a:rPr>
              <a:t>Bayes’ rule or Bayes’ theorem</a:t>
            </a:r>
          </a:p>
          <a:p>
            <a:endParaRPr lang="en-IN" dirty="0"/>
          </a:p>
        </p:txBody>
      </p:sp>
      <p:pic>
        <p:nvPicPr>
          <p:cNvPr id="22531" name="Picture 3"/>
          <p:cNvPicPr>
            <a:picLocks noChangeAspect="1" noChangeArrowheads="1"/>
          </p:cNvPicPr>
          <p:nvPr/>
        </p:nvPicPr>
        <p:blipFill>
          <a:blip r:embed="rId2" cstate="print"/>
          <a:srcRect/>
          <a:stretch>
            <a:fillRect/>
          </a:stretch>
        </p:blipFill>
        <p:spPr bwMode="auto">
          <a:xfrm>
            <a:off x="2555776" y="3789040"/>
            <a:ext cx="4032448" cy="1296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90" y="681609"/>
            <a:ext cx="8469020" cy="369332"/>
          </a:xfrm>
        </p:spPr>
        <p:txBody>
          <a:bodyPr>
            <a:normAutofit fontScale="90000"/>
          </a:bodyPr>
          <a:lstStyle/>
          <a:p>
            <a:endParaRPr lang="en-IN" dirty="0"/>
          </a:p>
        </p:txBody>
      </p:sp>
      <p:sp>
        <p:nvSpPr>
          <p:cNvPr id="3" name="Content Placeholder 2"/>
          <p:cNvSpPr>
            <a:spLocks noGrp="1"/>
          </p:cNvSpPr>
          <p:nvPr>
            <p:ph idx="1"/>
          </p:nvPr>
        </p:nvSpPr>
        <p:spPr/>
        <p:txBody>
          <a:bodyPr>
            <a:normAutofit fontScale="92500" lnSpcReduction="20000"/>
          </a:bodyPr>
          <a:lstStyle/>
          <a:p>
            <a:r>
              <a:rPr lang="en-IN" sz="3200" dirty="0" smtClean="0"/>
              <a:t>P(A|B) is known as </a:t>
            </a:r>
            <a:r>
              <a:rPr lang="en-IN" sz="3200" b="1" dirty="0" smtClean="0"/>
              <a:t>posterior</a:t>
            </a:r>
            <a:r>
              <a:rPr lang="en-IN" sz="3200" dirty="0" smtClean="0"/>
              <a:t>, which we need to calculate, and it will be read as Probability of hypothesis A when we have occurred an evidence B.</a:t>
            </a:r>
          </a:p>
          <a:p>
            <a:r>
              <a:rPr lang="en-IN" sz="3200" dirty="0" smtClean="0"/>
              <a:t>P(B|A) is called the </a:t>
            </a:r>
            <a:r>
              <a:rPr lang="en-IN" sz="3200" dirty="0" smtClean="0">
                <a:solidFill>
                  <a:srgbClr val="FF0000"/>
                </a:solidFill>
              </a:rPr>
              <a:t>likelihood</a:t>
            </a:r>
            <a:r>
              <a:rPr lang="en-IN" sz="3200" dirty="0" smtClean="0"/>
              <a:t>, in which we consider that hypothesis is true, then we calculate the probability of evidence.</a:t>
            </a:r>
          </a:p>
          <a:p>
            <a:r>
              <a:rPr lang="en-IN" sz="3200" dirty="0" smtClean="0"/>
              <a:t>P(A) is called the </a:t>
            </a:r>
            <a:r>
              <a:rPr lang="en-IN" sz="3200" b="1" dirty="0" smtClean="0"/>
              <a:t>prior probability</a:t>
            </a:r>
            <a:r>
              <a:rPr lang="en-IN" sz="3200" dirty="0" smtClean="0"/>
              <a:t>, probability of hypothesis before considering the evidence</a:t>
            </a:r>
          </a:p>
          <a:p>
            <a:r>
              <a:rPr lang="en-IN" sz="3200" dirty="0" smtClean="0"/>
              <a:t>P(B) is called </a:t>
            </a:r>
            <a:r>
              <a:rPr lang="en-IN" sz="3200" b="1" dirty="0" smtClean="0"/>
              <a:t>marginal probability</a:t>
            </a:r>
            <a:r>
              <a:rPr lang="en-IN" sz="3200" dirty="0" smtClean="0"/>
              <a:t>, pure probability of an evidence.</a:t>
            </a:r>
          </a:p>
          <a:p>
            <a:endParaRPr lang="en-IN" dirty="0"/>
          </a:p>
        </p:txBody>
      </p:sp>
      <p:pic>
        <p:nvPicPr>
          <p:cNvPr id="4" name="Picture 3"/>
          <p:cNvPicPr>
            <a:picLocks noChangeAspect="1" noChangeArrowheads="1"/>
          </p:cNvPicPr>
          <p:nvPr/>
        </p:nvPicPr>
        <p:blipFill>
          <a:blip r:embed="rId2" cstate="print"/>
          <a:srcRect/>
          <a:stretch>
            <a:fillRect/>
          </a:stretch>
        </p:blipFill>
        <p:spPr bwMode="auto">
          <a:xfrm>
            <a:off x="2051720" y="404664"/>
            <a:ext cx="4032448" cy="1296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dirty="0" smtClean="0"/>
              <a:t>Applying Bayes' rule:</a:t>
            </a:r>
            <a:br>
              <a:rPr lang="en-IN" dirty="0" smtClean="0"/>
            </a:br>
            <a:endParaRPr lang="en-IN" dirty="0"/>
          </a:p>
        </p:txBody>
      </p:sp>
      <p:sp>
        <p:nvSpPr>
          <p:cNvPr id="3" name="Content Placeholder 2"/>
          <p:cNvSpPr>
            <a:spLocks noGrp="1"/>
          </p:cNvSpPr>
          <p:nvPr>
            <p:ph idx="1"/>
          </p:nvPr>
        </p:nvSpPr>
        <p:spPr>
          <a:xfrm>
            <a:off x="457200" y="908722"/>
            <a:ext cx="8229600" cy="5217443"/>
          </a:xfrm>
        </p:spPr>
        <p:txBody>
          <a:bodyPr>
            <a:normAutofit fontScale="92500" lnSpcReduction="10000"/>
          </a:bodyPr>
          <a:lstStyle/>
          <a:p>
            <a:pPr algn="just"/>
            <a:r>
              <a:rPr lang="en-IN" sz="4000" dirty="0" smtClean="0"/>
              <a:t>Bayes' rule allows us to compute the single term P(B|A) in terms of P(A|B), P(</a:t>
            </a:r>
            <a:r>
              <a:rPr lang="en-IN" sz="4000" i="1" dirty="0" smtClean="0"/>
              <a:t>B</a:t>
            </a:r>
            <a:r>
              <a:rPr lang="en-IN" sz="4000" dirty="0" smtClean="0"/>
              <a:t>), and P(A). This is very useful in cases where we have a good probability of these three terms and want to determine the fourth one. Suppose we want to perceive the effect of some unknown cause, and want to compute that cause, then the Bayes' rule becomes:</a:t>
            </a:r>
          </a:p>
          <a:p>
            <a:endParaRPr lang="en-IN" dirty="0"/>
          </a:p>
        </p:txBody>
      </p:sp>
      <p:pic>
        <p:nvPicPr>
          <p:cNvPr id="24578" name="Picture 2" descr="Bayes theorem in Artificial intelligence"/>
          <p:cNvPicPr>
            <a:picLocks noChangeAspect="1" noChangeArrowheads="1"/>
          </p:cNvPicPr>
          <p:nvPr/>
        </p:nvPicPr>
        <p:blipFill>
          <a:blip r:embed="rId2" cstate="print"/>
          <a:srcRect/>
          <a:stretch>
            <a:fillRect/>
          </a:stretch>
        </p:blipFill>
        <p:spPr bwMode="auto">
          <a:xfrm>
            <a:off x="3059832" y="5373216"/>
            <a:ext cx="4536504" cy="1243955"/>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b="1" dirty="0" smtClean="0"/>
              <a:t>Example-1:</a:t>
            </a:r>
            <a:r>
              <a:rPr lang="en-IN" dirty="0" smtClean="0"/>
              <a:t/>
            </a:r>
            <a:br>
              <a:rPr lang="en-IN" dirty="0" smtClean="0"/>
            </a:br>
            <a:endParaRPr lang="en-IN" dirty="0"/>
          </a:p>
        </p:txBody>
      </p:sp>
      <p:sp>
        <p:nvSpPr>
          <p:cNvPr id="3" name="Content Placeholder 2"/>
          <p:cNvSpPr>
            <a:spLocks noGrp="1"/>
          </p:cNvSpPr>
          <p:nvPr>
            <p:ph idx="1"/>
          </p:nvPr>
        </p:nvSpPr>
        <p:spPr>
          <a:xfrm>
            <a:off x="457200" y="764705"/>
            <a:ext cx="8229600" cy="5361459"/>
          </a:xfrm>
        </p:spPr>
        <p:txBody>
          <a:bodyPr>
            <a:normAutofit fontScale="70000" lnSpcReduction="20000"/>
          </a:bodyPr>
          <a:lstStyle/>
          <a:p>
            <a:r>
              <a:rPr lang="en-IN" sz="2400" b="1" dirty="0" smtClean="0"/>
              <a:t>Question: what is the probability that a patient has diseases meningitis with a stiff neck?</a:t>
            </a:r>
            <a:endParaRPr lang="en-IN" sz="2400" dirty="0" smtClean="0"/>
          </a:p>
          <a:p>
            <a:r>
              <a:rPr lang="en-IN" sz="2400" b="1" dirty="0" smtClean="0"/>
              <a:t>Given Data:</a:t>
            </a:r>
            <a:endParaRPr lang="en-IN" sz="2400" dirty="0" smtClean="0"/>
          </a:p>
          <a:p>
            <a:r>
              <a:rPr lang="en-IN" sz="2400" b="1" dirty="0" smtClean="0"/>
              <a:t>A doctor is aware that disease meningitis causes a patient to have a stiff neck, and it occurs 80% of the time. He is also aware of some more facts, which are given as follows:</a:t>
            </a:r>
          </a:p>
          <a:p>
            <a:r>
              <a:rPr lang="en-IN" sz="2400" b="1" dirty="0" smtClean="0"/>
              <a:t>The Known probability that a patient has meningitis disease is 1/30,000.</a:t>
            </a:r>
          </a:p>
          <a:p>
            <a:r>
              <a:rPr lang="en-IN" sz="2400" b="1" dirty="0" smtClean="0"/>
              <a:t>The Known probability that a patient has a stiff neck is 2%.</a:t>
            </a:r>
          </a:p>
          <a:p>
            <a:endParaRPr lang="en-IN" sz="2400" b="1" dirty="0" smtClean="0"/>
          </a:p>
          <a:p>
            <a:r>
              <a:rPr lang="en-IN" sz="2400" dirty="0" smtClean="0"/>
              <a:t>Solution:</a:t>
            </a:r>
          </a:p>
          <a:p>
            <a:r>
              <a:rPr lang="en-IN" sz="2400" dirty="0" smtClean="0"/>
              <a:t>Let a be the proposition that patient has stiff neck and b be the proposition that patient has meningitis. , so we can calculate the following as:</a:t>
            </a:r>
          </a:p>
          <a:p>
            <a:r>
              <a:rPr lang="en-IN" sz="2400" dirty="0" smtClean="0"/>
              <a:t>P(</a:t>
            </a:r>
            <a:r>
              <a:rPr lang="en-IN" sz="2400" dirty="0" err="1" smtClean="0"/>
              <a:t>a|b</a:t>
            </a:r>
            <a:r>
              <a:rPr lang="en-IN" sz="2400" dirty="0" smtClean="0"/>
              <a:t>) = 0.8</a:t>
            </a:r>
          </a:p>
          <a:p>
            <a:r>
              <a:rPr lang="en-IN" sz="2400" dirty="0" smtClean="0"/>
              <a:t>P(b) = 1/30000</a:t>
            </a:r>
          </a:p>
          <a:p>
            <a:r>
              <a:rPr lang="en-IN" sz="2400" dirty="0" smtClean="0"/>
              <a:t>P(a)= .02</a:t>
            </a:r>
          </a:p>
          <a:p>
            <a:endParaRPr lang="en-IN" sz="2400" dirty="0" smtClean="0"/>
          </a:p>
          <a:p>
            <a:endParaRPr lang="en-IN" sz="2400" dirty="0" smtClean="0"/>
          </a:p>
          <a:p>
            <a:endParaRPr lang="en-IN" sz="2400" dirty="0" smtClean="0"/>
          </a:p>
          <a:p>
            <a:r>
              <a:rPr lang="en-IN" sz="2400" dirty="0" smtClean="0"/>
              <a:t>Hence, we can assume that 1 patient out of 600 patients has meningitis disease with a stiff neck.</a:t>
            </a:r>
          </a:p>
          <a:p>
            <a:endParaRPr lang="en-IN" dirty="0"/>
          </a:p>
        </p:txBody>
      </p:sp>
      <p:sp>
        <p:nvSpPr>
          <p:cNvPr id="28674" name="AutoShape 2" descr="Bayes theorem in Artificial intellige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8678" name="AutoShape 6" descr="Bayes theorem in Artificial intellige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 name="Picture 3" descr="C:\Users\admin\Desktop\bayes-theorem4.png"/>
          <p:cNvPicPr>
            <a:picLocks noChangeAspect="1" noChangeArrowheads="1"/>
          </p:cNvPicPr>
          <p:nvPr/>
        </p:nvPicPr>
        <p:blipFill>
          <a:blip r:embed="rId2" cstate="print"/>
          <a:srcRect/>
          <a:stretch>
            <a:fillRect/>
          </a:stretch>
        </p:blipFill>
        <p:spPr bwMode="auto">
          <a:xfrm>
            <a:off x="2411760" y="3645024"/>
            <a:ext cx="5748338" cy="1295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4" end="14"/>
                                            </p:txEl>
                                          </p:spTgt>
                                        </p:tgtEl>
                                        <p:attrNameLst>
                                          <p:attrName>style.visibility</p:attrName>
                                        </p:attrNameLst>
                                      </p:cBhvr>
                                      <p:to>
                                        <p:strVal val="visible"/>
                                      </p:to>
                                    </p:set>
                                    <p:anim calcmode="lin" valueType="num">
                                      <p:cBhvr additive="base">
                                        <p:cTn id="7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b="1" dirty="0" smtClean="0"/>
              <a:t>Example-2:</a:t>
            </a:r>
            <a:r>
              <a:rPr lang="en-IN" dirty="0" smtClean="0"/>
              <a:t/>
            </a:r>
            <a:br>
              <a:rPr lang="en-IN" dirty="0" smtClean="0"/>
            </a:br>
            <a:endParaRPr lang="en-IN" dirty="0"/>
          </a:p>
        </p:txBody>
      </p:sp>
      <p:sp>
        <p:nvSpPr>
          <p:cNvPr id="3" name="Content Placeholder 2"/>
          <p:cNvSpPr>
            <a:spLocks noGrp="1"/>
          </p:cNvSpPr>
          <p:nvPr>
            <p:ph idx="1"/>
          </p:nvPr>
        </p:nvSpPr>
        <p:spPr>
          <a:xfrm>
            <a:off x="395536" y="548680"/>
            <a:ext cx="8229600" cy="5976664"/>
          </a:xfrm>
        </p:spPr>
        <p:txBody>
          <a:bodyPr>
            <a:normAutofit/>
          </a:bodyPr>
          <a:lstStyle/>
          <a:p>
            <a:r>
              <a:rPr lang="en-IN" sz="2400" b="1" dirty="0" smtClean="0"/>
              <a:t>Question: From a standard deck of playing cards, a single card is drawn. The probability that the card is king is 4/52, then calculate posterior probability P(</a:t>
            </a:r>
            <a:r>
              <a:rPr lang="en-IN" sz="2400" b="1" dirty="0" err="1" smtClean="0"/>
              <a:t>King|Face</a:t>
            </a:r>
            <a:r>
              <a:rPr lang="en-IN" sz="2400" b="1" dirty="0" smtClean="0"/>
              <a:t>), which means the drawn face card is a king card.</a:t>
            </a:r>
            <a:endParaRPr lang="en-IN" sz="2400" dirty="0" smtClean="0"/>
          </a:p>
          <a:p>
            <a:r>
              <a:rPr lang="en-IN" sz="2400" b="1" dirty="0" smtClean="0"/>
              <a:t>Solution:</a:t>
            </a:r>
            <a:endParaRPr lang="en-IN" dirty="0" smtClean="0"/>
          </a:p>
          <a:p>
            <a:r>
              <a:rPr lang="en-IN" sz="2400" dirty="0" smtClean="0"/>
              <a:t>P(king): probability that the card is King= 4/52= 1/13</a:t>
            </a:r>
          </a:p>
          <a:p>
            <a:r>
              <a:rPr lang="en-IN" sz="2400" dirty="0" smtClean="0"/>
              <a:t>P(face): probability that a card is a face card= 3/13</a:t>
            </a:r>
          </a:p>
          <a:p>
            <a:r>
              <a:rPr lang="en-IN" sz="2400" dirty="0" smtClean="0"/>
              <a:t>P(</a:t>
            </a:r>
            <a:r>
              <a:rPr lang="en-IN" sz="2400" dirty="0" err="1" smtClean="0"/>
              <a:t>Face|King</a:t>
            </a:r>
            <a:r>
              <a:rPr lang="en-IN" sz="2400" dirty="0" smtClean="0"/>
              <a:t>): probability of face card when we assume it is a king = 1</a:t>
            </a:r>
          </a:p>
          <a:p>
            <a:r>
              <a:rPr lang="en-IN" sz="2400" dirty="0" smtClean="0"/>
              <a:t>Putting all values in the above formula we will get:</a:t>
            </a:r>
          </a:p>
          <a:p>
            <a:endParaRPr lang="en-IN" dirty="0"/>
          </a:p>
        </p:txBody>
      </p:sp>
      <p:pic>
        <p:nvPicPr>
          <p:cNvPr id="26626" name="Picture 2"/>
          <p:cNvPicPr>
            <a:picLocks noChangeAspect="1" noChangeArrowheads="1"/>
          </p:cNvPicPr>
          <p:nvPr/>
        </p:nvPicPr>
        <p:blipFill>
          <a:blip r:embed="rId2" cstate="print"/>
          <a:srcRect/>
          <a:stretch>
            <a:fillRect/>
          </a:stretch>
        </p:blipFill>
        <p:spPr bwMode="auto">
          <a:xfrm>
            <a:off x="2771800" y="4653136"/>
            <a:ext cx="4608512" cy="1080120"/>
          </a:xfrm>
          <a:prstGeom prst="rect">
            <a:avLst/>
          </a:prstGeom>
          <a:noFill/>
          <a:ln w="9525">
            <a:noFill/>
            <a:miter lim="800000"/>
            <a:headEnd/>
            <a:tailEnd/>
          </a:ln>
        </p:spPr>
      </p:pic>
      <p:pic>
        <p:nvPicPr>
          <p:cNvPr id="26628" name="Picture 4" descr="Bayes theorem in Artificial intelligence"/>
          <p:cNvPicPr>
            <a:picLocks noChangeAspect="1" noChangeArrowheads="1"/>
          </p:cNvPicPr>
          <p:nvPr/>
        </p:nvPicPr>
        <p:blipFill>
          <a:blip r:embed="rId3" cstate="print"/>
          <a:srcRect/>
          <a:stretch>
            <a:fillRect/>
          </a:stretch>
        </p:blipFill>
        <p:spPr bwMode="auto">
          <a:xfrm>
            <a:off x="1403648" y="5658619"/>
            <a:ext cx="6480720" cy="1199381"/>
          </a:xfrm>
          <a:prstGeom prst="rect">
            <a:avLst/>
          </a:prstGeo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8725" y="626363"/>
            <a:ext cx="8983475" cy="5445239"/>
            <a:chOff x="251633" y="626363"/>
            <a:chExt cx="11977967" cy="5445239"/>
          </a:xfrm>
        </p:grpSpPr>
        <p:pic>
          <p:nvPicPr>
            <p:cNvPr id="3" name="object 3"/>
            <p:cNvPicPr/>
            <p:nvPr/>
          </p:nvPicPr>
          <p:blipFill>
            <a:blip r:embed="rId2" cstate="print"/>
            <a:stretch>
              <a:fillRect/>
            </a:stretch>
          </p:blipFill>
          <p:spPr>
            <a:xfrm>
              <a:off x="251633" y="626363"/>
              <a:ext cx="6826578" cy="5161456"/>
            </a:xfrm>
            <a:prstGeom prst="rect">
              <a:avLst/>
            </a:prstGeom>
          </p:spPr>
        </p:pic>
        <p:pic>
          <p:nvPicPr>
            <p:cNvPr id="4" name="object 4"/>
            <p:cNvPicPr/>
            <p:nvPr/>
          </p:nvPicPr>
          <p:blipFill>
            <a:blip r:embed="rId3" cstate="print"/>
            <a:stretch>
              <a:fillRect/>
            </a:stretch>
          </p:blipFill>
          <p:spPr>
            <a:xfrm>
              <a:off x="3311152" y="4293096"/>
              <a:ext cx="8918448" cy="1778506"/>
            </a:xfrm>
            <a:prstGeom prst="rect">
              <a:avLst/>
            </a:prstGeom>
          </p:spPr>
        </p:pic>
      </p:grpSp>
      <p:sp>
        <p:nvSpPr>
          <p:cNvPr id="5" name="object 5"/>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89</a:t>
            </a:fld>
            <a:endParaRPr spc="-25"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0327" y="674403"/>
            <a:ext cx="8482489" cy="1070165"/>
          </a:xfrm>
          <a:prstGeom prst="rect">
            <a:avLst/>
          </a:prstGeom>
          <a:solidFill>
            <a:srgbClr val="0E6EC5"/>
          </a:solidFill>
        </p:spPr>
        <p:txBody>
          <a:bodyPr vert="horz" wrap="square" lIns="0" tIns="206375" rIns="0" bIns="0" rtlCol="0">
            <a:spAutoFit/>
          </a:bodyPr>
          <a:lstStyle/>
          <a:p>
            <a:pPr>
              <a:lnSpc>
                <a:spcPct val="100000"/>
              </a:lnSpc>
              <a:spcBef>
                <a:spcPts val="1625"/>
              </a:spcBef>
            </a:pPr>
            <a:endParaRPr sz="2800">
              <a:latin typeface="Times New Roman"/>
              <a:cs typeface="Times New Roman"/>
            </a:endParaRPr>
          </a:p>
          <a:p>
            <a:pPr marL="231775">
              <a:lnSpc>
                <a:spcPct val="100000"/>
              </a:lnSpc>
            </a:pPr>
            <a:r>
              <a:rPr sz="2800" b="0" spc="114" dirty="0">
                <a:solidFill>
                  <a:srgbClr val="FFFFFF"/>
                </a:solidFill>
                <a:latin typeface="Trebuchet MS"/>
                <a:cs typeface="Trebuchet MS"/>
              </a:rPr>
              <a:t>LEARNING</a:t>
            </a:r>
            <a:r>
              <a:rPr sz="2800" b="0" spc="-325" dirty="0">
                <a:solidFill>
                  <a:srgbClr val="FFFFFF"/>
                </a:solidFill>
                <a:latin typeface="Trebuchet MS"/>
                <a:cs typeface="Trebuchet MS"/>
              </a:rPr>
              <a:t> </a:t>
            </a:r>
            <a:r>
              <a:rPr sz="2800" b="0" spc="210" dirty="0">
                <a:solidFill>
                  <a:srgbClr val="FFFFFF"/>
                </a:solidFill>
                <a:latin typeface="Trebuchet MS"/>
                <a:cs typeface="Trebuchet MS"/>
              </a:rPr>
              <a:t>A</a:t>
            </a:r>
            <a:r>
              <a:rPr sz="2800" b="0" spc="-55" dirty="0">
                <a:solidFill>
                  <a:srgbClr val="FFFFFF"/>
                </a:solidFill>
                <a:latin typeface="Trebuchet MS"/>
                <a:cs typeface="Trebuchet MS"/>
              </a:rPr>
              <a:t> </a:t>
            </a:r>
            <a:r>
              <a:rPr sz="2800" b="0" spc="60" dirty="0">
                <a:solidFill>
                  <a:srgbClr val="FFFFFF"/>
                </a:solidFill>
                <a:latin typeface="Trebuchet MS"/>
                <a:cs typeface="Trebuchet MS"/>
              </a:rPr>
              <a:t>CLASS</a:t>
            </a:r>
            <a:r>
              <a:rPr sz="2800" b="0" spc="-20" dirty="0">
                <a:solidFill>
                  <a:srgbClr val="FFFFFF"/>
                </a:solidFill>
                <a:latin typeface="Trebuchet MS"/>
                <a:cs typeface="Trebuchet MS"/>
              </a:rPr>
              <a:t> </a:t>
            </a:r>
            <a:r>
              <a:rPr sz="2800" b="0" spc="65" dirty="0">
                <a:solidFill>
                  <a:srgbClr val="FFFFFF"/>
                </a:solidFill>
                <a:latin typeface="Trebuchet MS"/>
                <a:cs typeface="Trebuchet MS"/>
              </a:rPr>
              <a:t>FROM</a:t>
            </a:r>
            <a:r>
              <a:rPr sz="2800" b="0" spc="-55" dirty="0">
                <a:solidFill>
                  <a:srgbClr val="FFFFFF"/>
                </a:solidFill>
                <a:latin typeface="Trebuchet MS"/>
                <a:cs typeface="Trebuchet MS"/>
              </a:rPr>
              <a:t> </a:t>
            </a:r>
            <a:r>
              <a:rPr sz="2800" b="0" spc="-10" dirty="0">
                <a:solidFill>
                  <a:srgbClr val="FFFFFF"/>
                </a:solidFill>
                <a:latin typeface="Trebuchet MS"/>
                <a:cs typeface="Trebuchet MS"/>
              </a:rPr>
              <a:t>EXAMPLES</a:t>
            </a:r>
            <a:endParaRPr sz="2800">
              <a:latin typeface="Trebuchet MS"/>
              <a:cs typeface="Trebuchet MS"/>
            </a:endParaRPr>
          </a:p>
        </p:txBody>
      </p:sp>
      <p:sp>
        <p:nvSpPr>
          <p:cNvPr id="4" name="object 4"/>
          <p:cNvSpPr txBox="1"/>
          <p:nvPr/>
        </p:nvSpPr>
        <p:spPr>
          <a:xfrm>
            <a:off x="475945" y="2167293"/>
            <a:ext cx="6538913" cy="3581109"/>
          </a:xfrm>
          <a:prstGeom prst="rect">
            <a:avLst/>
          </a:prstGeom>
        </p:spPr>
        <p:txBody>
          <a:bodyPr vert="horz" wrap="square" lIns="0" tIns="122555" rIns="0" bIns="0" rtlCol="0">
            <a:spAutoFit/>
          </a:bodyPr>
          <a:lstStyle/>
          <a:p>
            <a:pPr marL="344170" indent="-306070">
              <a:lnSpc>
                <a:spcPct val="100000"/>
              </a:lnSpc>
              <a:spcBef>
                <a:spcPts val="965"/>
              </a:spcBef>
              <a:buClr>
                <a:srgbClr val="009DD9"/>
              </a:buClr>
              <a:buSzPct val="91666"/>
              <a:buFont typeface="Cambria"/>
              <a:buChar char="◾"/>
              <a:tabLst>
                <a:tab pos="344170" algn="l"/>
              </a:tabLst>
            </a:pPr>
            <a:r>
              <a:rPr sz="1800" spc="-35" dirty="0">
                <a:solidFill>
                  <a:srgbClr val="17406C"/>
                </a:solidFill>
                <a:latin typeface="Trebuchet MS"/>
                <a:cs typeface="Trebuchet MS"/>
              </a:rPr>
              <a:t>Class</a:t>
            </a:r>
            <a:r>
              <a:rPr sz="1800" spc="-60" dirty="0">
                <a:solidFill>
                  <a:srgbClr val="17406C"/>
                </a:solidFill>
                <a:latin typeface="Trebuchet MS"/>
                <a:cs typeface="Trebuchet MS"/>
              </a:rPr>
              <a:t> </a:t>
            </a:r>
            <a:r>
              <a:rPr sz="1800" spc="190" dirty="0">
                <a:solidFill>
                  <a:srgbClr val="17406C"/>
                </a:solidFill>
                <a:latin typeface="Trebuchet MS"/>
                <a:cs typeface="Trebuchet MS"/>
              </a:rPr>
              <a:t>C</a:t>
            </a:r>
            <a:r>
              <a:rPr sz="1800" spc="-35" dirty="0">
                <a:solidFill>
                  <a:srgbClr val="17406C"/>
                </a:solidFill>
                <a:latin typeface="Trebuchet MS"/>
                <a:cs typeface="Trebuchet MS"/>
              </a:rPr>
              <a:t> </a:t>
            </a:r>
            <a:r>
              <a:rPr sz="1800" spc="-100" dirty="0">
                <a:solidFill>
                  <a:srgbClr val="17406C"/>
                </a:solidFill>
                <a:latin typeface="Trebuchet MS"/>
                <a:cs typeface="Trebuchet MS"/>
              </a:rPr>
              <a:t>of</a:t>
            </a:r>
            <a:r>
              <a:rPr sz="1800" spc="-35" dirty="0">
                <a:solidFill>
                  <a:srgbClr val="17406C"/>
                </a:solidFill>
                <a:latin typeface="Trebuchet MS"/>
                <a:cs typeface="Trebuchet MS"/>
              </a:rPr>
              <a:t> </a:t>
            </a:r>
            <a:r>
              <a:rPr sz="1800" spc="-190" dirty="0">
                <a:solidFill>
                  <a:srgbClr val="17406C"/>
                </a:solidFill>
                <a:latin typeface="Trebuchet MS"/>
                <a:cs typeface="Trebuchet MS"/>
              </a:rPr>
              <a:t>a</a:t>
            </a:r>
            <a:r>
              <a:rPr sz="1800" spc="-235" dirty="0">
                <a:solidFill>
                  <a:srgbClr val="17406C"/>
                </a:solidFill>
                <a:latin typeface="Trebuchet MS"/>
                <a:cs typeface="Trebuchet MS"/>
              </a:rPr>
              <a:t> </a:t>
            </a:r>
            <a:r>
              <a:rPr sz="1800" spc="-165" dirty="0">
                <a:solidFill>
                  <a:srgbClr val="17406C"/>
                </a:solidFill>
                <a:latin typeface="Trebuchet MS"/>
                <a:cs typeface="Trebuchet MS"/>
              </a:rPr>
              <a:t>“family</a:t>
            </a:r>
            <a:r>
              <a:rPr sz="1800" spc="-50" dirty="0">
                <a:solidFill>
                  <a:srgbClr val="17406C"/>
                </a:solidFill>
                <a:latin typeface="Trebuchet MS"/>
                <a:cs typeface="Trebuchet MS"/>
              </a:rPr>
              <a:t> </a:t>
            </a:r>
            <a:r>
              <a:rPr sz="1800" spc="-20" dirty="0">
                <a:solidFill>
                  <a:srgbClr val="17406C"/>
                </a:solidFill>
                <a:latin typeface="Trebuchet MS"/>
                <a:cs typeface="Trebuchet MS"/>
              </a:rPr>
              <a:t>car”</a:t>
            </a:r>
            <a:endParaRPr sz="1800">
              <a:latin typeface="Trebuchet MS"/>
              <a:cs typeface="Trebuchet MS"/>
            </a:endParaRPr>
          </a:p>
          <a:p>
            <a:pPr marL="667385" lvl="1" indent="-304800">
              <a:lnSpc>
                <a:spcPct val="100000"/>
              </a:lnSpc>
              <a:spcBef>
                <a:spcPts val="1155"/>
              </a:spcBef>
              <a:buClr>
                <a:srgbClr val="009DD9"/>
              </a:buClr>
              <a:buSzPct val="91666"/>
              <a:buFont typeface="Cambria"/>
              <a:buChar char="◾"/>
              <a:tabLst>
                <a:tab pos="667385" algn="l"/>
              </a:tabLst>
            </a:pPr>
            <a:r>
              <a:rPr sz="2400" spc="-150" dirty="0">
                <a:solidFill>
                  <a:srgbClr val="0E6EC5"/>
                </a:solidFill>
                <a:latin typeface="Trebuchet MS"/>
                <a:cs typeface="Trebuchet MS"/>
              </a:rPr>
              <a:t>Prediction:</a:t>
            </a:r>
            <a:r>
              <a:rPr sz="2400" spc="-305" dirty="0">
                <a:solidFill>
                  <a:srgbClr val="0E6EC5"/>
                </a:solidFill>
                <a:latin typeface="Trebuchet MS"/>
                <a:cs typeface="Trebuchet MS"/>
              </a:rPr>
              <a:t> </a:t>
            </a:r>
            <a:r>
              <a:rPr sz="2400" dirty="0">
                <a:solidFill>
                  <a:srgbClr val="17406C"/>
                </a:solidFill>
                <a:latin typeface="Trebuchet MS"/>
                <a:cs typeface="Trebuchet MS"/>
              </a:rPr>
              <a:t>Is</a:t>
            </a:r>
            <a:r>
              <a:rPr sz="2400" spc="-50" dirty="0">
                <a:solidFill>
                  <a:srgbClr val="17406C"/>
                </a:solidFill>
                <a:latin typeface="Trebuchet MS"/>
                <a:cs typeface="Trebuchet MS"/>
              </a:rPr>
              <a:t> </a:t>
            </a:r>
            <a:r>
              <a:rPr sz="2400" spc="-135" dirty="0">
                <a:solidFill>
                  <a:srgbClr val="17406C"/>
                </a:solidFill>
                <a:latin typeface="Trebuchet MS"/>
                <a:cs typeface="Trebuchet MS"/>
              </a:rPr>
              <a:t>car</a:t>
            </a:r>
            <a:r>
              <a:rPr sz="2400" spc="-60" dirty="0">
                <a:solidFill>
                  <a:srgbClr val="17406C"/>
                </a:solidFill>
                <a:latin typeface="Trebuchet MS"/>
                <a:cs typeface="Trebuchet MS"/>
              </a:rPr>
              <a:t> </a:t>
            </a:r>
            <a:r>
              <a:rPr sz="2400" i="1" spc="-180" dirty="0">
                <a:solidFill>
                  <a:srgbClr val="17406C"/>
                </a:solidFill>
                <a:latin typeface="Trebuchet MS"/>
                <a:cs typeface="Trebuchet MS"/>
              </a:rPr>
              <a:t>x</a:t>
            </a:r>
            <a:r>
              <a:rPr sz="2400" i="1" spc="-60" dirty="0">
                <a:solidFill>
                  <a:srgbClr val="17406C"/>
                </a:solidFill>
                <a:latin typeface="Trebuchet MS"/>
                <a:cs typeface="Trebuchet MS"/>
              </a:rPr>
              <a:t> </a:t>
            </a:r>
            <a:r>
              <a:rPr sz="2400" spc="-240" dirty="0">
                <a:solidFill>
                  <a:srgbClr val="17406C"/>
                </a:solidFill>
                <a:latin typeface="Trebuchet MS"/>
                <a:cs typeface="Trebuchet MS"/>
              </a:rPr>
              <a:t>a</a:t>
            </a:r>
            <a:r>
              <a:rPr sz="2400" spc="-50" dirty="0">
                <a:solidFill>
                  <a:srgbClr val="17406C"/>
                </a:solidFill>
                <a:latin typeface="Trebuchet MS"/>
                <a:cs typeface="Trebuchet MS"/>
              </a:rPr>
              <a:t> </a:t>
            </a:r>
            <a:r>
              <a:rPr sz="2400" spc="-215" dirty="0">
                <a:solidFill>
                  <a:srgbClr val="17406C"/>
                </a:solidFill>
                <a:latin typeface="Trebuchet MS"/>
                <a:cs typeface="Trebuchet MS"/>
              </a:rPr>
              <a:t>family</a:t>
            </a:r>
            <a:r>
              <a:rPr sz="2400" spc="-50" dirty="0">
                <a:solidFill>
                  <a:srgbClr val="17406C"/>
                </a:solidFill>
                <a:latin typeface="Trebuchet MS"/>
                <a:cs typeface="Trebuchet MS"/>
              </a:rPr>
              <a:t> </a:t>
            </a:r>
            <a:r>
              <a:rPr sz="2400" spc="-20" dirty="0">
                <a:solidFill>
                  <a:srgbClr val="17406C"/>
                </a:solidFill>
                <a:latin typeface="Trebuchet MS"/>
                <a:cs typeface="Trebuchet MS"/>
              </a:rPr>
              <a:t>car?</a:t>
            </a:r>
            <a:endParaRPr sz="2400">
              <a:latin typeface="Trebuchet MS"/>
              <a:cs typeface="Trebuchet MS"/>
            </a:endParaRPr>
          </a:p>
          <a:p>
            <a:pPr marL="667385" lvl="1" indent="-304800">
              <a:lnSpc>
                <a:spcPct val="100000"/>
              </a:lnSpc>
              <a:spcBef>
                <a:spcPts val="1175"/>
              </a:spcBef>
              <a:buClr>
                <a:srgbClr val="009DD9"/>
              </a:buClr>
              <a:buSzPct val="91666"/>
              <a:buFont typeface="Cambria"/>
              <a:buChar char="◾"/>
              <a:tabLst>
                <a:tab pos="667385" algn="l"/>
              </a:tabLst>
            </a:pPr>
            <a:r>
              <a:rPr sz="2400" spc="-95" dirty="0">
                <a:solidFill>
                  <a:srgbClr val="0E6EC5"/>
                </a:solidFill>
                <a:latin typeface="Trebuchet MS"/>
                <a:cs typeface="Trebuchet MS"/>
              </a:rPr>
              <a:t>Knowledge</a:t>
            </a:r>
            <a:r>
              <a:rPr sz="2400" spc="-40" dirty="0">
                <a:solidFill>
                  <a:srgbClr val="0E6EC5"/>
                </a:solidFill>
                <a:latin typeface="Trebuchet MS"/>
                <a:cs typeface="Trebuchet MS"/>
              </a:rPr>
              <a:t> </a:t>
            </a:r>
            <a:r>
              <a:rPr sz="2400" spc="-105" dirty="0">
                <a:solidFill>
                  <a:srgbClr val="0E6EC5"/>
                </a:solidFill>
                <a:latin typeface="Trebuchet MS"/>
                <a:cs typeface="Trebuchet MS"/>
              </a:rPr>
              <a:t>extraction:</a:t>
            </a:r>
            <a:r>
              <a:rPr sz="2400" spc="-105" dirty="0">
                <a:solidFill>
                  <a:srgbClr val="17406C"/>
                </a:solidFill>
                <a:latin typeface="Trebuchet MS"/>
                <a:cs typeface="Trebuchet MS"/>
              </a:rPr>
              <a:t>What</a:t>
            </a:r>
            <a:r>
              <a:rPr sz="2400" spc="-30" dirty="0">
                <a:solidFill>
                  <a:srgbClr val="17406C"/>
                </a:solidFill>
                <a:latin typeface="Trebuchet MS"/>
                <a:cs typeface="Trebuchet MS"/>
              </a:rPr>
              <a:t> </a:t>
            </a:r>
            <a:r>
              <a:rPr sz="2400" dirty="0">
                <a:solidFill>
                  <a:srgbClr val="17406C"/>
                </a:solidFill>
                <a:latin typeface="Trebuchet MS"/>
                <a:cs typeface="Trebuchet MS"/>
              </a:rPr>
              <a:t>do</a:t>
            </a:r>
            <a:r>
              <a:rPr sz="2400" spc="-45" dirty="0">
                <a:solidFill>
                  <a:srgbClr val="17406C"/>
                </a:solidFill>
                <a:latin typeface="Trebuchet MS"/>
                <a:cs typeface="Trebuchet MS"/>
              </a:rPr>
              <a:t> </a:t>
            </a:r>
            <a:r>
              <a:rPr sz="2400" spc="-140" dirty="0">
                <a:solidFill>
                  <a:srgbClr val="17406C"/>
                </a:solidFill>
                <a:latin typeface="Trebuchet MS"/>
                <a:cs typeface="Trebuchet MS"/>
              </a:rPr>
              <a:t>people</a:t>
            </a:r>
            <a:r>
              <a:rPr sz="2400" spc="-40" dirty="0">
                <a:solidFill>
                  <a:srgbClr val="17406C"/>
                </a:solidFill>
                <a:latin typeface="Trebuchet MS"/>
                <a:cs typeface="Trebuchet MS"/>
              </a:rPr>
              <a:t> </a:t>
            </a:r>
            <a:r>
              <a:rPr sz="2400" spc="-140" dirty="0">
                <a:solidFill>
                  <a:srgbClr val="17406C"/>
                </a:solidFill>
                <a:latin typeface="Trebuchet MS"/>
                <a:cs typeface="Trebuchet MS"/>
              </a:rPr>
              <a:t>expect</a:t>
            </a:r>
            <a:r>
              <a:rPr sz="2400" spc="-50" dirty="0">
                <a:solidFill>
                  <a:srgbClr val="17406C"/>
                </a:solidFill>
                <a:latin typeface="Trebuchet MS"/>
                <a:cs typeface="Trebuchet MS"/>
              </a:rPr>
              <a:t> </a:t>
            </a:r>
            <a:r>
              <a:rPr sz="2400" spc="-125" dirty="0">
                <a:solidFill>
                  <a:srgbClr val="17406C"/>
                </a:solidFill>
                <a:latin typeface="Trebuchet MS"/>
                <a:cs typeface="Trebuchet MS"/>
              </a:rPr>
              <a:t>from</a:t>
            </a:r>
            <a:r>
              <a:rPr sz="2400" spc="-45" dirty="0">
                <a:solidFill>
                  <a:srgbClr val="17406C"/>
                </a:solidFill>
                <a:latin typeface="Trebuchet MS"/>
                <a:cs typeface="Trebuchet MS"/>
              </a:rPr>
              <a:t> </a:t>
            </a:r>
            <a:r>
              <a:rPr sz="2400" spc="-240" dirty="0">
                <a:solidFill>
                  <a:srgbClr val="17406C"/>
                </a:solidFill>
                <a:latin typeface="Trebuchet MS"/>
                <a:cs typeface="Trebuchet MS"/>
              </a:rPr>
              <a:t>a</a:t>
            </a:r>
            <a:r>
              <a:rPr sz="2400" spc="-35" dirty="0">
                <a:solidFill>
                  <a:srgbClr val="17406C"/>
                </a:solidFill>
                <a:latin typeface="Trebuchet MS"/>
                <a:cs typeface="Trebuchet MS"/>
              </a:rPr>
              <a:t> </a:t>
            </a:r>
            <a:r>
              <a:rPr sz="2400" spc="-215" dirty="0">
                <a:solidFill>
                  <a:srgbClr val="17406C"/>
                </a:solidFill>
                <a:latin typeface="Trebuchet MS"/>
                <a:cs typeface="Trebuchet MS"/>
              </a:rPr>
              <a:t>family</a:t>
            </a:r>
            <a:r>
              <a:rPr sz="2400" spc="-40" dirty="0">
                <a:solidFill>
                  <a:srgbClr val="17406C"/>
                </a:solidFill>
                <a:latin typeface="Trebuchet MS"/>
                <a:cs typeface="Trebuchet MS"/>
              </a:rPr>
              <a:t> </a:t>
            </a:r>
            <a:r>
              <a:rPr sz="2400" spc="-20" dirty="0">
                <a:solidFill>
                  <a:srgbClr val="17406C"/>
                </a:solidFill>
                <a:latin typeface="Trebuchet MS"/>
                <a:cs typeface="Trebuchet MS"/>
              </a:rPr>
              <a:t>car?</a:t>
            </a:r>
            <a:endParaRPr sz="2400">
              <a:latin typeface="Trebuchet MS"/>
              <a:cs typeface="Trebuchet MS"/>
            </a:endParaRPr>
          </a:p>
          <a:p>
            <a:pPr marL="344170" indent="-306070">
              <a:lnSpc>
                <a:spcPct val="100000"/>
              </a:lnSpc>
              <a:spcBef>
                <a:spcPts val="1060"/>
              </a:spcBef>
              <a:buClr>
                <a:srgbClr val="009DD9"/>
              </a:buClr>
              <a:buSzPct val="91666"/>
              <a:buFont typeface="Cambria"/>
              <a:buChar char="◾"/>
              <a:tabLst>
                <a:tab pos="344170" algn="l"/>
              </a:tabLst>
            </a:pPr>
            <a:r>
              <a:rPr sz="1800" spc="-10" dirty="0">
                <a:solidFill>
                  <a:srgbClr val="17406C"/>
                </a:solidFill>
                <a:latin typeface="Trebuchet MS"/>
                <a:cs typeface="Trebuchet MS"/>
              </a:rPr>
              <a:t>Output:</a:t>
            </a:r>
            <a:endParaRPr sz="1800">
              <a:latin typeface="Trebuchet MS"/>
              <a:cs typeface="Trebuchet MS"/>
            </a:endParaRPr>
          </a:p>
          <a:p>
            <a:pPr marL="952500">
              <a:lnSpc>
                <a:spcPct val="100000"/>
              </a:lnSpc>
              <a:spcBef>
                <a:spcPts val="1150"/>
              </a:spcBef>
            </a:pPr>
            <a:r>
              <a:rPr sz="2400" spc="-135" dirty="0">
                <a:solidFill>
                  <a:srgbClr val="17406C"/>
                </a:solidFill>
                <a:latin typeface="Trebuchet MS"/>
                <a:cs typeface="Trebuchet MS"/>
              </a:rPr>
              <a:t>Positive</a:t>
            </a:r>
            <a:r>
              <a:rPr sz="2400" spc="-60" dirty="0">
                <a:solidFill>
                  <a:srgbClr val="17406C"/>
                </a:solidFill>
                <a:latin typeface="Trebuchet MS"/>
                <a:cs typeface="Trebuchet MS"/>
              </a:rPr>
              <a:t> </a:t>
            </a:r>
            <a:r>
              <a:rPr sz="2400" dirty="0">
                <a:solidFill>
                  <a:srgbClr val="17406C"/>
                </a:solidFill>
                <a:latin typeface="Trebuchet MS"/>
                <a:cs typeface="Trebuchet MS"/>
              </a:rPr>
              <a:t>(+)</a:t>
            </a:r>
            <a:r>
              <a:rPr sz="2400" spc="-55" dirty="0">
                <a:solidFill>
                  <a:srgbClr val="17406C"/>
                </a:solidFill>
                <a:latin typeface="Trebuchet MS"/>
                <a:cs typeface="Trebuchet MS"/>
              </a:rPr>
              <a:t> </a:t>
            </a:r>
            <a:r>
              <a:rPr sz="2400" spc="-165" dirty="0">
                <a:solidFill>
                  <a:srgbClr val="17406C"/>
                </a:solidFill>
                <a:latin typeface="Trebuchet MS"/>
                <a:cs typeface="Trebuchet MS"/>
              </a:rPr>
              <a:t>and</a:t>
            </a:r>
            <a:r>
              <a:rPr sz="2400" spc="-40" dirty="0">
                <a:solidFill>
                  <a:srgbClr val="17406C"/>
                </a:solidFill>
                <a:latin typeface="Trebuchet MS"/>
                <a:cs typeface="Trebuchet MS"/>
              </a:rPr>
              <a:t> </a:t>
            </a:r>
            <a:r>
              <a:rPr sz="2400" spc="-180" dirty="0">
                <a:solidFill>
                  <a:srgbClr val="17406C"/>
                </a:solidFill>
                <a:latin typeface="Trebuchet MS"/>
                <a:cs typeface="Trebuchet MS"/>
              </a:rPr>
              <a:t>negative</a:t>
            </a:r>
            <a:r>
              <a:rPr sz="2400" spc="-45" dirty="0">
                <a:solidFill>
                  <a:srgbClr val="17406C"/>
                </a:solidFill>
                <a:latin typeface="Trebuchet MS"/>
                <a:cs typeface="Trebuchet MS"/>
              </a:rPr>
              <a:t> </a:t>
            </a:r>
            <a:r>
              <a:rPr sz="2400" dirty="0">
                <a:solidFill>
                  <a:srgbClr val="17406C"/>
                </a:solidFill>
                <a:latin typeface="Trebuchet MS"/>
                <a:cs typeface="Trebuchet MS"/>
              </a:rPr>
              <a:t>(–)</a:t>
            </a:r>
            <a:r>
              <a:rPr sz="2400" spc="-60" dirty="0">
                <a:solidFill>
                  <a:srgbClr val="17406C"/>
                </a:solidFill>
                <a:latin typeface="Trebuchet MS"/>
                <a:cs typeface="Trebuchet MS"/>
              </a:rPr>
              <a:t> </a:t>
            </a:r>
            <a:r>
              <a:rPr sz="2400" spc="-10" dirty="0">
                <a:solidFill>
                  <a:srgbClr val="17406C"/>
                </a:solidFill>
                <a:latin typeface="Trebuchet MS"/>
                <a:cs typeface="Trebuchet MS"/>
              </a:rPr>
              <a:t>examples</a:t>
            </a:r>
            <a:endParaRPr sz="2400">
              <a:latin typeface="Trebuchet MS"/>
              <a:cs typeface="Trebuchet MS"/>
            </a:endParaRPr>
          </a:p>
          <a:p>
            <a:pPr marL="344170" indent="-306070">
              <a:lnSpc>
                <a:spcPct val="100000"/>
              </a:lnSpc>
              <a:spcBef>
                <a:spcPts val="1060"/>
              </a:spcBef>
              <a:buClr>
                <a:srgbClr val="009DD9"/>
              </a:buClr>
              <a:buSzPct val="91666"/>
              <a:buFont typeface="Cambria"/>
              <a:buChar char="◾"/>
              <a:tabLst>
                <a:tab pos="344170" algn="l"/>
              </a:tabLst>
            </a:pPr>
            <a:r>
              <a:rPr sz="1800" spc="-95" dirty="0">
                <a:solidFill>
                  <a:srgbClr val="17406C"/>
                </a:solidFill>
                <a:latin typeface="Trebuchet MS"/>
                <a:cs typeface="Trebuchet MS"/>
              </a:rPr>
              <a:t>Input</a:t>
            </a:r>
            <a:r>
              <a:rPr sz="1800" spc="-35" dirty="0">
                <a:solidFill>
                  <a:srgbClr val="17406C"/>
                </a:solidFill>
                <a:latin typeface="Trebuchet MS"/>
                <a:cs typeface="Trebuchet MS"/>
              </a:rPr>
              <a:t> </a:t>
            </a:r>
            <a:r>
              <a:rPr sz="1800" spc="-45" dirty="0">
                <a:solidFill>
                  <a:srgbClr val="17406C"/>
                </a:solidFill>
                <a:latin typeface="Trebuchet MS"/>
                <a:cs typeface="Trebuchet MS"/>
              </a:rPr>
              <a:t>representation:</a:t>
            </a:r>
            <a:endParaRPr sz="1800">
              <a:latin typeface="Trebuchet MS"/>
              <a:cs typeface="Trebuchet MS"/>
            </a:endParaRPr>
          </a:p>
          <a:p>
            <a:pPr marL="495300">
              <a:lnSpc>
                <a:spcPct val="100000"/>
              </a:lnSpc>
              <a:spcBef>
                <a:spcPts val="1030"/>
              </a:spcBef>
            </a:pPr>
            <a:r>
              <a:rPr sz="1800" i="1" spc="-155" dirty="0">
                <a:solidFill>
                  <a:srgbClr val="17406C"/>
                </a:solidFill>
                <a:latin typeface="Trebuchet MS"/>
                <a:cs typeface="Trebuchet MS"/>
              </a:rPr>
              <a:t>x</a:t>
            </a:r>
            <a:r>
              <a:rPr sz="1800" spc="-232" baseline="-20833" dirty="0">
                <a:solidFill>
                  <a:srgbClr val="17406C"/>
                </a:solidFill>
                <a:latin typeface="Trebuchet MS"/>
                <a:cs typeface="Trebuchet MS"/>
              </a:rPr>
              <a:t>1</a:t>
            </a:r>
            <a:r>
              <a:rPr sz="1800" spc="-155" dirty="0">
                <a:solidFill>
                  <a:srgbClr val="17406C"/>
                </a:solidFill>
                <a:latin typeface="Trebuchet MS"/>
                <a:cs typeface="Trebuchet MS"/>
              </a:rPr>
              <a:t>:</a:t>
            </a:r>
            <a:r>
              <a:rPr sz="1800" spc="-225" dirty="0">
                <a:solidFill>
                  <a:srgbClr val="17406C"/>
                </a:solidFill>
                <a:latin typeface="Trebuchet MS"/>
                <a:cs typeface="Trebuchet MS"/>
              </a:rPr>
              <a:t> </a:t>
            </a:r>
            <a:r>
              <a:rPr sz="1800" spc="-120" dirty="0">
                <a:solidFill>
                  <a:srgbClr val="17406C"/>
                </a:solidFill>
                <a:latin typeface="Trebuchet MS"/>
                <a:cs typeface="Trebuchet MS"/>
              </a:rPr>
              <a:t>price,</a:t>
            </a:r>
            <a:r>
              <a:rPr sz="1800" spc="-215" dirty="0">
                <a:solidFill>
                  <a:srgbClr val="17406C"/>
                </a:solidFill>
                <a:latin typeface="Trebuchet MS"/>
                <a:cs typeface="Trebuchet MS"/>
              </a:rPr>
              <a:t> </a:t>
            </a:r>
            <a:r>
              <a:rPr sz="1800" i="1" dirty="0">
                <a:solidFill>
                  <a:srgbClr val="17406C"/>
                </a:solidFill>
                <a:latin typeface="Trebuchet MS"/>
                <a:cs typeface="Trebuchet MS"/>
              </a:rPr>
              <a:t>x</a:t>
            </a:r>
            <a:r>
              <a:rPr sz="1800" baseline="-20833" dirty="0">
                <a:solidFill>
                  <a:srgbClr val="17406C"/>
                </a:solidFill>
                <a:latin typeface="Trebuchet MS"/>
                <a:cs typeface="Trebuchet MS"/>
              </a:rPr>
              <a:t>2</a:t>
            </a:r>
            <a:r>
              <a:rPr sz="1800" spc="120" baseline="-20833" dirty="0">
                <a:solidFill>
                  <a:srgbClr val="17406C"/>
                </a:solidFill>
                <a:latin typeface="Trebuchet MS"/>
                <a:cs typeface="Trebuchet MS"/>
              </a:rPr>
              <a:t> </a:t>
            </a:r>
            <a:r>
              <a:rPr sz="1800" spc="-275" dirty="0">
                <a:solidFill>
                  <a:srgbClr val="17406C"/>
                </a:solidFill>
                <a:latin typeface="Trebuchet MS"/>
                <a:cs typeface="Trebuchet MS"/>
              </a:rPr>
              <a:t>:</a:t>
            </a:r>
            <a:r>
              <a:rPr sz="1800" spc="-225" dirty="0">
                <a:solidFill>
                  <a:srgbClr val="17406C"/>
                </a:solidFill>
                <a:latin typeface="Trebuchet MS"/>
                <a:cs typeface="Trebuchet MS"/>
              </a:rPr>
              <a:t> </a:t>
            </a:r>
            <a:r>
              <a:rPr sz="1800" spc="-125" dirty="0">
                <a:solidFill>
                  <a:srgbClr val="17406C"/>
                </a:solidFill>
                <a:latin typeface="Trebuchet MS"/>
                <a:cs typeface="Trebuchet MS"/>
              </a:rPr>
              <a:t>engine</a:t>
            </a:r>
            <a:r>
              <a:rPr sz="1800" spc="-50" dirty="0">
                <a:solidFill>
                  <a:srgbClr val="17406C"/>
                </a:solidFill>
                <a:latin typeface="Trebuchet MS"/>
                <a:cs typeface="Trebuchet MS"/>
              </a:rPr>
              <a:t> </a:t>
            </a:r>
            <a:r>
              <a:rPr sz="1800" spc="-20" dirty="0">
                <a:solidFill>
                  <a:srgbClr val="17406C"/>
                </a:solidFill>
                <a:latin typeface="Trebuchet MS"/>
                <a:cs typeface="Trebuchet MS"/>
              </a:rPr>
              <a:t>power</a:t>
            </a:r>
            <a:endParaRPr sz="1800">
              <a:latin typeface="Trebuchet MS"/>
              <a:cs typeface="Trebuchet MS"/>
            </a:endParaRPr>
          </a:p>
        </p:txBody>
      </p:sp>
      <p:sp>
        <p:nvSpPr>
          <p:cNvPr id="5" name="object 5"/>
          <p:cNvSpPr txBox="1"/>
          <p:nvPr/>
        </p:nvSpPr>
        <p:spPr>
          <a:xfrm>
            <a:off x="494995" y="6328968"/>
            <a:ext cx="106204" cy="2898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9DD9"/>
                </a:solidFill>
                <a:latin typeface="Trebuchet MS"/>
                <a:cs typeface="Trebuchet MS"/>
              </a:rPr>
              <a:t>10</a:t>
            </a:r>
            <a:endParaRPr sz="900">
              <a:latin typeface="Trebuchet MS"/>
              <a:cs typeface="Trebuchet MS"/>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90" y="681609"/>
            <a:ext cx="8469020" cy="369332"/>
          </a:xfrm>
        </p:spPr>
        <p:txBody>
          <a:bodyPr>
            <a:normAutofit fontScale="90000"/>
          </a:bodyPr>
          <a:lstStyle/>
          <a:p>
            <a:r>
              <a:rPr lang="en-IN" dirty="0" smtClean="0"/>
              <a:t>Homework</a:t>
            </a:r>
            <a:endParaRPr lang="en-IN" dirty="0"/>
          </a:p>
        </p:txBody>
      </p:sp>
      <p:sp>
        <p:nvSpPr>
          <p:cNvPr id="3" name="Content Placeholder 2"/>
          <p:cNvSpPr>
            <a:spLocks noGrp="1"/>
          </p:cNvSpPr>
          <p:nvPr>
            <p:ph idx="1"/>
          </p:nvPr>
        </p:nvSpPr>
        <p:spPr>
          <a:xfrm>
            <a:off x="494995" y="2107820"/>
            <a:ext cx="8154009" cy="1661993"/>
          </a:xfrm>
        </p:spPr>
        <p:txBody>
          <a:bodyPr>
            <a:normAutofit fontScale="62500" lnSpcReduction="20000"/>
          </a:bodyPr>
          <a:lstStyle/>
          <a:p>
            <a:r>
              <a:rPr lang="en-IN" dirty="0" smtClean="0"/>
              <a:t>You are planning a picnic today, but the morning is cloudy</a:t>
            </a:r>
          </a:p>
          <a:p>
            <a:r>
              <a:rPr lang="en-IN" dirty="0" smtClean="0"/>
              <a:t>Oh no! 50% of all rainy days start off cloudy!</a:t>
            </a:r>
          </a:p>
          <a:p>
            <a:r>
              <a:rPr lang="en-IN" dirty="0" smtClean="0"/>
              <a:t>But cloudy mornings are common (about 40% of days start cloudy)</a:t>
            </a:r>
          </a:p>
          <a:p>
            <a:r>
              <a:rPr lang="en-IN" dirty="0" smtClean="0"/>
              <a:t>And this is usually a dry month (only 3 of 30 days tend to be rainy, or 10%)</a:t>
            </a:r>
          </a:p>
          <a:p>
            <a:r>
              <a:rPr lang="en-IN" b="1" dirty="0" smtClean="0"/>
              <a:t>What is the chance of rain during the day?</a:t>
            </a:r>
            <a:endParaRPr lang="en-IN" dirty="0" smtClean="0"/>
          </a:p>
          <a:p>
            <a:endParaRPr lang="en-IN"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1"/>
            <a:ext cx="9143999" cy="6857997"/>
          </a:xfrm>
          <a:prstGeom prst="rect">
            <a:avLst/>
          </a:prstGeom>
        </p:spPr>
      </p:pic>
      <p:sp>
        <p:nvSpPr>
          <p:cNvPr id="3" name="object 3"/>
          <p:cNvSpPr txBox="1">
            <a:spLocks noGrp="1"/>
          </p:cNvSpPr>
          <p:nvPr>
            <p:ph type="sldNum" sz="quarter" idx="4294967295"/>
          </p:nvPr>
        </p:nvSpPr>
        <p:spPr>
          <a:xfrm>
            <a:off x="8481060" y="6062131"/>
            <a:ext cx="197262" cy="558486"/>
          </a:xfrm>
          <a:prstGeom prst="rect">
            <a:avLst/>
          </a:prstGeom>
        </p:spPr>
        <p:txBody>
          <a:bodyPr vert="horz" wrap="square" lIns="0" tIns="4445" rIns="0" bIns="0" rtlCol="0">
            <a:spAutoFit/>
          </a:bodyPr>
          <a:lstStyle/>
          <a:p>
            <a:pPr marL="95885">
              <a:lnSpc>
                <a:spcPct val="100000"/>
              </a:lnSpc>
              <a:spcBef>
                <a:spcPts val="35"/>
              </a:spcBef>
            </a:pPr>
            <a:fld id="{81D60167-4931-47E6-BA6A-407CBD079E47}" type="slidenum">
              <a:rPr spc="-25" dirty="0"/>
              <a:pPr marL="95885">
                <a:lnSpc>
                  <a:spcPct val="100000"/>
                </a:lnSpc>
                <a:spcBef>
                  <a:spcPts val="35"/>
                </a:spcBef>
              </a:pPr>
              <a:t>91</a:t>
            </a:fld>
            <a:endParaRPr spc="-25"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0327" y="674403"/>
            <a:ext cx="8482489" cy="1070165"/>
          </a:xfrm>
          <a:prstGeom prst="rect">
            <a:avLst/>
          </a:prstGeom>
          <a:solidFill>
            <a:srgbClr val="0E6EC5"/>
          </a:solidFill>
        </p:spPr>
        <p:txBody>
          <a:bodyPr vert="horz" wrap="square" lIns="0" tIns="206375" rIns="0" bIns="0" rtlCol="0">
            <a:spAutoFit/>
          </a:bodyPr>
          <a:lstStyle/>
          <a:p>
            <a:pPr>
              <a:lnSpc>
                <a:spcPct val="100000"/>
              </a:lnSpc>
              <a:spcBef>
                <a:spcPts val="1625"/>
              </a:spcBef>
            </a:pPr>
            <a:endParaRPr sz="2800">
              <a:latin typeface="Times New Roman"/>
              <a:cs typeface="Times New Roman"/>
            </a:endParaRPr>
          </a:p>
          <a:p>
            <a:pPr marL="231775">
              <a:lnSpc>
                <a:spcPct val="100000"/>
              </a:lnSpc>
            </a:pPr>
            <a:r>
              <a:rPr sz="2800" b="0" spc="85" dirty="0">
                <a:solidFill>
                  <a:srgbClr val="FFFFFF"/>
                </a:solidFill>
                <a:latin typeface="Trebuchet MS"/>
                <a:cs typeface="Trebuchet MS"/>
              </a:rPr>
              <a:t>NAIVE</a:t>
            </a:r>
            <a:r>
              <a:rPr sz="2800" b="0" spc="-125" dirty="0">
                <a:solidFill>
                  <a:srgbClr val="FFFFFF"/>
                </a:solidFill>
                <a:latin typeface="Trebuchet MS"/>
                <a:cs typeface="Trebuchet MS"/>
              </a:rPr>
              <a:t> </a:t>
            </a:r>
            <a:r>
              <a:rPr sz="2800" b="0" spc="-10" dirty="0">
                <a:solidFill>
                  <a:srgbClr val="FFFFFF"/>
                </a:solidFill>
                <a:latin typeface="Trebuchet MS"/>
                <a:cs typeface="Trebuchet MS"/>
              </a:rPr>
              <a:t>BAYES</a:t>
            </a:r>
            <a:r>
              <a:rPr sz="2800" b="0" spc="-120" dirty="0">
                <a:solidFill>
                  <a:srgbClr val="FFFFFF"/>
                </a:solidFill>
                <a:latin typeface="Trebuchet MS"/>
                <a:cs typeface="Trebuchet MS"/>
              </a:rPr>
              <a:t> </a:t>
            </a:r>
            <a:r>
              <a:rPr sz="2800" b="0" spc="-10" dirty="0">
                <a:solidFill>
                  <a:srgbClr val="FFFFFF"/>
                </a:solidFill>
                <a:latin typeface="Trebuchet MS"/>
                <a:cs typeface="Trebuchet MS"/>
              </a:rPr>
              <a:t>CLASSIFIER</a:t>
            </a:r>
            <a:endParaRPr sz="2800">
              <a:latin typeface="Trebuchet MS"/>
              <a:cs typeface="Trebuchet MS"/>
            </a:endParaRPr>
          </a:p>
        </p:txBody>
      </p:sp>
      <p:sp>
        <p:nvSpPr>
          <p:cNvPr id="4" name="object 4"/>
          <p:cNvSpPr txBox="1"/>
          <p:nvPr/>
        </p:nvSpPr>
        <p:spPr>
          <a:xfrm>
            <a:off x="300037" y="1797640"/>
            <a:ext cx="8843963" cy="5060360"/>
          </a:xfrm>
          <a:prstGeom prst="rect">
            <a:avLst/>
          </a:prstGeom>
        </p:spPr>
        <p:txBody>
          <a:bodyPr vert="horz" wrap="square" lIns="0" tIns="12700" rIns="0" bIns="0" rtlCol="0">
            <a:spAutoFit/>
          </a:bodyPr>
          <a:lstStyle/>
          <a:p>
            <a:pPr marL="318770" indent="-306070">
              <a:lnSpc>
                <a:spcPct val="100000"/>
              </a:lnSpc>
              <a:spcBef>
                <a:spcPts val="100"/>
              </a:spcBef>
              <a:buClr>
                <a:srgbClr val="009DD9"/>
              </a:buClr>
              <a:buSzPct val="91666"/>
              <a:buFont typeface="Arial MT"/>
              <a:buChar char="•"/>
              <a:tabLst>
                <a:tab pos="318770" algn="l"/>
                <a:tab pos="1199515" algn="l"/>
                <a:tab pos="2092960" algn="l"/>
                <a:tab pos="3472179" algn="l"/>
                <a:tab pos="3843020" algn="l"/>
                <a:tab pos="4170679" algn="l"/>
                <a:tab pos="5689600" algn="l"/>
                <a:tab pos="6880225" algn="l"/>
                <a:tab pos="8336280" algn="l"/>
                <a:tab pos="9253855" algn="l"/>
                <a:tab pos="9624060" algn="l"/>
                <a:tab pos="10541635" algn="l"/>
                <a:tab pos="11043285" algn="l"/>
              </a:tabLst>
            </a:pPr>
            <a:r>
              <a:rPr sz="2400" spc="-10" dirty="0">
                <a:latin typeface="Calibri"/>
                <a:cs typeface="Calibri"/>
              </a:rPr>
              <a:t>Naïve</a:t>
            </a:r>
            <a:r>
              <a:rPr sz="2400" dirty="0">
                <a:latin typeface="Calibri"/>
                <a:cs typeface="Calibri"/>
              </a:rPr>
              <a:t>	</a:t>
            </a:r>
            <a:r>
              <a:rPr sz="2400" spc="-20" dirty="0">
                <a:latin typeface="Calibri"/>
                <a:cs typeface="Calibri"/>
              </a:rPr>
              <a:t>Bayes</a:t>
            </a:r>
            <a:r>
              <a:rPr sz="2400" dirty="0">
                <a:latin typeface="Calibri"/>
                <a:cs typeface="Calibri"/>
              </a:rPr>
              <a:t>	</a:t>
            </a:r>
            <a:r>
              <a:rPr sz="2400" spc="-10" dirty="0">
                <a:latin typeface="Calibri"/>
                <a:cs typeface="Calibri"/>
              </a:rPr>
              <a:t>algorithm</a:t>
            </a:r>
            <a:r>
              <a:rPr sz="2400" dirty="0">
                <a:latin typeface="Calibri"/>
                <a:cs typeface="Calibri"/>
              </a:rPr>
              <a:t>	</a:t>
            </a:r>
            <a:r>
              <a:rPr sz="2400" spc="-25" dirty="0">
                <a:latin typeface="Calibri"/>
                <a:cs typeface="Calibri"/>
              </a:rPr>
              <a:t>is</a:t>
            </a:r>
            <a:r>
              <a:rPr sz="2400" dirty="0">
                <a:latin typeface="Calibri"/>
                <a:cs typeface="Calibri"/>
              </a:rPr>
              <a:t>	</a:t>
            </a:r>
            <a:r>
              <a:rPr sz="2400" spc="-50" dirty="0">
                <a:latin typeface="Calibri"/>
                <a:cs typeface="Calibri"/>
              </a:rPr>
              <a:t>a</a:t>
            </a:r>
            <a:r>
              <a:rPr sz="2400" dirty="0">
                <a:latin typeface="Calibri"/>
                <a:cs typeface="Calibri"/>
              </a:rPr>
              <a:t>	</a:t>
            </a:r>
            <a:r>
              <a:rPr sz="2400" spc="-10" dirty="0">
                <a:latin typeface="Calibri"/>
                <a:cs typeface="Calibri"/>
              </a:rPr>
              <a:t>supervised</a:t>
            </a:r>
            <a:r>
              <a:rPr sz="2400" dirty="0">
                <a:latin typeface="Calibri"/>
                <a:cs typeface="Calibri"/>
              </a:rPr>
              <a:t>	</a:t>
            </a:r>
            <a:r>
              <a:rPr sz="2400" spc="-10" dirty="0">
                <a:latin typeface="Calibri"/>
                <a:cs typeface="Calibri"/>
              </a:rPr>
              <a:t>learning</a:t>
            </a:r>
            <a:r>
              <a:rPr sz="2400" dirty="0">
                <a:latin typeface="Calibri"/>
                <a:cs typeface="Calibri"/>
              </a:rPr>
              <a:t>	</a:t>
            </a:r>
            <a:r>
              <a:rPr sz="2400" spc="-10" dirty="0" smtClean="0">
                <a:latin typeface="Calibri"/>
                <a:cs typeface="Calibri"/>
              </a:rPr>
              <a:t>algorithm,</a:t>
            </a:r>
            <a:r>
              <a:rPr lang="en-IN" sz="2400" dirty="0">
                <a:latin typeface="Calibri"/>
                <a:cs typeface="Calibri"/>
              </a:rPr>
              <a:t> </a:t>
            </a:r>
            <a:r>
              <a:rPr sz="2400" spc="-10" dirty="0" smtClean="0">
                <a:latin typeface="Calibri"/>
                <a:cs typeface="Calibri"/>
              </a:rPr>
              <a:t>which</a:t>
            </a:r>
            <a:r>
              <a:rPr sz="2400" dirty="0">
                <a:latin typeface="Calibri"/>
                <a:cs typeface="Calibri"/>
              </a:rPr>
              <a:t>	</a:t>
            </a:r>
            <a:r>
              <a:rPr sz="2400" spc="-25" dirty="0" smtClean="0">
                <a:latin typeface="Calibri"/>
                <a:cs typeface="Calibri"/>
              </a:rPr>
              <a:t>is</a:t>
            </a:r>
            <a:r>
              <a:rPr lang="en-IN" sz="2400" spc="-25" dirty="0" smtClean="0">
                <a:latin typeface="Calibri"/>
                <a:cs typeface="Calibri"/>
              </a:rPr>
              <a:t> </a:t>
            </a:r>
            <a:r>
              <a:rPr sz="2400" spc="-10" dirty="0" smtClean="0">
                <a:latin typeface="Calibri"/>
                <a:cs typeface="Calibri"/>
              </a:rPr>
              <a:t>based</a:t>
            </a:r>
            <a:r>
              <a:rPr lang="en-IN" sz="2400" spc="-10" dirty="0" smtClean="0">
                <a:latin typeface="Calibri"/>
                <a:cs typeface="Calibri"/>
              </a:rPr>
              <a:t> </a:t>
            </a:r>
            <a:r>
              <a:rPr sz="2400" spc="-25" dirty="0" smtClean="0">
                <a:latin typeface="Calibri"/>
                <a:cs typeface="Calibri"/>
              </a:rPr>
              <a:t>on</a:t>
            </a:r>
            <a:r>
              <a:rPr lang="en-IN" sz="2400" spc="-25" dirty="0" smtClean="0">
                <a:latin typeface="Calibri"/>
                <a:cs typeface="Calibri"/>
              </a:rPr>
              <a:t> </a:t>
            </a:r>
            <a:r>
              <a:rPr sz="2400" b="1" spc="-10" dirty="0" smtClean="0">
                <a:latin typeface="Calibri"/>
                <a:cs typeface="Calibri"/>
              </a:rPr>
              <a:t>Bayes</a:t>
            </a:r>
            <a:r>
              <a:rPr lang="en-IN" sz="2400" b="1" spc="-10" dirty="0" smtClean="0">
                <a:latin typeface="Calibri"/>
                <a:cs typeface="Calibri"/>
              </a:rPr>
              <a:t> </a:t>
            </a:r>
            <a:r>
              <a:rPr sz="2400" b="1" dirty="0" smtClean="0">
                <a:latin typeface="Calibri"/>
                <a:cs typeface="Calibri"/>
              </a:rPr>
              <a:t>theorem</a:t>
            </a:r>
            <a:r>
              <a:rPr sz="2400" b="1" spc="-70" dirty="0" smtClean="0">
                <a:latin typeface="Calibri"/>
                <a:cs typeface="Calibri"/>
              </a:rPr>
              <a:t> </a:t>
            </a:r>
            <a:r>
              <a:rPr sz="2400" dirty="0">
                <a:latin typeface="Calibri"/>
                <a:cs typeface="Calibri"/>
              </a:rPr>
              <a:t>and</a:t>
            </a:r>
            <a:r>
              <a:rPr sz="2400" spc="-70" dirty="0">
                <a:latin typeface="Calibri"/>
                <a:cs typeface="Calibri"/>
              </a:rPr>
              <a:t> </a:t>
            </a:r>
            <a:r>
              <a:rPr sz="2400" dirty="0">
                <a:latin typeface="Calibri"/>
                <a:cs typeface="Calibri"/>
              </a:rPr>
              <a:t>used</a:t>
            </a:r>
            <a:r>
              <a:rPr sz="2400" spc="-50" dirty="0">
                <a:latin typeface="Calibri"/>
                <a:cs typeface="Calibri"/>
              </a:rPr>
              <a:t> </a:t>
            </a:r>
            <a:r>
              <a:rPr sz="2400" dirty="0">
                <a:latin typeface="Calibri"/>
                <a:cs typeface="Calibri"/>
              </a:rPr>
              <a:t>for</a:t>
            </a:r>
            <a:r>
              <a:rPr sz="2400" spc="-75" dirty="0">
                <a:latin typeface="Calibri"/>
                <a:cs typeface="Calibri"/>
              </a:rPr>
              <a:t> </a:t>
            </a:r>
            <a:r>
              <a:rPr sz="2400" dirty="0">
                <a:latin typeface="Calibri"/>
                <a:cs typeface="Calibri"/>
              </a:rPr>
              <a:t>solving</a:t>
            </a:r>
            <a:r>
              <a:rPr sz="2400" spc="-70" dirty="0">
                <a:latin typeface="Calibri"/>
                <a:cs typeface="Calibri"/>
              </a:rPr>
              <a:t> </a:t>
            </a:r>
            <a:r>
              <a:rPr sz="2400" dirty="0">
                <a:latin typeface="Calibri"/>
                <a:cs typeface="Calibri"/>
              </a:rPr>
              <a:t>classification</a:t>
            </a:r>
            <a:r>
              <a:rPr sz="2400" spc="-80" dirty="0">
                <a:latin typeface="Calibri"/>
                <a:cs typeface="Calibri"/>
              </a:rPr>
              <a:t> </a:t>
            </a:r>
            <a:r>
              <a:rPr sz="2400" spc="-10" dirty="0">
                <a:latin typeface="Calibri"/>
                <a:cs typeface="Calibri"/>
              </a:rPr>
              <a:t>problems.</a:t>
            </a:r>
            <a:endParaRPr sz="2400" dirty="0">
              <a:latin typeface="Calibri"/>
              <a:cs typeface="Calibri"/>
            </a:endParaRPr>
          </a:p>
          <a:p>
            <a:pPr marL="318770" indent="-306070">
              <a:lnSpc>
                <a:spcPct val="100000"/>
              </a:lnSpc>
              <a:spcBef>
                <a:spcPts val="1175"/>
              </a:spcBef>
              <a:buClr>
                <a:srgbClr val="009DD9"/>
              </a:buClr>
              <a:buSzPct val="91666"/>
              <a:buFont typeface="Arial MT"/>
              <a:buChar char="•"/>
              <a:tabLst>
                <a:tab pos="318770" algn="l"/>
              </a:tabLst>
            </a:pPr>
            <a:r>
              <a:rPr sz="2400" dirty="0">
                <a:latin typeface="Calibri"/>
                <a:cs typeface="Calibri"/>
              </a:rPr>
              <a:t>It</a:t>
            </a:r>
            <a:r>
              <a:rPr sz="2400" spc="-50" dirty="0">
                <a:latin typeface="Calibri"/>
                <a:cs typeface="Calibri"/>
              </a:rPr>
              <a:t> </a:t>
            </a:r>
            <a:r>
              <a:rPr sz="2400" dirty="0">
                <a:latin typeface="Calibri"/>
                <a:cs typeface="Calibri"/>
              </a:rPr>
              <a:t>is</a:t>
            </a:r>
            <a:r>
              <a:rPr sz="2400" spc="-40" dirty="0">
                <a:latin typeface="Calibri"/>
                <a:cs typeface="Calibri"/>
              </a:rPr>
              <a:t> </a:t>
            </a:r>
            <a:r>
              <a:rPr sz="2400" dirty="0">
                <a:latin typeface="Calibri"/>
                <a:cs typeface="Calibri"/>
              </a:rPr>
              <a:t>mainly</a:t>
            </a:r>
            <a:r>
              <a:rPr sz="2400" spc="-40" dirty="0">
                <a:latin typeface="Calibri"/>
                <a:cs typeface="Calibri"/>
              </a:rPr>
              <a:t> </a:t>
            </a:r>
            <a:r>
              <a:rPr sz="2400" dirty="0">
                <a:latin typeface="Calibri"/>
                <a:cs typeface="Calibri"/>
              </a:rPr>
              <a:t>used</a:t>
            </a:r>
            <a:r>
              <a:rPr sz="2400" spc="-30" dirty="0">
                <a:latin typeface="Calibri"/>
                <a:cs typeface="Calibri"/>
              </a:rPr>
              <a:t> </a:t>
            </a:r>
            <a:r>
              <a:rPr sz="2400" dirty="0">
                <a:latin typeface="Calibri"/>
                <a:cs typeface="Calibri"/>
              </a:rPr>
              <a:t>in</a:t>
            </a:r>
            <a:r>
              <a:rPr sz="2400" spc="-40" dirty="0">
                <a:latin typeface="Calibri"/>
                <a:cs typeface="Calibri"/>
              </a:rPr>
              <a:t> </a:t>
            </a:r>
            <a:r>
              <a:rPr sz="2400" i="1" dirty="0">
                <a:latin typeface="Calibri"/>
                <a:cs typeface="Calibri"/>
              </a:rPr>
              <a:t>text</a:t>
            </a:r>
            <a:r>
              <a:rPr sz="2400" i="1" spc="-60" dirty="0">
                <a:latin typeface="Calibri"/>
                <a:cs typeface="Calibri"/>
              </a:rPr>
              <a:t> </a:t>
            </a:r>
            <a:r>
              <a:rPr sz="2400" i="1" spc="-10" dirty="0">
                <a:latin typeface="Calibri"/>
                <a:cs typeface="Calibri"/>
              </a:rPr>
              <a:t>classification</a:t>
            </a:r>
            <a:r>
              <a:rPr sz="2400" i="1" spc="-25" dirty="0">
                <a:latin typeface="Calibri"/>
                <a:cs typeface="Calibri"/>
              </a:rPr>
              <a:t> </a:t>
            </a:r>
            <a:r>
              <a:rPr sz="2400" dirty="0">
                <a:latin typeface="Calibri"/>
                <a:cs typeface="Calibri"/>
              </a:rPr>
              <a:t>that</a:t>
            </a:r>
            <a:r>
              <a:rPr sz="2400" spc="-55" dirty="0">
                <a:latin typeface="Calibri"/>
                <a:cs typeface="Calibri"/>
              </a:rPr>
              <a:t> </a:t>
            </a:r>
            <a:r>
              <a:rPr sz="2400" dirty="0">
                <a:latin typeface="Calibri"/>
                <a:cs typeface="Calibri"/>
              </a:rPr>
              <a:t>includes</a:t>
            </a:r>
            <a:r>
              <a:rPr sz="2400" spc="-45" dirty="0">
                <a:latin typeface="Calibri"/>
                <a:cs typeface="Calibri"/>
              </a:rPr>
              <a:t> </a:t>
            </a:r>
            <a:r>
              <a:rPr sz="2400" dirty="0">
                <a:latin typeface="Calibri"/>
                <a:cs typeface="Calibri"/>
              </a:rPr>
              <a:t>a</a:t>
            </a:r>
            <a:r>
              <a:rPr sz="2400" spc="-35" dirty="0">
                <a:latin typeface="Calibri"/>
                <a:cs typeface="Calibri"/>
              </a:rPr>
              <a:t> </a:t>
            </a:r>
            <a:r>
              <a:rPr sz="2400" spc="-10" dirty="0">
                <a:latin typeface="Calibri"/>
                <a:cs typeface="Calibri"/>
              </a:rPr>
              <a:t>high-</a:t>
            </a:r>
            <a:r>
              <a:rPr sz="2400" dirty="0">
                <a:latin typeface="Calibri"/>
                <a:cs typeface="Calibri"/>
              </a:rPr>
              <a:t>dimensional</a:t>
            </a:r>
            <a:r>
              <a:rPr sz="2400" spc="-45" dirty="0">
                <a:latin typeface="Calibri"/>
                <a:cs typeface="Calibri"/>
              </a:rPr>
              <a:t> </a:t>
            </a:r>
            <a:r>
              <a:rPr sz="2400" dirty="0">
                <a:latin typeface="Calibri"/>
                <a:cs typeface="Calibri"/>
              </a:rPr>
              <a:t>training</a:t>
            </a:r>
            <a:r>
              <a:rPr sz="2400" spc="-55" dirty="0">
                <a:latin typeface="Calibri"/>
                <a:cs typeface="Calibri"/>
              </a:rPr>
              <a:t> </a:t>
            </a:r>
            <a:r>
              <a:rPr sz="2400" spc="-10" dirty="0">
                <a:latin typeface="Calibri"/>
                <a:cs typeface="Calibri"/>
              </a:rPr>
              <a:t>dataset.</a:t>
            </a:r>
            <a:endParaRPr sz="2400" dirty="0">
              <a:latin typeface="Calibri"/>
              <a:cs typeface="Calibri"/>
            </a:endParaRPr>
          </a:p>
          <a:p>
            <a:pPr marL="318770" marR="5080" indent="-306705">
              <a:lnSpc>
                <a:spcPct val="100000"/>
              </a:lnSpc>
              <a:spcBef>
                <a:spcPts val="1175"/>
              </a:spcBef>
              <a:buClr>
                <a:srgbClr val="009DD9"/>
              </a:buClr>
              <a:buSzPct val="91666"/>
              <a:buFont typeface="Arial MT"/>
              <a:buChar char="•"/>
              <a:tabLst>
                <a:tab pos="318770" algn="l"/>
              </a:tabLst>
            </a:pPr>
            <a:r>
              <a:rPr sz="2400" dirty="0">
                <a:latin typeface="Calibri"/>
                <a:cs typeface="Calibri"/>
              </a:rPr>
              <a:t>Naïve</a:t>
            </a:r>
            <a:r>
              <a:rPr sz="2400" spc="-15" dirty="0">
                <a:latin typeface="Calibri"/>
                <a:cs typeface="Calibri"/>
              </a:rPr>
              <a:t> </a:t>
            </a:r>
            <a:r>
              <a:rPr sz="2400" dirty="0">
                <a:latin typeface="Calibri"/>
                <a:cs typeface="Calibri"/>
              </a:rPr>
              <a:t>Bayes</a:t>
            </a:r>
            <a:r>
              <a:rPr sz="2400" spc="-30" dirty="0">
                <a:latin typeface="Calibri"/>
                <a:cs typeface="Calibri"/>
              </a:rPr>
              <a:t> </a:t>
            </a:r>
            <a:r>
              <a:rPr sz="2400" dirty="0">
                <a:latin typeface="Calibri"/>
                <a:cs typeface="Calibri"/>
              </a:rPr>
              <a:t>Classifier</a:t>
            </a:r>
            <a:r>
              <a:rPr sz="2400" spc="-20" dirty="0">
                <a:latin typeface="Calibri"/>
                <a:cs typeface="Calibri"/>
              </a:rPr>
              <a:t> </a:t>
            </a:r>
            <a:r>
              <a:rPr sz="2400" dirty="0">
                <a:latin typeface="Calibri"/>
                <a:cs typeface="Calibri"/>
              </a:rPr>
              <a:t>is</a:t>
            </a:r>
            <a:r>
              <a:rPr sz="2400" spc="-25" dirty="0">
                <a:latin typeface="Calibri"/>
                <a:cs typeface="Calibri"/>
              </a:rPr>
              <a:t> </a:t>
            </a:r>
            <a:r>
              <a:rPr sz="2400" dirty="0">
                <a:latin typeface="Calibri"/>
                <a:cs typeface="Calibri"/>
              </a:rPr>
              <a:t>one</a:t>
            </a:r>
            <a:r>
              <a:rPr sz="2400" spc="-15" dirty="0">
                <a:latin typeface="Calibri"/>
                <a:cs typeface="Calibri"/>
              </a:rPr>
              <a:t> </a:t>
            </a:r>
            <a:r>
              <a:rPr sz="2400" dirty="0">
                <a:latin typeface="Calibri"/>
                <a:cs typeface="Calibri"/>
              </a:rPr>
              <a:t>of</a:t>
            </a:r>
            <a:r>
              <a:rPr sz="2400" spc="-25" dirty="0">
                <a:latin typeface="Calibri"/>
                <a:cs typeface="Calibri"/>
              </a:rPr>
              <a:t> </a:t>
            </a:r>
            <a:r>
              <a:rPr sz="2400" dirty="0">
                <a:latin typeface="Calibri"/>
                <a:cs typeface="Calibri"/>
              </a:rPr>
              <a:t>the</a:t>
            </a:r>
            <a:r>
              <a:rPr sz="2400" spc="-5" dirty="0">
                <a:latin typeface="Calibri"/>
                <a:cs typeface="Calibri"/>
              </a:rPr>
              <a:t> </a:t>
            </a:r>
            <a:r>
              <a:rPr sz="2400" dirty="0">
                <a:latin typeface="Calibri"/>
                <a:cs typeface="Calibri"/>
              </a:rPr>
              <a:t>simple</a:t>
            </a:r>
            <a:r>
              <a:rPr sz="2400" spc="-15" dirty="0">
                <a:latin typeface="Calibri"/>
                <a:cs typeface="Calibri"/>
              </a:rPr>
              <a:t> </a:t>
            </a:r>
            <a:r>
              <a:rPr sz="2400" dirty="0">
                <a:latin typeface="Calibri"/>
                <a:cs typeface="Calibri"/>
              </a:rPr>
              <a:t>and</a:t>
            </a:r>
            <a:r>
              <a:rPr sz="2400" spc="-20" dirty="0">
                <a:latin typeface="Calibri"/>
                <a:cs typeface="Calibri"/>
              </a:rPr>
              <a:t> </a:t>
            </a:r>
            <a:r>
              <a:rPr sz="2400" dirty="0">
                <a:latin typeface="Calibri"/>
                <a:cs typeface="Calibri"/>
              </a:rPr>
              <a:t>most</a:t>
            </a:r>
            <a:r>
              <a:rPr sz="2400" spc="-20" dirty="0">
                <a:latin typeface="Calibri"/>
                <a:cs typeface="Calibri"/>
              </a:rPr>
              <a:t> </a:t>
            </a:r>
            <a:r>
              <a:rPr sz="2400" dirty="0">
                <a:latin typeface="Calibri"/>
                <a:cs typeface="Calibri"/>
              </a:rPr>
              <a:t>effective Classification</a:t>
            </a:r>
            <a:r>
              <a:rPr sz="2400" spc="-15" dirty="0">
                <a:latin typeface="Calibri"/>
                <a:cs typeface="Calibri"/>
              </a:rPr>
              <a:t> </a:t>
            </a:r>
            <a:r>
              <a:rPr sz="2400" dirty="0">
                <a:latin typeface="Calibri"/>
                <a:cs typeface="Calibri"/>
              </a:rPr>
              <a:t>algorithms</a:t>
            </a:r>
            <a:r>
              <a:rPr sz="2400" spc="-30" dirty="0">
                <a:latin typeface="Calibri"/>
                <a:cs typeface="Calibri"/>
              </a:rPr>
              <a:t> </a:t>
            </a:r>
            <a:r>
              <a:rPr sz="2400" spc="-10" dirty="0">
                <a:latin typeface="Calibri"/>
                <a:cs typeface="Calibri"/>
              </a:rPr>
              <a:t>which </a:t>
            </a:r>
            <a:r>
              <a:rPr sz="2400" dirty="0">
                <a:latin typeface="Calibri"/>
                <a:cs typeface="Calibri"/>
              </a:rPr>
              <a:t>helps</a:t>
            </a:r>
            <a:r>
              <a:rPr sz="2400" spc="-35" dirty="0">
                <a:latin typeface="Calibri"/>
                <a:cs typeface="Calibri"/>
              </a:rPr>
              <a:t> </a:t>
            </a:r>
            <a:r>
              <a:rPr sz="2400" dirty="0">
                <a:latin typeface="Calibri"/>
                <a:cs typeface="Calibri"/>
              </a:rPr>
              <a:t>in</a:t>
            </a:r>
            <a:r>
              <a:rPr sz="2400" spc="-35" dirty="0">
                <a:latin typeface="Calibri"/>
                <a:cs typeface="Calibri"/>
              </a:rPr>
              <a:t> </a:t>
            </a:r>
            <a:r>
              <a:rPr sz="2400" dirty="0">
                <a:latin typeface="Calibri"/>
                <a:cs typeface="Calibri"/>
              </a:rPr>
              <a:t>building</a:t>
            </a:r>
            <a:r>
              <a:rPr sz="2400" spc="-40" dirty="0">
                <a:latin typeface="Calibri"/>
                <a:cs typeface="Calibri"/>
              </a:rPr>
              <a:t> </a:t>
            </a:r>
            <a:r>
              <a:rPr sz="2400" dirty="0">
                <a:latin typeface="Calibri"/>
                <a:cs typeface="Calibri"/>
              </a:rPr>
              <a:t>the</a:t>
            </a:r>
            <a:r>
              <a:rPr sz="2400" spc="-35" dirty="0">
                <a:latin typeface="Calibri"/>
                <a:cs typeface="Calibri"/>
              </a:rPr>
              <a:t> </a:t>
            </a:r>
            <a:r>
              <a:rPr sz="2400" dirty="0">
                <a:latin typeface="Calibri"/>
                <a:cs typeface="Calibri"/>
              </a:rPr>
              <a:t>fast</a:t>
            </a:r>
            <a:r>
              <a:rPr sz="2400" spc="-45" dirty="0">
                <a:latin typeface="Calibri"/>
                <a:cs typeface="Calibri"/>
              </a:rPr>
              <a:t> </a:t>
            </a:r>
            <a:r>
              <a:rPr sz="2400" dirty="0">
                <a:latin typeface="Calibri"/>
                <a:cs typeface="Calibri"/>
              </a:rPr>
              <a:t>machine</a:t>
            </a:r>
            <a:r>
              <a:rPr sz="2400" spc="-45" dirty="0">
                <a:latin typeface="Calibri"/>
                <a:cs typeface="Calibri"/>
              </a:rPr>
              <a:t> </a:t>
            </a:r>
            <a:r>
              <a:rPr sz="2400" dirty="0">
                <a:latin typeface="Calibri"/>
                <a:cs typeface="Calibri"/>
              </a:rPr>
              <a:t>learning</a:t>
            </a:r>
            <a:r>
              <a:rPr sz="2400" spc="-50" dirty="0">
                <a:latin typeface="Calibri"/>
                <a:cs typeface="Calibri"/>
              </a:rPr>
              <a:t> </a:t>
            </a:r>
            <a:r>
              <a:rPr sz="2400" dirty="0">
                <a:latin typeface="Calibri"/>
                <a:cs typeface="Calibri"/>
              </a:rPr>
              <a:t>models</a:t>
            </a:r>
            <a:r>
              <a:rPr sz="2400" spc="-45" dirty="0">
                <a:latin typeface="Calibri"/>
                <a:cs typeface="Calibri"/>
              </a:rPr>
              <a:t> </a:t>
            </a:r>
            <a:r>
              <a:rPr sz="2400" dirty="0">
                <a:latin typeface="Calibri"/>
                <a:cs typeface="Calibri"/>
              </a:rPr>
              <a:t>that</a:t>
            </a:r>
            <a:r>
              <a:rPr sz="2400" spc="-50" dirty="0">
                <a:latin typeface="Calibri"/>
                <a:cs typeface="Calibri"/>
              </a:rPr>
              <a:t> </a:t>
            </a:r>
            <a:r>
              <a:rPr sz="2400" dirty="0">
                <a:latin typeface="Calibri"/>
                <a:cs typeface="Calibri"/>
              </a:rPr>
              <a:t>can</a:t>
            </a:r>
            <a:r>
              <a:rPr sz="2400" spc="-35" dirty="0">
                <a:latin typeface="Calibri"/>
                <a:cs typeface="Calibri"/>
              </a:rPr>
              <a:t> </a:t>
            </a:r>
            <a:r>
              <a:rPr sz="2400" dirty="0">
                <a:latin typeface="Calibri"/>
                <a:cs typeface="Calibri"/>
              </a:rPr>
              <a:t>make</a:t>
            </a:r>
            <a:r>
              <a:rPr sz="2400" spc="-50" dirty="0">
                <a:latin typeface="Calibri"/>
                <a:cs typeface="Calibri"/>
              </a:rPr>
              <a:t> </a:t>
            </a:r>
            <a:r>
              <a:rPr sz="2400" dirty="0">
                <a:latin typeface="Calibri"/>
                <a:cs typeface="Calibri"/>
              </a:rPr>
              <a:t>quick</a:t>
            </a:r>
            <a:r>
              <a:rPr sz="2400" spc="-50" dirty="0">
                <a:latin typeface="Calibri"/>
                <a:cs typeface="Calibri"/>
              </a:rPr>
              <a:t> </a:t>
            </a:r>
            <a:r>
              <a:rPr sz="2400" spc="-10" dirty="0">
                <a:latin typeface="Calibri"/>
                <a:cs typeface="Calibri"/>
              </a:rPr>
              <a:t>predictions.</a:t>
            </a:r>
            <a:endParaRPr sz="2400" dirty="0">
              <a:latin typeface="Calibri"/>
              <a:cs typeface="Calibri"/>
            </a:endParaRPr>
          </a:p>
          <a:p>
            <a:pPr marL="318770" marR="5080" indent="-306705">
              <a:lnSpc>
                <a:spcPct val="100000"/>
              </a:lnSpc>
              <a:spcBef>
                <a:spcPts val="1180"/>
              </a:spcBef>
              <a:buClr>
                <a:srgbClr val="009DD9"/>
              </a:buClr>
              <a:buSzPct val="91666"/>
              <a:buFont typeface="Arial MT"/>
              <a:buChar char="•"/>
              <a:tabLst>
                <a:tab pos="318770" algn="l"/>
              </a:tabLst>
            </a:pPr>
            <a:r>
              <a:rPr sz="2400" b="1" dirty="0">
                <a:latin typeface="Calibri"/>
                <a:cs typeface="Calibri"/>
              </a:rPr>
              <a:t>It</a:t>
            </a:r>
            <a:r>
              <a:rPr sz="2400" b="1" spc="85" dirty="0">
                <a:latin typeface="Calibri"/>
                <a:cs typeface="Calibri"/>
              </a:rPr>
              <a:t> </a:t>
            </a:r>
            <a:r>
              <a:rPr sz="2400" b="1" dirty="0">
                <a:latin typeface="Calibri"/>
                <a:cs typeface="Calibri"/>
              </a:rPr>
              <a:t>is</a:t>
            </a:r>
            <a:r>
              <a:rPr sz="2400" b="1" spc="90" dirty="0">
                <a:latin typeface="Calibri"/>
                <a:cs typeface="Calibri"/>
              </a:rPr>
              <a:t> </a:t>
            </a:r>
            <a:r>
              <a:rPr sz="2400" b="1" dirty="0">
                <a:latin typeface="Calibri"/>
                <a:cs typeface="Calibri"/>
              </a:rPr>
              <a:t>a</a:t>
            </a:r>
            <a:r>
              <a:rPr sz="2400" b="1" spc="90" dirty="0">
                <a:latin typeface="Calibri"/>
                <a:cs typeface="Calibri"/>
              </a:rPr>
              <a:t> </a:t>
            </a:r>
            <a:r>
              <a:rPr sz="2400" b="1" dirty="0">
                <a:latin typeface="Calibri"/>
                <a:cs typeface="Calibri"/>
              </a:rPr>
              <a:t>probabilistic</a:t>
            </a:r>
            <a:r>
              <a:rPr sz="2400" b="1" spc="95" dirty="0">
                <a:latin typeface="Calibri"/>
                <a:cs typeface="Calibri"/>
              </a:rPr>
              <a:t> </a:t>
            </a:r>
            <a:r>
              <a:rPr sz="2400" b="1" spc="-10" dirty="0">
                <a:latin typeface="Calibri"/>
                <a:cs typeface="Calibri"/>
              </a:rPr>
              <a:t>classifier,</a:t>
            </a:r>
            <a:r>
              <a:rPr sz="2400" b="1" spc="105" dirty="0">
                <a:latin typeface="Calibri"/>
                <a:cs typeface="Calibri"/>
              </a:rPr>
              <a:t> </a:t>
            </a:r>
            <a:r>
              <a:rPr sz="2400" b="1" dirty="0">
                <a:latin typeface="Calibri"/>
                <a:cs typeface="Calibri"/>
              </a:rPr>
              <a:t>which</a:t>
            </a:r>
            <a:r>
              <a:rPr sz="2400" b="1" spc="85" dirty="0">
                <a:latin typeface="Calibri"/>
                <a:cs typeface="Calibri"/>
              </a:rPr>
              <a:t> </a:t>
            </a:r>
            <a:r>
              <a:rPr sz="2400" b="1" dirty="0">
                <a:latin typeface="Calibri"/>
                <a:cs typeface="Calibri"/>
              </a:rPr>
              <a:t>means</a:t>
            </a:r>
            <a:r>
              <a:rPr sz="2400" b="1" spc="95" dirty="0">
                <a:latin typeface="Calibri"/>
                <a:cs typeface="Calibri"/>
              </a:rPr>
              <a:t> </a:t>
            </a:r>
            <a:r>
              <a:rPr sz="2400" b="1" dirty="0">
                <a:latin typeface="Calibri"/>
                <a:cs typeface="Calibri"/>
              </a:rPr>
              <a:t>it</a:t>
            </a:r>
            <a:r>
              <a:rPr sz="2400" b="1" spc="85" dirty="0">
                <a:latin typeface="Calibri"/>
                <a:cs typeface="Calibri"/>
              </a:rPr>
              <a:t> </a:t>
            </a:r>
            <a:r>
              <a:rPr sz="2400" b="1" dirty="0">
                <a:latin typeface="Calibri"/>
                <a:cs typeface="Calibri"/>
              </a:rPr>
              <a:t>predicts</a:t>
            </a:r>
            <a:r>
              <a:rPr sz="2400" b="1" spc="90" dirty="0">
                <a:latin typeface="Calibri"/>
                <a:cs typeface="Calibri"/>
              </a:rPr>
              <a:t> </a:t>
            </a:r>
            <a:r>
              <a:rPr sz="2400" b="1" dirty="0">
                <a:latin typeface="Calibri"/>
                <a:cs typeface="Calibri"/>
              </a:rPr>
              <a:t>on</a:t>
            </a:r>
            <a:r>
              <a:rPr sz="2400" b="1" spc="85" dirty="0">
                <a:latin typeface="Calibri"/>
                <a:cs typeface="Calibri"/>
              </a:rPr>
              <a:t> </a:t>
            </a:r>
            <a:r>
              <a:rPr sz="2400" b="1" dirty="0">
                <a:latin typeface="Calibri"/>
                <a:cs typeface="Calibri"/>
              </a:rPr>
              <a:t>the</a:t>
            </a:r>
            <a:r>
              <a:rPr sz="2400" b="1" spc="100" dirty="0">
                <a:latin typeface="Calibri"/>
                <a:cs typeface="Calibri"/>
              </a:rPr>
              <a:t> </a:t>
            </a:r>
            <a:r>
              <a:rPr sz="2400" b="1" dirty="0">
                <a:latin typeface="Calibri"/>
                <a:cs typeface="Calibri"/>
              </a:rPr>
              <a:t>basis</a:t>
            </a:r>
            <a:r>
              <a:rPr sz="2400" b="1" spc="95" dirty="0">
                <a:latin typeface="Calibri"/>
                <a:cs typeface="Calibri"/>
              </a:rPr>
              <a:t> </a:t>
            </a:r>
            <a:r>
              <a:rPr sz="2400" b="1" dirty="0">
                <a:latin typeface="Calibri"/>
                <a:cs typeface="Calibri"/>
              </a:rPr>
              <a:t>of</a:t>
            </a:r>
            <a:r>
              <a:rPr sz="2400" b="1" spc="90" dirty="0">
                <a:latin typeface="Calibri"/>
                <a:cs typeface="Calibri"/>
              </a:rPr>
              <a:t> </a:t>
            </a:r>
            <a:r>
              <a:rPr sz="2400" b="1" dirty="0">
                <a:latin typeface="Calibri"/>
                <a:cs typeface="Calibri"/>
              </a:rPr>
              <a:t>the</a:t>
            </a:r>
            <a:r>
              <a:rPr sz="2400" b="1" spc="100" dirty="0">
                <a:latin typeface="Calibri"/>
                <a:cs typeface="Calibri"/>
              </a:rPr>
              <a:t> </a:t>
            </a:r>
            <a:r>
              <a:rPr sz="2400" b="1" dirty="0">
                <a:latin typeface="Calibri"/>
                <a:cs typeface="Calibri"/>
              </a:rPr>
              <a:t>probability</a:t>
            </a:r>
            <a:r>
              <a:rPr sz="2400" b="1" spc="90" dirty="0">
                <a:latin typeface="Calibri"/>
                <a:cs typeface="Calibri"/>
              </a:rPr>
              <a:t> </a:t>
            </a:r>
            <a:r>
              <a:rPr sz="2400" b="1" dirty="0">
                <a:latin typeface="Calibri"/>
                <a:cs typeface="Calibri"/>
              </a:rPr>
              <a:t>of</a:t>
            </a:r>
            <a:r>
              <a:rPr sz="2400" b="1" spc="90" dirty="0">
                <a:latin typeface="Calibri"/>
                <a:cs typeface="Calibri"/>
              </a:rPr>
              <a:t> </a:t>
            </a:r>
            <a:r>
              <a:rPr sz="2400" b="1" spc="-25" dirty="0">
                <a:latin typeface="Calibri"/>
                <a:cs typeface="Calibri"/>
              </a:rPr>
              <a:t>an </a:t>
            </a:r>
            <a:r>
              <a:rPr sz="2400" b="1" spc="-10" dirty="0">
                <a:latin typeface="Calibri"/>
                <a:cs typeface="Calibri"/>
              </a:rPr>
              <a:t>object</a:t>
            </a:r>
            <a:r>
              <a:rPr sz="2400" spc="-10" dirty="0">
                <a:latin typeface="Calibri"/>
                <a:cs typeface="Calibri"/>
              </a:rPr>
              <a:t>.</a:t>
            </a:r>
            <a:endParaRPr sz="2400" dirty="0">
              <a:latin typeface="Calibri"/>
              <a:cs typeface="Calibri"/>
            </a:endParaRPr>
          </a:p>
          <a:p>
            <a:pPr marL="318770" indent="-306070">
              <a:lnSpc>
                <a:spcPct val="100000"/>
              </a:lnSpc>
              <a:spcBef>
                <a:spcPts val="1175"/>
              </a:spcBef>
              <a:buClr>
                <a:srgbClr val="009DD9"/>
              </a:buClr>
              <a:buSzPct val="91666"/>
              <a:buFont typeface="Arial MT"/>
              <a:buChar char="•"/>
              <a:tabLst>
                <a:tab pos="318770" algn="l"/>
              </a:tabLst>
            </a:pPr>
            <a:r>
              <a:rPr sz="2400" dirty="0">
                <a:latin typeface="Calibri"/>
                <a:cs typeface="Calibri"/>
              </a:rPr>
              <a:t>Some popular examples</a:t>
            </a:r>
            <a:r>
              <a:rPr sz="2400" spc="-10" dirty="0">
                <a:latin typeface="Calibri"/>
                <a:cs typeface="Calibri"/>
              </a:rPr>
              <a:t> </a:t>
            </a:r>
            <a:r>
              <a:rPr sz="2400" dirty="0">
                <a:latin typeface="Calibri"/>
                <a:cs typeface="Calibri"/>
              </a:rPr>
              <a:t>of</a:t>
            </a:r>
            <a:r>
              <a:rPr sz="2400" spc="5" dirty="0">
                <a:latin typeface="Calibri"/>
                <a:cs typeface="Calibri"/>
              </a:rPr>
              <a:t> </a:t>
            </a:r>
            <a:r>
              <a:rPr sz="2400" dirty="0">
                <a:latin typeface="Calibri"/>
                <a:cs typeface="Calibri"/>
              </a:rPr>
              <a:t>Naïve</a:t>
            </a:r>
            <a:r>
              <a:rPr sz="2400" spc="5" dirty="0">
                <a:latin typeface="Calibri"/>
                <a:cs typeface="Calibri"/>
              </a:rPr>
              <a:t> </a:t>
            </a:r>
            <a:r>
              <a:rPr sz="2400" dirty="0">
                <a:latin typeface="Calibri"/>
                <a:cs typeface="Calibri"/>
              </a:rPr>
              <a:t>Bayes Algorithm</a:t>
            </a:r>
            <a:r>
              <a:rPr sz="2400" spc="10" dirty="0">
                <a:latin typeface="Calibri"/>
                <a:cs typeface="Calibri"/>
              </a:rPr>
              <a:t> </a:t>
            </a:r>
            <a:r>
              <a:rPr sz="2400" dirty="0">
                <a:latin typeface="Calibri"/>
                <a:cs typeface="Calibri"/>
              </a:rPr>
              <a:t>are</a:t>
            </a:r>
            <a:r>
              <a:rPr sz="2400" spc="5" dirty="0">
                <a:latin typeface="Calibri"/>
                <a:cs typeface="Calibri"/>
              </a:rPr>
              <a:t> </a:t>
            </a:r>
            <a:r>
              <a:rPr sz="2400" b="1" dirty="0">
                <a:latin typeface="Calibri"/>
                <a:cs typeface="Calibri"/>
              </a:rPr>
              <a:t>spam</a:t>
            </a:r>
            <a:r>
              <a:rPr sz="2400" b="1" spc="-5" dirty="0">
                <a:latin typeface="Calibri"/>
                <a:cs typeface="Calibri"/>
              </a:rPr>
              <a:t> </a:t>
            </a:r>
            <a:r>
              <a:rPr sz="2400" b="1" dirty="0">
                <a:latin typeface="Calibri"/>
                <a:cs typeface="Calibri"/>
              </a:rPr>
              <a:t>filtration,</a:t>
            </a:r>
            <a:r>
              <a:rPr sz="2400" b="1" spc="10" dirty="0">
                <a:latin typeface="Calibri"/>
                <a:cs typeface="Calibri"/>
              </a:rPr>
              <a:t> </a:t>
            </a:r>
            <a:r>
              <a:rPr sz="2400" b="1" dirty="0">
                <a:latin typeface="Calibri"/>
                <a:cs typeface="Calibri"/>
              </a:rPr>
              <a:t>Sentimental</a:t>
            </a:r>
            <a:r>
              <a:rPr sz="2400" b="1" spc="15" dirty="0">
                <a:latin typeface="Calibri"/>
                <a:cs typeface="Calibri"/>
              </a:rPr>
              <a:t> </a:t>
            </a:r>
            <a:r>
              <a:rPr sz="2400" b="1" spc="-10" dirty="0" smtClean="0">
                <a:latin typeface="Calibri"/>
                <a:cs typeface="Calibri"/>
              </a:rPr>
              <a:t>analysis,</a:t>
            </a:r>
            <a:r>
              <a:rPr lang="en-IN" sz="2400" b="1" spc="-10" dirty="0" smtClean="0">
                <a:latin typeface="Calibri"/>
                <a:cs typeface="Calibri"/>
              </a:rPr>
              <a:t> </a:t>
            </a:r>
            <a:r>
              <a:rPr sz="2400" b="1" dirty="0" smtClean="0">
                <a:latin typeface="Calibri"/>
                <a:cs typeface="Calibri"/>
              </a:rPr>
              <a:t>and</a:t>
            </a:r>
            <a:r>
              <a:rPr sz="2400" b="1" spc="-70" dirty="0" smtClean="0">
                <a:latin typeface="Calibri"/>
                <a:cs typeface="Calibri"/>
              </a:rPr>
              <a:t> </a:t>
            </a:r>
            <a:r>
              <a:rPr sz="2400" b="1" dirty="0">
                <a:latin typeface="Calibri"/>
                <a:cs typeface="Calibri"/>
              </a:rPr>
              <a:t>classifying</a:t>
            </a:r>
            <a:r>
              <a:rPr sz="2400" b="1" spc="-50" dirty="0">
                <a:latin typeface="Calibri"/>
                <a:cs typeface="Calibri"/>
              </a:rPr>
              <a:t> </a:t>
            </a:r>
            <a:r>
              <a:rPr sz="2400" b="1" spc="-10" dirty="0">
                <a:latin typeface="Calibri"/>
                <a:cs typeface="Calibri"/>
              </a:rPr>
              <a:t>articles</a:t>
            </a:r>
            <a:r>
              <a:rPr sz="2400" spc="-10" dirty="0">
                <a:latin typeface="Calibri"/>
                <a:cs typeface="Calibri"/>
              </a:rPr>
              <a:t>.</a:t>
            </a:r>
            <a:endParaRPr sz="2400" dirty="0">
              <a:latin typeface="Calibri"/>
              <a:cs typeface="Calibri"/>
            </a:endParaRPr>
          </a:p>
        </p:txBody>
      </p:sp>
      <p:sp>
        <p:nvSpPr>
          <p:cNvPr id="5" name="object 5"/>
          <p:cNvSpPr txBox="1"/>
          <p:nvPr/>
        </p:nvSpPr>
        <p:spPr>
          <a:xfrm>
            <a:off x="494995" y="6328968"/>
            <a:ext cx="106204" cy="2898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9DD9"/>
                </a:solidFill>
                <a:latin typeface="Trebuchet MS"/>
                <a:cs typeface="Trebuchet MS"/>
              </a:rPr>
              <a:t>97</a:t>
            </a:r>
            <a:endParaRPr sz="900">
              <a:latin typeface="Trebuchet MS"/>
              <a:cs typeface="Trebuchet MS"/>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43544" y="6054038"/>
            <a:ext cx="106204" cy="2898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9DD9"/>
                </a:solidFill>
                <a:latin typeface="Trebuchet MS"/>
                <a:cs typeface="Trebuchet MS"/>
              </a:rPr>
              <a:t>98</a:t>
            </a:r>
            <a:endParaRPr sz="900">
              <a:latin typeface="Trebuchet MS"/>
              <a:cs typeface="Trebuchet MS"/>
            </a:endParaRPr>
          </a:p>
        </p:txBody>
      </p:sp>
      <p:sp>
        <p:nvSpPr>
          <p:cNvPr id="3" name="object 3"/>
          <p:cNvSpPr txBox="1">
            <a:spLocks noGrp="1"/>
          </p:cNvSpPr>
          <p:nvPr>
            <p:ph type="title"/>
          </p:nvPr>
        </p:nvSpPr>
        <p:spPr>
          <a:xfrm>
            <a:off x="457200" y="624603"/>
            <a:ext cx="8229600" cy="44307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273139"/>
                </a:solidFill>
                <a:latin typeface="Times New Roman"/>
                <a:cs typeface="Times New Roman"/>
              </a:rPr>
              <a:t>Assumption</a:t>
            </a:r>
            <a:r>
              <a:rPr sz="2800" spc="-60" dirty="0">
                <a:solidFill>
                  <a:srgbClr val="273139"/>
                </a:solidFill>
                <a:latin typeface="Times New Roman"/>
                <a:cs typeface="Times New Roman"/>
              </a:rPr>
              <a:t> </a:t>
            </a:r>
            <a:r>
              <a:rPr sz="2800" dirty="0">
                <a:solidFill>
                  <a:srgbClr val="273139"/>
                </a:solidFill>
                <a:latin typeface="Times New Roman"/>
                <a:cs typeface="Times New Roman"/>
              </a:rPr>
              <a:t>of</a:t>
            </a:r>
            <a:r>
              <a:rPr sz="2800" spc="-65" dirty="0">
                <a:solidFill>
                  <a:srgbClr val="273139"/>
                </a:solidFill>
                <a:latin typeface="Times New Roman"/>
                <a:cs typeface="Times New Roman"/>
              </a:rPr>
              <a:t> </a:t>
            </a:r>
            <a:r>
              <a:rPr sz="2800" dirty="0">
                <a:solidFill>
                  <a:srgbClr val="273139"/>
                </a:solidFill>
                <a:latin typeface="Times New Roman"/>
                <a:cs typeface="Times New Roman"/>
              </a:rPr>
              <a:t>Naive</a:t>
            </a:r>
            <a:r>
              <a:rPr sz="2800" spc="-75" dirty="0">
                <a:solidFill>
                  <a:srgbClr val="273139"/>
                </a:solidFill>
                <a:latin typeface="Times New Roman"/>
                <a:cs typeface="Times New Roman"/>
              </a:rPr>
              <a:t> </a:t>
            </a:r>
            <a:r>
              <a:rPr sz="2800" spc="-10" dirty="0">
                <a:solidFill>
                  <a:srgbClr val="273139"/>
                </a:solidFill>
                <a:latin typeface="Times New Roman"/>
                <a:cs typeface="Times New Roman"/>
              </a:rPr>
              <a:t>Bayes</a:t>
            </a:r>
            <a:endParaRPr sz="2800">
              <a:latin typeface="Times New Roman"/>
              <a:cs typeface="Times New Roman"/>
            </a:endParaRPr>
          </a:p>
        </p:txBody>
      </p:sp>
      <p:sp>
        <p:nvSpPr>
          <p:cNvPr id="4" name="object 4"/>
          <p:cNvSpPr txBox="1"/>
          <p:nvPr/>
        </p:nvSpPr>
        <p:spPr>
          <a:xfrm>
            <a:off x="359594" y="1052736"/>
            <a:ext cx="8314373" cy="4813497"/>
          </a:xfrm>
          <a:prstGeom prst="rect">
            <a:avLst/>
          </a:prstGeom>
        </p:spPr>
        <p:txBody>
          <a:bodyPr vert="horz" wrap="square" lIns="0" tIns="12065" rIns="0" bIns="0" rtlCol="0">
            <a:spAutoFit/>
          </a:bodyPr>
          <a:lstStyle/>
          <a:p>
            <a:pPr marL="12700">
              <a:lnSpc>
                <a:spcPct val="100000"/>
              </a:lnSpc>
              <a:spcBef>
                <a:spcPts val="95"/>
              </a:spcBef>
            </a:pPr>
            <a:r>
              <a:rPr sz="2400" dirty="0">
                <a:solidFill>
                  <a:srgbClr val="273139"/>
                </a:solidFill>
                <a:latin typeface="Times New Roman"/>
                <a:cs typeface="Times New Roman"/>
              </a:rPr>
              <a:t>The</a:t>
            </a:r>
            <a:r>
              <a:rPr sz="2400" spc="-40" dirty="0">
                <a:solidFill>
                  <a:srgbClr val="273139"/>
                </a:solidFill>
                <a:latin typeface="Times New Roman"/>
                <a:cs typeface="Times New Roman"/>
              </a:rPr>
              <a:t> </a:t>
            </a:r>
            <a:r>
              <a:rPr sz="2400" dirty="0">
                <a:solidFill>
                  <a:srgbClr val="273139"/>
                </a:solidFill>
                <a:latin typeface="Times New Roman"/>
                <a:cs typeface="Times New Roman"/>
              </a:rPr>
              <a:t>fundamental</a:t>
            </a:r>
            <a:r>
              <a:rPr sz="2400" spc="-40" dirty="0">
                <a:solidFill>
                  <a:srgbClr val="273139"/>
                </a:solidFill>
                <a:latin typeface="Times New Roman"/>
                <a:cs typeface="Times New Roman"/>
              </a:rPr>
              <a:t> </a:t>
            </a:r>
            <a:r>
              <a:rPr sz="2400" dirty="0">
                <a:solidFill>
                  <a:srgbClr val="273139"/>
                </a:solidFill>
                <a:latin typeface="Times New Roman"/>
                <a:cs typeface="Times New Roman"/>
              </a:rPr>
              <a:t>Naive</a:t>
            </a:r>
            <a:r>
              <a:rPr sz="2400" spc="-45" dirty="0">
                <a:solidFill>
                  <a:srgbClr val="273139"/>
                </a:solidFill>
                <a:latin typeface="Times New Roman"/>
                <a:cs typeface="Times New Roman"/>
              </a:rPr>
              <a:t> </a:t>
            </a:r>
            <a:r>
              <a:rPr sz="2400" dirty="0">
                <a:solidFill>
                  <a:srgbClr val="273139"/>
                </a:solidFill>
                <a:latin typeface="Times New Roman"/>
                <a:cs typeface="Times New Roman"/>
              </a:rPr>
              <a:t>Bayes</a:t>
            </a:r>
            <a:r>
              <a:rPr sz="2400" spc="-40" dirty="0">
                <a:solidFill>
                  <a:srgbClr val="273139"/>
                </a:solidFill>
                <a:latin typeface="Times New Roman"/>
                <a:cs typeface="Times New Roman"/>
              </a:rPr>
              <a:t> </a:t>
            </a:r>
            <a:r>
              <a:rPr sz="2400" dirty="0">
                <a:solidFill>
                  <a:srgbClr val="273139"/>
                </a:solidFill>
                <a:latin typeface="Times New Roman"/>
                <a:cs typeface="Times New Roman"/>
              </a:rPr>
              <a:t>assumption</a:t>
            </a:r>
            <a:r>
              <a:rPr sz="2400" spc="-45" dirty="0">
                <a:solidFill>
                  <a:srgbClr val="273139"/>
                </a:solidFill>
                <a:latin typeface="Times New Roman"/>
                <a:cs typeface="Times New Roman"/>
              </a:rPr>
              <a:t> </a:t>
            </a:r>
            <a:r>
              <a:rPr sz="2400" dirty="0">
                <a:solidFill>
                  <a:srgbClr val="273139"/>
                </a:solidFill>
                <a:latin typeface="Times New Roman"/>
                <a:cs typeface="Times New Roman"/>
              </a:rPr>
              <a:t>is</a:t>
            </a:r>
            <a:r>
              <a:rPr sz="2400" spc="-40" dirty="0">
                <a:solidFill>
                  <a:srgbClr val="273139"/>
                </a:solidFill>
                <a:latin typeface="Times New Roman"/>
                <a:cs typeface="Times New Roman"/>
              </a:rPr>
              <a:t> </a:t>
            </a:r>
            <a:r>
              <a:rPr sz="2400" dirty="0">
                <a:solidFill>
                  <a:srgbClr val="273139"/>
                </a:solidFill>
                <a:latin typeface="Times New Roman"/>
                <a:cs typeface="Times New Roman"/>
              </a:rPr>
              <a:t>that</a:t>
            </a:r>
            <a:r>
              <a:rPr sz="2400" spc="-50" dirty="0">
                <a:solidFill>
                  <a:srgbClr val="273139"/>
                </a:solidFill>
                <a:latin typeface="Times New Roman"/>
                <a:cs typeface="Times New Roman"/>
              </a:rPr>
              <a:t> </a:t>
            </a:r>
            <a:r>
              <a:rPr sz="2400" dirty="0">
                <a:solidFill>
                  <a:srgbClr val="273139"/>
                </a:solidFill>
                <a:latin typeface="Times New Roman"/>
                <a:cs typeface="Times New Roman"/>
              </a:rPr>
              <a:t>each</a:t>
            </a:r>
            <a:r>
              <a:rPr sz="2400" spc="-40" dirty="0">
                <a:solidFill>
                  <a:srgbClr val="273139"/>
                </a:solidFill>
                <a:latin typeface="Times New Roman"/>
                <a:cs typeface="Times New Roman"/>
              </a:rPr>
              <a:t> </a:t>
            </a:r>
            <a:r>
              <a:rPr sz="2400" dirty="0">
                <a:solidFill>
                  <a:srgbClr val="273139"/>
                </a:solidFill>
                <a:latin typeface="Times New Roman"/>
                <a:cs typeface="Times New Roman"/>
              </a:rPr>
              <a:t>feature</a:t>
            </a:r>
            <a:r>
              <a:rPr sz="2400" spc="-35" dirty="0">
                <a:solidFill>
                  <a:srgbClr val="273139"/>
                </a:solidFill>
                <a:latin typeface="Times New Roman"/>
                <a:cs typeface="Times New Roman"/>
              </a:rPr>
              <a:t> </a:t>
            </a:r>
            <a:r>
              <a:rPr sz="2400" dirty="0">
                <a:solidFill>
                  <a:srgbClr val="273139"/>
                </a:solidFill>
                <a:latin typeface="Times New Roman"/>
                <a:cs typeface="Times New Roman"/>
              </a:rPr>
              <a:t>makes</a:t>
            </a:r>
            <a:r>
              <a:rPr sz="2400" spc="-35" dirty="0">
                <a:solidFill>
                  <a:srgbClr val="273139"/>
                </a:solidFill>
                <a:latin typeface="Times New Roman"/>
                <a:cs typeface="Times New Roman"/>
              </a:rPr>
              <a:t> </a:t>
            </a:r>
            <a:r>
              <a:rPr sz="2400" spc="-25" dirty="0">
                <a:solidFill>
                  <a:srgbClr val="273139"/>
                </a:solidFill>
                <a:latin typeface="Times New Roman"/>
                <a:cs typeface="Times New Roman"/>
              </a:rPr>
              <a:t>an:</a:t>
            </a:r>
            <a:endParaRPr sz="2400" dirty="0">
              <a:latin typeface="Times New Roman"/>
              <a:cs typeface="Times New Roman"/>
            </a:endParaRPr>
          </a:p>
          <a:p>
            <a:pPr marL="355600" marR="1340485" indent="-342900">
              <a:lnSpc>
                <a:spcPct val="100000"/>
              </a:lnSpc>
              <a:buAutoNum type="arabicPeriod"/>
              <a:tabLst>
                <a:tab pos="355600" algn="l"/>
              </a:tabLst>
            </a:pPr>
            <a:r>
              <a:rPr sz="2400" b="1" dirty="0" smtClean="0">
                <a:solidFill>
                  <a:srgbClr val="FF0000"/>
                </a:solidFill>
                <a:latin typeface="Times New Roman"/>
                <a:cs typeface="Times New Roman"/>
              </a:rPr>
              <a:t>Feature</a:t>
            </a:r>
            <a:r>
              <a:rPr sz="2400" b="1" spc="-60" dirty="0" smtClean="0">
                <a:solidFill>
                  <a:srgbClr val="FF0000"/>
                </a:solidFill>
                <a:latin typeface="Times New Roman"/>
                <a:cs typeface="Times New Roman"/>
              </a:rPr>
              <a:t> </a:t>
            </a:r>
            <a:r>
              <a:rPr sz="2400" b="1" dirty="0">
                <a:solidFill>
                  <a:srgbClr val="FF0000"/>
                </a:solidFill>
                <a:latin typeface="Times New Roman"/>
                <a:cs typeface="Times New Roman"/>
              </a:rPr>
              <a:t>independence:</a:t>
            </a:r>
            <a:r>
              <a:rPr sz="2400" b="1" spc="-70" dirty="0">
                <a:solidFill>
                  <a:srgbClr val="FF0000"/>
                </a:solidFill>
                <a:latin typeface="Times New Roman"/>
                <a:cs typeface="Times New Roman"/>
              </a:rPr>
              <a:t> </a:t>
            </a:r>
            <a:r>
              <a:rPr sz="2400" dirty="0">
                <a:solidFill>
                  <a:srgbClr val="273139"/>
                </a:solidFill>
                <a:latin typeface="Times New Roman"/>
                <a:cs typeface="Times New Roman"/>
              </a:rPr>
              <a:t>The</a:t>
            </a:r>
            <a:r>
              <a:rPr sz="2400" spc="-60" dirty="0">
                <a:solidFill>
                  <a:srgbClr val="273139"/>
                </a:solidFill>
                <a:latin typeface="Times New Roman"/>
                <a:cs typeface="Times New Roman"/>
              </a:rPr>
              <a:t> </a:t>
            </a:r>
            <a:r>
              <a:rPr sz="2400" dirty="0">
                <a:solidFill>
                  <a:srgbClr val="273139"/>
                </a:solidFill>
                <a:latin typeface="Times New Roman"/>
                <a:cs typeface="Times New Roman"/>
              </a:rPr>
              <a:t>features</a:t>
            </a:r>
            <a:r>
              <a:rPr sz="2400" spc="-60" dirty="0">
                <a:solidFill>
                  <a:srgbClr val="273139"/>
                </a:solidFill>
                <a:latin typeface="Times New Roman"/>
                <a:cs typeface="Times New Roman"/>
              </a:rPr>
              <a:t> </a:t>
            </a:r>
            <a:r>
              <a:rPr sz="2400" dirty="0">
                <a:solidFill>
                  <a:srgbClr val="273139"/>
                </a:solidFill>
                <a:latin typeface="Times New Roman"/>
                <a:cs typeface="Times New Roman"/>
              </a:rPr>
              <a:t>of</a:t>
            </a:r>
            <a:r>
              <a:rPr sz="2400" spc="-50" dirty="0">
                <a:solidFill>
                  <a:srgbClr val="273139"/>
                </a:solidFill>
                <a:latin typeface="Times New Roman"/>
                <a:cs typeface="Times New Roman"/>
              </a:rPr>
              <a:t> </a:t>
            </a:r>
            <a:r>
              <a:rPr sz="2400" dirty="0">
                <a:solidFill>
                  <a:srgbClr val="273139"/>
                </a:solidFill>
                <a:latin typeface="Times New Roman"/>
                <a:cs typeface="Times New Roman"/>
              </a:rPr>
              <a:t>the</a:t>
            </a:r>
            <a:r>
              <a:rPr sz="2400" spc="-65" dirty="0">
                <a:solidFill>
                  <a:srgbClr val="273139"/>
                </a:solidFill>
                <a:latin typeface="Times New Roman"/>
                <a:cs typeface="Times New Roman"/>
              </a:rPr>
              <a:t> </a:t>
            </a:r>
            <a:r>
              <a:rPr sz="2400" dirty="0">
                <a:solidFill>
                  <a:srgbClr val="273139"/>
                </a:solidFill>
                <a:latin typeface="Times New Roman"/>
                <a:cs typeface="Times New Roman"/>
              </a:rPr>
              <a:t>data</a:t>
            </a:r>
            <a:r>
              <a:rPr sz="2400" spc="-60" dirty="0">
                <a:solidFill>
                  <a:srgbClr val="273139"/>
                </a:solidFill>
                <a:latin typeface="Times New Roman"/>
                <a:cs typeface="Times New Roman"/>
              </a:rPr>
              <a:t> </a:t>
            </a:r>
            <a:r>
              <a:rPr sz="2400" dirty="0">
                <a:solidFill>
                  <a:srgbClr val="273139"/>
                </a:solidFill>
                <a:latin typeface="Times New Roman"/>
                <a:cs typeface="Times New Roman"/>
              </a:rPr>
              <a:t>are</a:t>
            </a:r>
            <a:r>
              <a:rPr sz="2400" spc="-55" dirty="0">
                <a:solidFill>
                  <a:srgbClr val="273139"/>
                </a:solidFill>
                <a:latin typeface="Times New Roman"/>
                <a:cs typeface="Times New Roman"/>
              </a:rPr>
              <a:t> </a:t>
            </a:r>
            <a:r>
              <a:rPr sz="2400" spc="-10" dirty="0">
                <a:solidFill>
                  <a:srgbClr val="273139"/>
                </a:solidFill>
                <a:latin typeface="Times New Roman"/>
                <a:cs typeface="Times New Roman"/>
              </a:rPr>
              <a:t>conditionally </a:t>
            </a:r>
            <a:r>
              <a:rPr sz="2400" dirty="0">
                <a:solidFill>
                  <a:srgbClr val="273139"/>
                </a:solidFill>
                <a:latin typeface="Times New Roman"/>
                <a:cs typeface="Times New Roman"/>
              </a:rPr>
              <a:t>independent</a:t>
            </a:r>
            <a:r>
              <a:rPr sz="2400" spc="-60" dirty="0">
                <a:solidFill>
                  <a:srgbClr val="273139"/>
                </a:solidFill>
                <a:latin typeface="Times New Roman"/>
                <a:cs typeface="Times New Roman"/>
              </a:rPr>
              <a:t> </a:t>
            </a:r>
            <a:r>
              <a:rPr sz="2400" dirty="0">
                <a:solidFill>
                  <a:srgbClr val="273139"/>
                </a:solidFill>
                <a:latin typeface="Times New Roman"/>
                <a:cs typeface="Times New Roman"/>
              </a:rPr>
              <a:t>of</a:t>
            </a:r>
            <a:r>
              <a:rPr sz="2400" spc="-20" dirty="0">
                <a:solidFill>
                  <a:srgbClr val="273139"/>
                </a:solidFill>
                <a:latin typeface="Times New Roman"/>
                <a:cs typeface="Times New Roman"/>
              </a:rPr>
              <a:t> </a:t>
            </a:r>
            <a:r>
              <a:rPr sz="2400" dirty="0">
                <a:solidFill>
                  <a:srgbClr val="273139"/>
                </a:solidFill>
                <a:latin typeface="Times New Roman"/>
                <a:cs typeface="Times New Roman"/>
              </a:rPr>
              <a:t>each</a:t>
            </a:r>
            <a:r>
              <a:rPr sz="2400" spc="-35" dirty="0">
                <a:solidFill>
                  <a:srgbClr val="273139"/>
                </a:solidFill>
                <a:latin typeface="Times New Roman"/>
                <a:cs typeface="Times New Roman"/>
              </a:rPr>
              <a:t> </a:t>
            </a:r>
            <a:r>
              <a:rPr sz="2400" dirty="0">
                <a:solidFill>
                  <a:srgbClr val="273139"/>
                </a:solidFill>
                <a:latin typeface="Times New Roman"/>
                <a:cs typeface="Times New Roman"/>
              </a:rPr>
              <a:t>other,</a:t>
            </a:r>
            <a:r>
              <a:rPr sz="2400" spc="-30" dirty="0">
                <a:solidFill>
                  <a:srgbClr val="273139"/>
                </a:solidFill>
                <a:latin typeface="Times New Roman"/>
                <a:cs typeface="Times New Roman"/>
              </a:rPr>
              <a:t> </a:t>
            </a:r>
            <a:r>
              <a:rPr sz="2400" dirty="0">
                <a:solidFill>
                  <a:srgbClr val="273139"/>
                </a:solidFill>
                <a:latin typeface="Times New Roman"/>
                <a:cs typeface="Times New Roman"/>
              </a:rPr>
              <a:t>given</a:t>
            </a:r>
            <a:r>
              <a:rPr sz="2400" spc="-40" dirty="0">
                <a:solidFill>
                  <a:srgbClr val="273139"/>
                </a:solidFill>
                <a:latin typeface="Times New Roman"/>
                <a:cs typeface="Times New Roman"/>
              </a:rPr>
              <a:t> </a:t>
            </a:r>
            <a:r>
              <a:rPr sz="2400" dirty="0">
                <a:solidFill>
                  <a:srgbClr val="273139"/>
                </a:solidFill>
                <a:latin typeface="Times New Roman"/>
                <a:cs typeface="Times New Roman"/>
              </a:rPr>
              <a:t>the</a:t>
            </a:r>
            <a:r>
              <a:rPr sz="2400" spc="-35" dirty="0">
                <a:solidFill>
                  <a:srgbClr val="273139"/>
                </a:solidFill>
                <a:latin typeface="Times New Roman"/>
                <a:cs typeface="Times New Roman"/>
              </a:rPr>
              <a:t> </a:t>
            </a:r>
            <a:r>
              <a:rPr sz="2400" dirty="0">
                <a:solidFill>
                  <a:srgbClr val="273139"/>
                </a:solidFill>
                <a:latin typeface="Times New Roman"/>
                <a:cs typeface="Times New Roman"/>
              </a:rPr>
              <a:t>class</a:t>
            </a:r>
            <a:r>
              <a:rPr sz="2400" spc="-40" dirty="0">
                <a:solidFill>
                  <a:srgbClr val="273139"/>
                </a:solidFill>
                <a:latin typeface="Times New Roman"/>
                <a:cs typeface="Times New Roman"/>
              </a:rPr>
              <a:t> </a:t>
            </a:r>
            <a:r>
              <a:rPr sz="2400" spc="-10" dirty="0">
                <a:solidFill>
                  <a:srgbClr val="273139"/>
                </a:solidFill>
                <a:latin typeface="Times New Roman"/>
                <a:cs typeface="Times New Roman"/>
              </a:rPr>
              <a:t>label.</a:t>
            </a:r>
            <a:endParaRPr sz="2400" dirty="0">
              <a:latin typeface="Times New Roman"/>
              <a:cs typeface="Times New Roman"/>
            </a:endParaRPr>
          </a:p>
          <a:p>
            <a:pPr marL="355600" marR="5080" indent="-342900">
              <a:lnSpc>
                <a:spcPct val="100000"/>
              </a:lnSpc>
              <a:buAutoNum type="arabicPeriod"/>
              <a:tabLst>
                <a:tab pos="355600" algn="l"/>
              </a:tabLst>
            </a:pPr>
            <a:r>
              <a:rPr sz="2400" b="1" dirty="0">
                <a:solidFill>
                  <a:srgbClr val="FF0000"/>
                </a:solidFill>
                <a:latin typeface="Times New Roman"/>
                <a:cs typeface="Times New Roman"/>
              </a:rPr>
              <a:t>Continuous</a:t>
            </a:r>
            <a:r>
              <a:rPr sz="2400" b="1" spc="-60" dirty="0">
                <a:solidFill>
                  <a:srgbClr val="FF0000"/>
                </a:solidFill>
                <a:latin typeface="Times New Roman"/>
                <a:cs typeface="Times New Roman"/>
              </a:rPr>
              <a:t> </a:t>
            </a:r>
            <a:r>
              <a:rPr sz="2400" b="1" dirty="0">
                <a:solidFill>
                  <a:srgbClr val="FF0000"/>
                </a:solidFill>
                <a:latin typeface="Times New Roman"/>
                <a:cs typeface="Times New Roman"/>
              </a:rPr>
              <a:t>features</a:t>
            </a:r>
            <a:r>
              <a:rPr sz="2400" b="1" spc="-75" dirty="0">
                <a:solidFill>
                  <a:srgbClr val="FF0000"/>
                </a:solidFill>
                <a:latin typeface="Times New Roman"/>
                <a:cs typeface="Times New Roman"/>
              </a:rPr>
              <a:t> </a:t>
            </a:r>
            <a:r>
              <a:rPr sz="2400" b="1" dirty="0">
                <a:solidFill>
                  <a:srgbClr val="FF0000"/>
                </a:solidFill>
                <a:latin typeface="Times New Roman"/>
                <a:cs typeface="Times New Roman"/>
              </a:rPr>
              <a:t>are</a:t>
            </a:r>
            <a:r>
              <a:rPr sz="2400" b="1" spc="-75" dirty="0">
                <a:solidFill>
                  <a:srgbClr val="FF0000"/>
                </a:solidFill>
                <a:latin typeface="Times New Roman"/>
                <a:cs typeface="Times New Roman"/>
              </a:rPr>
              <a:t> </a:t>
            </a:r>
            <a:r>
              <a:rPr sz="2400" b="1" dirty="0">
                <a:solidFill>
                  <a:srgbClr val="FF0000"/>
                </a:solidFill>
                <a:latin typeface="Times New Roman"/>
                <a:cs typeface="Times New Roman"/>
              </a:rPr>
              <a:t>normally</a:t>
            </a:r>
            <a:r>
              <a:rPr sz="2400" b="1" spc="-65" dirty="0">
                <a:solidFill>
                  <a:srgbClr val="FF0000"/>
                </a:solidFill>
                <a:latin typeface="Times New Roman"/>
                <a:cs typeface="Times New Roman"/>
              </a:rPr>
              <a:t> </a:t>
            </a:r>
            <a:r>
              <a:rPr sz="2400" b="1" dirty="0">
                <a:solidFill>
                  <a:srgbClr val="FF0000"/>
                </a:solidFill>
                <a:latin typeface="Times New Roman"/>
                <a:cs typeface="Times New Roman"/>
              </a:rPr>
              <a:t>distributed:</a:t>
            </a:r>
            <a:r>
              <a:rPr sz="2400" b="1" spc="-40" dirty="0">
                <a:solidFill>
                  <a:srgbClr val="FF0000"/>
                </a:solidFill>
                <a:latin typeface="Times New Roman"/>
                <a:cs typeface="Times New Roman"/>
              </a:rPr>
              <a:t> </a:t>
            </a:r>
            <a:r>
              <a:rPr sz="2400" dirty="0">
                <a:solidFill>
                  <a:srgbClr val="273139"/>
                </a:solidFill>
                <a:latin typeface="Times New Roman"/>
                <a:cs typeface="Times New Roman"/>
              </a:rPr>
              <a:t>If</a:t>
            </a:r>
            <a:r>
              <a:rPr sz="2400" spc="-60" dirty="0">
                <a:solidFill>
                  <a:srgbClr val="273139"/>
                </a:solidFill>
                <a:latin typeface="Times New Roman"/>
                <a:cs typeface="Times New Roman"/>
              </a:rPr>
              <a:t> </a:t>
            </a:r>
            <a:r>
              <a:rPr sz="2400" dirty="0">
                <a:solidFill>
                  <a:srgbClr val="273139"/>
                </a:solidFill>
                <a:latin typeface="Times New Roman"/>
                <a:cs typeface="Times New Roman"/>
              </a:rPr>
              <a:t>a</a:t>
            </a:r>
            <a:r>
              <a:rPr sz="2400" spc="-75" dirty="0">
                <a:solidFill>
                  <a:srgbClr val="273139"/>
                </a:solidFill>
                <a:latin typeface="Times New Roman"/>
                <a:cs typeface="Times New Roman"/>
              </a:rPr>
              <a:t> </a:t>
            </a:r>
            <a:r>
              <a:rPr sz="2400" dirty="0">
                <a:solidFill>
                  <a:srgbClr val="273139"/>
                </a:solidFill>
                <a:latin typeface="Times New Roman"/>
                <a:cs typeface="Times New Roman"/>
              </a:rPr>
              <a:t>feature</a:t>
            </a:r>
            <a:r>
              <a:rPr sz="2400" spc="-75" dirty="0">
                <a:solidFill>
                  <a:srgbClr val="273139"/>
                </a:solidFill>
                <a:latin typeface="Times New Roman"/>
                <a:cs typeface="Times New Roman"/>
              </a:rPr>
              <a:t> </a:t>
            </a:r>
            <a:r>
              <a:rPr sz="2400" dirty="0">
                <a:solidFill>
                  <a:srgbClr val="273139"/>
                </a:solidFill>
                <a:latin typeface="Times New Roman"/>
                <a:cs typeface="Times New Roman"/>
              </a:rPr>
              <a:t>is</a:t>
            </a:r>
            <a:r>
              <a:rPr sz="2400" spc="-70" dirty="0">
                <a:solidFill>
                  <a:srgbClr val="273139"/>
                </a:solidFill>
                <a:latin typeface="Times New Roman"/>
                <a:cs typeface="Times New Roman"/>
              </a:rPr>
              <a:t> </a:t>
            </a:r>
            <a:r>
              <a:rPr sz="2400" spc="-10" dirty="0">
                <a:solidFill>
                  <a:srgbClr val="273139"/>
                </a:solidFill>
                <a:latin typeface="Times New Roman"/>
                <a:cs typeface="Times New Roman"/>
              </a:rPr>
              <a:t>continuous, </a:t>
            </a:r>
            <a:r>
              <a:rPr sz="2400" dirty="0">
                <a:solidFill>
                  <a:srgbClr val="273139"/>
                </a:solidFill>
                <a:latin typeface="Times New Roman"/>
                <a:cs typeface="Times New Roman"/>
              </a:rPr>
              <a:t>then</a:t>
            </a:r>
            <a:r>
              <a:rPr sz="2400" spc="-40" dirty="0">
                <a:solidFill>
                  <a:srgbClr val="273139"/>
                </a:solidFill>
                <a:latin typeface="Times New Roman"/>
                <a:cs typeface="Times New Roman"/>
              </a:rPr>
              <a:t> </a:t>
            </a:r>
            <a:r>
              <a:rPr sz="2400" dirty="0">
                <a:solidFill>
                  <a:srgbClr val="273139"/>
                </a:solidFill>
                <a:latin typeface="Times New Roman"/>
                <a:cs typeface="Times New Roman"/>
              </a:rPr>
              <a:t>it</a:t>
            </a:r>
            <a:r>
              <a:rPr sz="2400" spc="-30" dirty="0">
                <a:solidFill>
                  <a:srgbClr val="273139"/>
                </a:solidFill>
                <a:latin typeface="Times New Roman"/>
                <a:cs typeface="Times New Roman"/>
              </a:rPr>
              <a:t> </a:t>
            </a:r>
            <a:r>
              <a:rPr sz="2400" dirty="0">
                <a:solidFill>
                  <a:srgbClr val="273139"/>
                </a:solidFill>
                <a:latin typeface="Times New Roman"/>
                <a:cs typeface="Times New Roman"/>
              </a:rPr>
              <a:t>is</a:t>
            </a:r>
            <a:r>
              <a:rPr sz="2400" spc="-35" dirty="0">
                <a:solidFill>
                  <a:srgbClr val="273139"/>
                </a:solidFill>
                <a:latin typeface="Times New Roman"/>
                <a:cs typeface="Times New Roman"/>
              </a:rPr>
              <a:t> </a:t>
            </a:r>
            <a:r>
              <a:rPr sz="2400" dirty="0">
                <a:solidFill>
                  <a:srgbClr val="273139"/>
                </a:solidFill>
                <a:latin typeface="Times New Roman"/>
                <a:cs typeface="Times New Roman"/>
              </a:rPr>
              <a:t>assumed</a:t>
            </a:r>
            <a:r>
              <a:rPr sz="2400" spc="-25" dirty="0">
                <a:solidFill>
                  <a:srgbClr val="273139"/>
                </a:solidFill>
                <a:latin typeface="Times New Roman"/>
                <a:cs typeface="Times New Roman"/>
              </a:rPr>
              <a:t> </a:t>
            </a:r>
            <a:r>
              <a:rPr sz="2400" dirty="0">
                <a:solidFill>
                  <a:srgbClr val="273139"/>
                </a:solidFill>
                <a:latin typeface="Times New Roman"/>
                <a:cs typeface="Times New Roman"/>
              </a:rPr>
              <a:t>to</a:t>
            </a:r>
            <a:r>
              <a:rPr sz="2400" spc="-35" dirty="0">
                <a:solidFill>
                  <a:srgbClr val="273139"/>
                </a:solidFill>
                <a:latin typeface="Times New Roman"/>
                <a:cs typeface="Times New Roman"/>
              </a:rPr>
              <a:t> </a:t>
            </a:r>
            <a:r>
              <a:rPr sz="2400" dirty="0">
                <a:solidFill>
                  <a:srgbClr val="273139"/>
                </a:solidFill>
                <a:latin typeface="Times New Roman"/>
                <a:cs typeface="Times New Roman"/>
              </a:rPr>
              <a:t>be</a:t>
            </a:r>
            <a:r>
              <a:rPr sz="2400" spc="-25" dirty="0">
                <a:solidFill>
                  <a:srgbClr val="273139"/>
                </a:solidFill>
                <a:latin typeface="Times New Roman"/>
                <a:cs typeface="Times New Roman"/>
              </a:rPr>
              <a:t> </a:t>
            </a:r>
            <a:r>
              <a:rPr sz="2400" dirty="0">
                <a:solidFill>
                  <a:srgbClr val="273139"/>
                </a:solidFill>
                <a:latin typeface="Times New Roman"/>
                <a:cs typeface="Times New Roman"/>
              </a:rPr>
              <a:t>normally</a:t>
            </a:r>
            <a:r>
              <a:rPr sz="2400" spc="-25" dirty="0">
                <a:solidFill>
                  <a:srgbClr val="273139"/>
                </a:solidFill>
                <a:latin typeface="Times New Roman"/>
                <a:cs typeface="Times New Roman"/>
              </a:rPr>
              <a:t> </a:t>
            </a:r>
            <a:r>
              <a:rPr sz="2400" dirty="0">
                <a:solidFill>
                  <a:srgbClr val="273139"/>
                </a:solidFill>
                <a:latin typeface="Times New Roman"/>
                <a:cs typeface="Times New Roman"/>
              </a:rPr>
              <a:t>distributed</a:t>
            </a:r>
            <a:r>
              <a:rPr sz="2400" spc="-40" dirty="0">
                <a:solidFill>
                  <a:srgbClr val="273139"/>
                </a:solidFill>
                <a:latin typeface="Times New Roman"/>
                <a:cs typeface="Times New Roman"/>
              </a:rPr>
              <a:t> </a:t>
            </a:r>
            <a:r>
              <a:rPr sz="2400" dirty="0">
                <a:solidFill>
                  <a:srgbClr val="273139"/>
                </a:solidFill>
                <a:latin typeface="Times New Roman"/>
                <a:cs typeface="Times New Roman"/>
              </a:rPr>
              <a:t>within</a:t>
            </a:r>
            <a:r>
              <a:rPr sz="2400" spc="-60" dirty="0">
                <a:solidFill>
                  <a:srgbClr val="273139"/>
                </a:solidFill>
                <a:latin typeface="Times New Roman"/>
                <a:cs typeface="Times New Roman"/>
              </a:rPr>
              <a:t> </a:t>
            </a:r>
            <a:r>
              <a:rPr sz="2400" dirty="0">
                <a:solidFill>
                  <a:srgbClr val="273139"/>
                </a:solidFill>
                <a:latin typeface="Times New Roman"/>
                <a:cs typeface="Times New Roman"/>
              </a:rPr>
              <a:t>each</a:t>
            </a:r>
            <a:r>
              <a:rPr sz="2400" spc="-30" dirty="0">
                <a:solidFill>
                  <a:srgbClr val="273139"/>
                </a:solidFill>
                <a:latin typeface="Times New Roman"/>
                <a:cs typeface="Times New Roman"/>
              </a:rPr>
              <a:t> </a:t>
            </a:r>
            <a:r>
              <a:rPr sz="2400" spc="-10" dirty="0">
                <a:solidFill>
                  <a:srgbClr val="273139"/>
                </a:solidFill>
                <a:latin typeface="Times New Roman"/>
                <a:cs typeface="Times New Roman"/>
              </a:rPr>
              <a:t>class.</a:t>
            </a:r>
            <a:endParaRPr sz="2400" dirty="0">
              <a:latin typeface="Times New Roman"/>
              <a:cs typeface="Times New Roman"/>
            </a:endParaRPr>
          </a:p>
          <a:p>
            <a:pPr marL="355600" marR="31115" indent="-342900">
              <a:lnSpc>
                <a:spcPct val="100000"/>
              </a:lnSpc>
              <a:buAutoNum type="arabicPeriod"/>
              <a:tabLst>
                <a:tab pos="355600" algn="l"/>
              </a:tabLst>
            </a:pPr>
            <a:r>
              <a:rPr sz="2400" b="1" dirty="0">
                <a:solidFill>
                  <a:srgbClr val="FF0000"/>
                </a:solidFill>
                <a:latin typeface="Times New Roman"/>
                <a:cs typeface="Times New Roman"/>
              </a:rPr>
              <a:t>Discrete</a:t>
            </a:r>
            <a:r>
              <a:rPr sz="2400" b="1" spc="-70" dirty="0">
                <a:solidFill>
                  <a:srgbClr val="FF0000"/>
                </a:solidFill>
                <a:latin typeface="Times New Roman"/>
                <a:cs typeface="Times New Roman"/>
              </a:rPr>
              <a:t> </a:t>
            </a:r>
            <a:r>
              <a:rPr sz="2400" b="1" dirty="0">
                <a:solidFill>
                  <a:srgbClr val="FF0000"/>
                </a:solidFill>
                <a:latin typeface="Times New Roman"/>
                <a:cs typeface="Times New Roman"/>
              </a:rPr>
              <a:t>features</a:t>
            </a:r>
            <a:r>
              <a:rPr sz="2400" b="1" spc="-65" dirty="0">
                <a:solidFill>
                  <a:srgbClr val="FF0000"/>
                </a:solidFill>
                <a:latin typeface="Times New Roman"/>
                <a:cs typeface="Times New Roman"/>
              </a:rPr>
              <a:t> </a:t>
            </a:r>
            <a:r>
              <a:rPr sz="2400" b="1" dirty="0">
                <a:solidFill>
                  <a:srgbClr val="FF0000"/>
                </a:solidFill>
                <a:latin typeface="Times New Roman"/>
                <a:cs typeface="Times New Roman"/>
              </a:rPr>
              <a:t>have</a:t>
            </a:r>
            <a:r>
              <a:rPr sz="2400" b="1" spc="-70" dirty="0">
                <a:solidFill>
                  <a:srgbClr val="FF0000"/>
                </a:solidFill>
                <a:latin typeface="Times New Roman"/>
                <a:cs typeface="Times New Roman"/>
              </a:rPr>
              <a:t> </a:t>
            </a:r>
            <a:r>
              <a:rPr sz="2400" b="1" dirty="0">
                <a:solidFill>
                  <a:srgbClr val="FF0000"/>
                </a:solidFill>
                <a:latin typeface="Times New Roman"/>
                <a:cs typeface="Times New Roman"/>
              </a:rPr>
              <a:t>multinomial</a:t>
            </a:r>
            <a:r>
              <a:rPr sz="2400" b="1" spc="-55" dirty="0">
                <a:solidFill>
                  <a:srgbClr val="FF0000"/>
                </a:solidFill>
                <a:latin typeface="Times New Roman"/>
                <a:cs typeface="Times New Roman"/>
              </a:rPr>
              <a:t> </a:t>
            </a:r>
            <a:r>
              <a:rPr sz="2400" b="1" dirty="0">
                <a:solidFill>
                  <a:srgbClr val="FF0000"/>
                </a:solidFill>
                <a:latin typeface="Times New Roman"/>
                <a:cs typeface="Times New Roman"/>
              </a:rPr>
              <a:t>distributions:</a:t>
            </a:r>
            <a:r>
              <a:rPr sz="2400" b="1" spc="-45" dirty="0">
                <a:solidFill>
                  <a:srgbClr val="FF0000"/>
                </a:solidFill>
                <a:latin typeface="Times New Roman"/>
                <a:cs typeface="Times New Roman"/>
              </a:rPr>
              <a:t> </a:t>
            </a:r>
            <a:r>
              <a:rPr sz="2400" dirty="0">
                <a:solidFill>
                  <a:srgbClr val="273139"/>
                </a:solidFill>
                <a:latin typeface="Times New Roman"/>
                <a:cs typeface="Times New Roman"/>
              </a:rPr>
              <a:t>If</a:t>
            </a:r>
            <a:r>
              <a:rPr sz="2400" spc="-55" dirty="0">
                <a:solidFill>
                  <a:srgbClr val="273139"/>
                </a:solidFill>
                <a:latin typeface="Times New Roman"/>
                <a:cs typeface="Times New Roman"/>
              </a:rPr>
              <a:t> </a:t>
            </a:r>
            <a:r>
              <a:rPr sz="2400" dirty="0">
                <a:solidFill>
                  <a:srgbClr val="273139"/>
                </a:solidFill>
                <a:latin typeface="Times New Roman"/>
                <a:cs typeface="Times New Roman"/>
              </a:rPr>
              <a:t>a</a:t>
            </a:r>
            <a:r>
              <a:rPr sz="2400" spc="-70" dirty="0">
                <a:solidFill>
                  <a:srgbClr val="273139"/>
                </a:solidFill>
                <a:latin typeface="Times New Roman"/>
                <a:cs typeface="Times New Roman"/>
              </a:rPr>
              <a:t> </a:t>
            </a:r>
            <a:r>
              <a:rPr sz="2400" dirty="0">
                <a:solidFill>
                  <a:srgbClr val="273139"/>
                </a:solidFill>
                <a:latin typeface="Times New Roman"/>
                <a:cs typeface="Times New Roman"/>
              </a:rPr>
              <a:t>feature</a:t>
            </a:r>
            <a:r>
              <a:rPr sz="2400" spc="-55" dirty="0">
                <a:solidFill>
                  <a:srgbClr val="273139"/>
                </a:solidFill>
                <a:latin typeface="Times New Roman"/>
                <a:cs typeface="Times New Roman"/>
              </a:rPr>
              <a:t> </a:t>
            </a:r>
            <a:r>
              <a:rPr sz="2400" dirty="0">
                <a:solidFill>
                  <a:srgbClr val="273139"/>
                </a:solidFill>
                <a:latin typeface="Times New Roman"/>
                <a:cs typeface="Times New Roman"/>
              </a:rPr>
              <a:t>is</a:t>
            </a:r>
            <a:r>
              <a:rPr sz="2400" spc="-65" dirty="0">
                <a:solidFill>
                  <a:srgbClr val="273139"/>
                </a:solidFill>
                <a:latin typeface="Times New Roman"/>
                <a:cs typeface="Times New Roman"/>
              </a:rPr>
              <a:t> </a:t>
            </a:r>
            <a:r>
              <a:rPr sz="2400" spc="-10" dirty="0">
                <a:solidFill>
                  <a:srgbClr val="273139"/>
                </a:solidFill>
                <a:latin typeface="Times New Roman"/>
                <a:cs typeface="Times New Roman"/>
              </a:rPr>
              <a:t>discrete, </a:t>
            </a:r>
            <a:r>
              <a:rPr sz="2400" dirty="0">
                <a:solidFill>
                  <a:srgbClr val="273139"/>
                </a:solidFill>
                <a:latin typeface="Times New Roman"/>
                <a:cs typeface="Times New Roman"/>
              </a:rPr>
              <a:t>then</a:t>
            </a:r>
            <a:r>
              <a:rPr sz="2400" spc="-25" dirty="0">
                <a:solidFill>
                  <a:srgbClr val="273139"/>
                </a:solidFill>
                <a:latin typeface="Times New Roman"/>
                <a:cs typeface="Times New Roman"/>
              </a:rPr>
              <a:t> </a:t>
            </a:r>
            <a:r>
              <a:rPr sz="2400" dirty="0">
                <a:solidFill>
                  <a:srgbClr val="273139"/>
                </a:solidFill>
                <a:latin typeface="Times New Roman"/>
                <a:cs typeface="Times New Roman"/>
              </a:rPr>
              <a:t>it</a:t>
            </a:r>
            <a:r>
              <a:rPr sz="2400" spc="-10" dirty="0">
                <a:solidFill>
                  <a:srgbClr val="273139"/>
                </a:solidFill>
                <a:latin typeface="Times New Roman"/>
                <a:cs typeface="Times New Roman"/>
              </a:rPr>
              <a:t> </a:t>
            </a:r>
            <a:r>
              <a:rPr sz="2400" dirty="0">
                <a:solidFill>
                  <a:srgbClr val="273139"/>
                </a:solidFill>
                <a:latin typeface="Times New Roman"/>
                <a:cs typeface="Times New Roman"/>
              </a:rPr>
              <a:t>is</a:t>
            </a:r>
            <a:r>
              <a:rPr sz="2400" spc="-15" dirty="0">
                <a:solidFill>
                  <a:srgbClr val="273139"/>
                </a:solidFill>
                <a:latin typeface="Times New Roman"/>
                <a:cs typeface="Times New Roman"/>
              </a:rPr>
              <a:t> </a:t>
            </a:r>
            <a:r>
              <a:rPr sz="2400" dirty="0">
                <a:solidFill>
                  <a:srgbClr val="273139"/>
                </a:solidFill>
                <a:latin typeface="Times New Roman"/>
                <a:cs typeface="Times New Roman"/>
              </a:rPr>
              <a:t>assumed</a:t>
            </a:r>
            <a:r>
              <a:rPr sz="2400" spc="-10" dirty="0">
                <a:solidFill>
                  <a:srgbClr val="273139"/>
                </a:solidFill>
                <a:latin typeface="Times New Roman"/>
                <a:cs typeface="Times New Roman"/>
              </a:rPr>
              <a:t> </a:t>
            </a:r>
            <a:r>
              <a:rPr sz="2400" dirty="0">
                <a:solidFill>
                  <a:srgbClr val="273139"/>
                </a:solidFill>
                <a:latin typeface="Times New Roman"/>
                <a:cs typeface="Times New Roman"/>
              </a:rPr>
              <a:t>to</a:t>
            </a:r>
            <a:r>
              <a:rPr sz="2400" spc="-20" dirty="0">
                <a:solidFill>
                  <a:srgbClr val="273139"/>
                </a:solidFill>
                <a:latin typeface="Times New Roman"/>
                <a:cs typeface="Times New Roman"/>
              </a:rPr>
              <a:t> </a:t>
            </a:r>
            <a:r>
              <a:rPr sz="2400" dirty="0">
                <a:solidFill>
                  <a:srgbClr val="273139"/>
                </a:solidFill>
                <a:latin typeface="Times New Roman"/>
                <a:cs typeface="Times New Roman"/>
              </a:rPr>
              <a:t>have</a:t>
            </a:r>
            <a:r>
              <a:rPr sz="2400" spc="-10" dirty="0">
                <a:solidFill>
                  <a:srgbClr val="273139"/>
                </a:solidFill>
                <a:latin typeface="Times New Roman"/>
                <a:cs typeface="Times New Roman"/>
              </a:rPr>
              <a:t> </a:t>
            </a:r>
            <a:r>
              <a:rPr sz="2400" dirty="0">
                <a:solidFill>
                  <a:srgbClr val="273139"/>
                </a:solidFill>
                <a:latin typeface="Times New Roman"/>
                <a:cs typeface="Times New Roman"/>
              </a:rPr>
              <a:t>a</a:t>
            </a:r>
            <a:r>
              <a:rPr sz="2400" spc="-15" dirty="0">
                <a:solidFill>
                  <a:srgbClr val="273139"/>
                </a:solidFill>
                <a:latin typeface="Times New Roman"/>
                <a:cs typeface="Times New Roman"/>
              </a:rPr>
              <a:t> </a:t>
            </a:r>
            <a:r>
              <a:rPr sz="2400" dirty="0">
                <a:solidFill>
                  <a:srgbClr val="273139"/>
                </a:solidFill>
                <a:latin typeface="Times New Roman"/>
                <a:cs typeface="Times New Roman"/>
              </a:rPr>
              <a:t>multinomial</a:t>
            </a:r>
            <a:r>
              <a:rPr sz="2400" spc="-10" dirty="0">
                <a:solidFill>
                  <a:srgbClr val="273139"/>
                </a:solidFill>
                <a:latin typeface="Times New Roman"/>
                <a:cs typeface="Times New Roman"/>
              </a:rPr>
              <a:t> </a:t>
            </a:r>
            <a:r>
              <a:rPr sz="2400" dirty="0">
                <a:solidFill>
                  <a:srgbClr val="273139"/>
                </a:solidFill>
                <a:latin typeface="Times New Roman"/>
                <a:cs typeface="Times New Roman"/>
              </a:rPr>
              <a:t>distribution</a:t>
            </a:r>
            <a:r>
              <a:rPr sz="2400" spc="-45" dirty="0">
                <a:solidFill>
                  <a:srgbClr val="273139"/>
                </a:solidFill>
                <a:latin typeface="Times New Roman"/>
                <a:cs typeface="Times New Roman"/>
              </a:rPr>
              <a:t> </a:t>
            </a:r>
            <a:r>
              <a:rPr sz="2400" dirty="0">
                <a:solidFill>
                  <a:srgbClr val="273139"/>
                </a:solidFill>
                <a:latin typeface="Times New Roman"/>
                <a:cs typeface="Times New Roman"/>
              </a:rPr>
              <a:t>within</a:t>
            </a:r>
            <a:r>
              <a:rPr sz="2400" spc="-15" dirty="0">
                <a:solidFill>
                  <a:srgbClr val="273139"/>
                </a:solidFill>
                <a:latin typeface="Times New Roman"/>
                <a:cs typeface="Times New Roman"/>
              </a:rPr>
              <a:t> </a:t>
            </a:r>
            <a:r>
              <a:rPr sz="2400" dirty="0">
                <a:solidFill>
                  <a:srgbClr val="273139"/>
                </a:solidFill>
                <a:latin typeface="Times New Roman"/>
                <a:cs typeface="Times New Roman"/>
              </a:rPr>
              <a:t>each</a:t>
            </a:r>
            <a:r>
              <a:rPr sz="2400" spc="-10" dirty="0">
                <a:solidFill>
                  <a:srgbClr val="273139"/>
                </a:solidFill>
                <a:latin typeface="Times New Roman"/>
                <a:cs typeface="Times New Roman"/>
              </a:rPr>
              <a:t> class.</a:t>
            </a:r>
            <a:endParaRPr sz="2400" dirty="0">
              <a:latin typeface="Times New Roman"/>
              <a:cs typeface="Times New Roman"/>
            </a:endParaRPr>
          </a:p>
          <a:p>
            <a:pPr marL="355600" marR="421005" indent="-342900">
              <a:lnSpc>
                <a:spcPct val="100000"/>
              </a:lnSpc>
              <a:spcBef>
                <a:spcPts val="5"/>
              </a:spcBef>
              <a:buAutoNum type="arabicPeriod"/>
              <a:tabLst>
                <a:tab pos="355600" algn="l"/>
              </a:tabLst>
            </a:pPr>
            <a:r>
              <a:rPr sz="2400" b="1" dirty="0">
                <a:solidFill>
                  <a:srgbClr val="FF0000"/>
                </a:solidFill>
                <a:latin typeface="Times New Roman"/>
                <a:cs typeface="Times New Roman"/>
              </a:rPr>
              <a:t>Features</a:t>
            </a:r>
            <a:r>
              <a:rPr sz="2400" b="1" spc="-60" dirty="0">
                <a:solidFill>
                  <a:srgbClr val="FF0000"/>
                </a:solidFill>
                <a:latin typeface="Times New Roman"/>
                <a:cs typeface="Times New Roman"/>
              </a:rPr>
              <a:t> </a:t>
            </a:r>
            <a:r>
              <a:rPr sz="2400" b="1" dirty="0">
                <a:solidFill>
                  <a:srgbClr val="FF0000"/>
                </a:solidFill>
                <a:latin typeface="Times New Roman"/>
                <a:cs typeface="Times New Roman"/>
              </a:rPr>
              <a:t>are</a:t>
            </a:r>
            <a:r>
              <a:rPr sz="2400" b="1" spc="-60" dirty="0">
                <a:solidFill>
                  <a:srgbClr val="FF0000"/>
                </a:solidFill>
                <a:latin typeface="Times New Roman"/>
                <a:cs typeface="Times New Roman"/>
              </a:rPr>
              <a:t> </a:t>
            </a:r>
            <a:r>
              <a:rPr sz="2400" b="1" dirty="0">
                <a:solidFill>
                  <a:srgbClr val="FF0000"/>
                </a:solidFill>
                <a:latin typeface="Times New Roman"/>
                <a:cs typeface="Times New Roman"/>
              </a:rPr>
              <a:t>equally</a:t>
            </a:r>
            <a:r>
              <a:rPr sz="2400" b="1" spc="-60" dirty="0">
                <a:solidFill>
                  <a:srgbClr val="FF0000"/>
                </a:solidFill>
                <a:latin typeface="Times New Roman"/>
                <a:cs typeface="Times New Roman"/>
              </a:rPr>
              <a:t> </a:t>
            </a:r>
            <a:r>
              <a:rPr sz="2400" b="1" spc="-10" dirty="0">
                <a:solidFill>
                  <a:srgbClr val="FF0000"/>
                </a:solidFill>
                <a:latin typeface="Times New Roman"/>
                <a:cs typeface="Times New Roman"/>
              </a:rPr>
              <a:t>important:</a:t>
            </a:r>
            <a:r>
              <a:rPr sz="2400" b="1" spc="-165" dirty="0">
                <a:solidFill>
                  <a:srgbClr val="FF0000"/>
                </a:solidFill>
                <a:latin typeface="Times New Roman"/>
                <a:cs typeface="Times New Roman"/>
              </a:rPr>
              <a:t> </a:t>
            </a:r>
            <a:r>
              <a:rPr sz="2400" dirty="0">
                <a:solidFill>
                  <a:srgbClr val="273139"/>
                </a:solidFill>
                <a:latin typeface="Times New Roman"/>
                <a:cs typeface="Times New Roman"/>
              </a:rPr>
              <a:t>All</a:t>
            </a:r>
            <a:r>
              <a:rPr sz="2400" spc="-45" dirty="0">
                <a:solidFill>
                  <a:srgbClr val="273139"/>
                </a:solidFill>
                <a:latin typeface="Times New Roman"/>
                <a:cs typeface="Times New Roman"/>
              </a:rPr>
              <a:t> </a:t>
            </a:r>
            <a:r>
              <a:rPr sz="2400" dirty="0">
                <a:solidFill>
                  <a:srgbClr val="273139"/>
                </a:solidFill>
                <a:latin typeface="Times New Roman"/>
                <a:cs typeface="Times New Roman"/>
              </a:rPr>
              <a:t>features</a:t>
            </a:r>
            <a:r>
              <a:rPr sz="2400" spc="-60" dirty="0">
                <a:solidFill>
                  <a:srgbClr val="273139"/>
                </a:solidFill>
                <a:latin typeface="Times New Roman"/>
                <a:cs typeface="Times New Roman"/>
              </a:rPr>
              <a:t> </a:t>
            </a:r>
            <a:r>
              <a:rPr sz="2400" dirty="0">
                <a:solidFill>
                  <a:srgbClr val="273139"/>
                </a:solidFill>
                <a:latin typeface="Times New Roman"/>
                <a:cs typeface="Times New Roman"/>
              </a:rPr>
              <a:t>are</a:t>
            </a:r>
            <a:r>
              <a:rPr sz="2400" spc="-50" dirty="0">
                <a:solidFill>
                  <a:srgbClr val="273139"/>
                </a:solidFill>
                <a:latin typeface="Times New Roman"/>
                <a:cs typeface="Times New Roman"/>
              </a:rPr>
              <a:t> </a:t>
            </a:r>
            <a:r>
              <a:rPr sz="2400" dirty="0">
                <a:solidFill>
                  <a:srgbClr val="273139"/>
                </a:solidFill>
                <a:latin typeface="Times New Roman"/>
                <a:cs typeface="Times New Roman"/>
              </a:rPr>
              <a:t>assumed</a:t>
            </a:r>
            <a:r>
              <a:rPr sz="2400" spc="-50" dirty="0">
                <a:solidFill>
                  <a:srgbClr val="273139"/>
                </a:solidFill>
                <a:latin typeface="Times New Roman"/>
                <a:cs typeface="Times New Roman"/>
              </a:rPr>
              <a:t> </a:t>
            </a:r>
            <a:r>
              <a:rPr sz="2400" dirty="0">
                <a:solidFill>
                  <a:srgbClr val="273139"/>
                </a:solidFill>
                <a:latin typeface="Times New Roman"/>
                <a:cs typeface="Times New Roman"/>
              </a:rPr>
              <a:t>to</a:t>
            </a:r>
            <a:r>
              <a:rPr sz="2400" spc="-65" dirty="0">
                <a:solidFill>
                  <a:srgbClr val="273139"/>
                </a:solidFill>
                <a:latin typeface="Times New Roman"/>
                <a:cs typeface="Times New Roman"/>
              </a:rPr>
              <a:t> </a:t>
            </a:r>
            <a:r>
              <a:rPr sz="2400" spc="-10" dirty="0">
                <a:solidFill>
                  <a:srgbClr val="273139"/>
                </a:solidFill>
                <a:latin typeface="Times New Roman"/>
                <a:cs typeface="Times New Roman"/>
              </a:rPr>
              <a:t>contribute </a:t>
            </a:r>
            <a:r>
              <a:rPr sz="2400" dirty="0">
                <a:solidFill>
                  <a:srgbClr val="273139"/>
                </a:solidFill>
                <a:latin typeface="Times New Roman"/>
                <a:cs typeface="Times New Roman"/>
              </a:rPr>
              <a:t>equally</a:t>
            </a:r>
            <a:r>
              <a:rPr sz="2400" spc="-20" dirty="0">
                <a:solidFill>
                  <a:srgbClr val="273139"/>
                </a:solidFill>
                <a:latin typeface="Times New Roman"/>
                <a:cs typeface="Times New Roman"/>
              </a:rPr>
              <a:t> </a:t>
            </a:r>
            <a:r>
              <a:rPr sz="2400" dirty="0">
                <a:solidFill>
                  <a:srgbClr val="273139"/>
                </a:solidFill>
                <a:latin typeface="Times New Roman"/>
                <a:cs typeface="Times New Roman"/>
              </a:rPr>
              <a:t>to</a:t>
            </a:r>
            <a:r>
              <a:rPr sz="2400" spc="-20" dirty="0">
                <a:solidFill>
                  <a:srgbClr val="273139"/>
                </a:solidFill>
                <a:latin typeface="Times New Roman"/>
                <a:cs typeface="Times New Roman"/>
              </a:rPr>
              <a:t> </a:t>
            </a:r>
            <a:r>
              <a:rPr sz="2400" dirty="0">
                <a:solidFill>
                  <a:srgbClr val="273139"/>
                </a:solidFill>
                <a:latin typeface="Times New Roman"/>
                <a:cs typeface="Times New Roman"/>
              </a:rPr>
              <a:t>the</a:t>
            </a:r>
            <a:r>
              <a:rPr sz="2400" spc="-20" dirty="0">
                <a:solidFill>
                  <a:srgbClr val="273139"/>
                </a:solidFill>
                <a:latin typeface="Times New Roman"/>
                <a:cs typeface="Times New Roman"/>
              </a:rPr>
              <a:t> </a:t>
            </a:r>
            <a:r>
              <a:rPr sz="2400" dirty="0">
                <a:solidFill>
                  <a:srgbClr val="273139"/>
                </a:solidFill>
                <a:latin typeface="Times New Roman"/>
                <a:cs typeface="Times New Roman"/>
              </a:rPr>
              <a:t>prediction</a:t>
            </a:r>
            <a:r>
              <a:rPr sz="2400" spc="-30" dirty="0">
                <a:solidFill>
                  <a:srgbClr val="273139"/>
                </a:solidFill>
                <a:latin typeface="Times New Roman"/>
                <a:cs typeface="Times New Roman"/>
              </a:rPr>
              <a:t> </a:t>
            </a:r>
            <a:r>
              <a:rPr sz="2400" dirty="0">
                <a:solidFill>
                  <a:srgbClr val="273139"/>
                </a:solidFill>
                <a:latin typeface="Times New Roman"/>
                <a:cs typeface="Times New Roman"/>
              </a:rPr>
              <a:t>of</a:t>
            </a:r>
            <a:r>
              <a:rPr sz="2400" spc="-5" dirty="0">
                <a:solidFill>
                  <a:srgbClr val="273139"/>
                </a:solidFill>
                <a:latin typeface="Times New Roman"/>
                <a:cs typeface="Times New Roman"/>
              </a:rPr>
              <a:t> </a:t>
            </a:r>
            <a:r>
              <a:rPr sz="2400" dirty="0">
                <a:solidFill>
                  <a:srgbClr val="273139"/>
                </a:solidFill>
                <a:latin typeface="Times New Roman"/>
                <a:cs typeface="Times New Roman"/>
              </a:rPr>
              <a:t>the</a:t>
            </a:r>
            <a:r>
              <a:rPr sz="2400" spc="-15" dirty="0">
                <a:solidFill>
                  <a:srgbClr val="273139"/>
                </a:solidFill>
                <a:latin typeface="Times New Roman"/>
                <a:cs typeface="Times New Roman"/>
              </a:rPr>
              <a:t> </a:t>
            </a:r>
            <a:r>
              <a:rPr sz="2400" dirty="0">
                <a:solidFill>
                  <a:srgbClr val="273139"/>
                </a:solidFill>
                <a:latin typeface="Times New Roman"/>
                <a:cs typeface="Times New Roman"/>
              </a:rPr>
              <a:t>class</a:t>
            </a:r>
            <a:r>
              <a:rPr sz="2400" spc="-20" dirty="0">
                <a:solidFill>
                  <a:srgbClr val="273139"/>
                </a:solidFill>
                <a:latin typeface="Times New Roman"/>
                <a:cs typeface="Times New Roman"/>
              </a:rPr>
              <a:t> </a:t>
            </a:r>
            <a:r>
              <a:rPr sz="2400" spc="-10" dirty="0">
                <a:solidFill>
                  <a:srgbClr val="273139"/>
                </a:solidFill>
                <a:latin typeface="Times New Roman"/>
                <a:cs typeface="Times New Roman"/>
              </a:rPr>
              <a:t>label.</a:t>
            </a:r>
            <a:endParaRPr sz="2400" dirty="0">
              <a:latin typeface="Times New Roman"/>
              <a:cs typeface="Times New Roman"/>
            </a:endParaRPr>
          </a:p>
        </p:txBody>
      </p:sp>
      <p:sp>
        <p:nvSpPr>
          <p:cNvPr id="5" name="object 5"/>
          <p:cNvSpPr txBox="1"/>
          <p:nvPr/>
        </p:nvSpPr>
        <p:spPr>
          <a:xfrm>
            <a:off x="359594" y="5861402"/>
            <a:ext cx="8460878" cy="381515"/>
          </a:xfrm>
          <a:prstGeom prst="rect">
            <a:avLst/>
          </a:prstGeom>
        </p:spPr>
        <p:txBody>
          <a:bodyPr vert="horz" wrap="square" lIns="0" tIns="12065" rIns="0" bIns="0" rtlCol="0">
            <a:spAutoFit/>
          </a:bodyPr>
          <a:lstStyle/>
          <a:p>
            <a:pPr marL="12700">
              <a:lnSpc>
                <a:spcPct val="100000"/>
              </a:lnSpc>
              <a:spcBef>
                <a:spcPts val="95"/>
              </a:spcBef>
            </a:pPr>
            <a:r>
              <a:rPr sz="2400" b="1" dirty="0">
                <a:solidFill>
                  <a:srgbClr val="FF0000"/>
                </a:solidFill>
                <a:latin typeface="Times New Roman"/>
                <a:cs typeface="Times New Roman"/>
              </a:rPr>
              <a:t>5.</a:t>
            </a:r>
            <a:r>
              <a:rPr sz="2400" b="1" spc="-125" dirty="0">
                <a:solidFill>
                  <a:srgbClr val="FF0000"/>
                </a:solidFill>
                <a:latin typeface="Times New Roman"/>
                <a:cs typeface="Times New Roman"/>
              </a:rPr>
              <a:t> </a:t>
            </a:r>
            <a:r>
              <a:rPr sz="2400" b="1" dirty="0">
                <a:solidFill>
                  <a:srgbClr val="FF0000"/>
                </a:solidFill>
                <a:latin typeface="Times New Roman"/>
                <a:cs typeface="Times New Roman"/>
              </a:rPr>
              <a:t>No</a:t>
            </a:r>
            <a:r>
              <a:rPr sz="2400" b="1" spc="-15" dirty="0">
                <a:solidFill>
                  <a:srgbClr val="FF0000"/>
                </a:solidFill>
                <a:latin typeface="Times New Roman"/>
                <a:cs typeface="Times New Roman"/>
              </a:rPr>
              <a:t> </a:t>
            </a:r>
            <a:r>
              <a:rPr sz="2400" b="1" dirty="0">
                <a:solidFill>
                  <a:srgbClr val="FF0000"/>
                </a:solidFill>
                <a:latin typeface="Times New Roman"/>
                <a:cs typeface="Times New Roman"/>
              </a:rPr>
              <a:t>missing</a:t>
            </a:r>
            <a:r>
              <a:rPr sz="2400" b="1" spc="-35" dirty="0">
                <a:solidFill>
                  <a:srgbClr val="FF0000"/>
                </a:solidFill>
                <a:latin typeface="Times New Roman"/>
                <a:cs typeface="Times New Roman"/>
              </a:rPr>
              <a:t> </a:t>
            </a:r>
            <a:r>
              <a:rPr sz="2400" b="1" dirty="0">
                <a:solidFill>
                  <a:srgbClr val="FF0000"/>
                </a:solidFill>
                <a:latin typeface="Times New Roman"/>
                <a:cs typeface="Times New Roman"/>
              </a:rPr>
              <a:t>data:</a:t>
            </a:r>
            <a:r>
              <a:rPr sz="2400" b="1" spc="-55" dirty="0">
                <a:solidFill>
                  <a:srgbClr val="FF0000"/>
                </a:solidFill>
                <a:latin typeface="Times New Roman"/>
                <a:cs typeface="Times New Roman"/>
              </a:rPr>
              <a:t> </a:t>
            </a:r>
            <a:r>
              <a:rPr sz="2400" dirty="0">
                <a:solidFill>
                  <a:srgbClr val="273139"/>
                </a:solidFill>
                <a:latin typeface="Times New Roman"/>
                <a:cs typeface="Times New Roman"/>
              </a:rPr>
              <a:t>The</a:t>
            </a:r>
            <a:r>
              <a:rPr sz="2400" spc="-25" dirty="0">
                <a:solidFill>
                  <a:srgbClr val="273139"/>
                </a:solidFill>
                <a:latin typeface="Times New Roman"/>
                <a:cs typeface="Times New Roman"/>
              </a:rPr>
              <a:t> </a:t>
            </a:r>
            <a:r>
              <a:rPr sz="2400" dirty="0">
                <a:solidFill>
                  <a:srgbClr val="273139"/>
                </a:solidFill>
                <a:latin typeface="Times New Roman"/>
                <a:cs typeface="Times New Roman"/>
              </a:rPr>
              <a:t>data</a:t>
            </a:r>
            <a:r>
              <a:rPr sz="2400" spc="-30" dirty="0">
                <a:solidFill>
                  <a:srgbClr val="273139"/>
                </a:solidFill>
                <a:latin typeface="Times New Roman"/>
                <a:cs typeface="Times New Roman"/>
              </a:rPr>
              <a:t> </a:t>
            </a:r>
            <a:r>
              <a:rPr sz="2400" dirty="0">
                <a:solidFill>
                  <a:srgbClr val="273139"/>
                </a:solidFill>
                <a:latin typeface="Times New Roman"/>
                <a:cs typeface="Times New Roman"/>
              </a:rPr>
              <a:t>should</a:t>
            </a:r>
            <a:r>
              <a:rPr sz="2400" spc="-40" dirty="0">
                <a:solidFill>
                  <a:srgbClr val="273139"/>
                </a:solidFill>
                <a:latin typeface="Times New Roman"/>
                <a:cs typeface="Times New Roman"/>
              </a:rPr>
              <a:t> </a:t>
            </a:r>
            <a:r>
              <a:rPr sz="2400" dirty="0">
                <a:solidFill>
                  <a:srgbClr val="273139"/>
                </a:solidFill>
                <a:latin typeface="Times New Roman"/>
                <a:cs typeface="Times New Roman"/>
              </a:rPr>
              <a:t>not</a:t>
            </a:r>
            <a:r>
              <a:rPr sz="2400" spc="-35" dirty="0">
                <a:solidFill>
                  <a:srgbClr val="273139"/>
                </a:solidFill>
                <a:latin typeface="Times New Roman"/>
                <a:cs typeface="Times New Roman"/>
              </a:rPr>
              <a:t> </a:t>
            </a:r>
            <a:r>
              <a:rPr sz="2400" dirty="0">
                <a:solidFill>
                  <a:srgbClr val="273139"/>
                </a:solidFill>
                <a:latin typeface="Times New Roman"/>
                <a:cs typeface="Times New Roman"/>
              </a:rPr>
              <a:t>contain</a:t>
            </a:r>
            <a:r>
              <a:rPr sz="2400" spc="-35" dirty="0">
                <a:solidFill>
                  <a:srgbClr val="273139"/>
                </a:solidFill>
                <a:latin typeface="Times New Roman"/>
                <a:cs typeface="Times New Roman"/>
              </a:rPr>
              <a:t> </a:t>
            </a:r>
            <a:r>
              <a:rPr sz="2400" dirty="0">
                <a:solidFill>
                  <a:srgbClr val="273139"/>
                </a:solidFill>
                <a:latin typeface="Times New Roman"/>
                <a:cs typeface="Times New Roman"/>
              </a:rPr>
              <a:t>any</a:t>
            </a:r>
            <a:r>
              <a:rPr sz="2400" spc="-30" dirty="0">
                <a:solidFill>
                  <a:srgbClr val="273139"/>
                </a:solidFill>
                <a:latin typeface="Times New Roman"/>
                <a:cs typeface="Times New Roman"/>
              </a:rPr>
              <a:t> </a:t>
            </a:r>
            <a:r>
              <a:rPr sz="2400" dirty="0">
                <a:solidFill>
                  <a:srgbClr val="273139"/>
                </a:solidFill>
                <a:latin typeface="Times New Roman"/>
                <a:cs typeface="Times New Roman"/>
              </a:rPr>
              <a:t>missing</a:t>
            </a:r>
            <a:r>
              <a:rPr sz="2400" spc="-30" dirty="0">
                <a:solidFill>
                  <a:srgbClr val="273139"/>
                </a:solidFill>
                <a:latin typeface="Times New Roman"/>
                <a:cs typeface="Times New Roman"/>
              </a:rPr>
              <a:t> </a:t>
            </a:r>
            <a:r>
              <a:rPr sz="2400" spc="-10" dirty="0">
                <a:solidFill>
                  <a:srgbClr val="273139"/>
                </a:solidFill>
                <a:latin typeface="Times New Roman"/>
                <a:cs typeface="Times New Roman"/>
              </a:rPr>
              <a:t>values.</a:t>
            </a:r>
            <a:endParaRP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90" y="681609"/>
            <a:ext cx="8469020" cy="369332"/>
          </a:xfrm>
        </p:spPr>
        <p:txBody>
          <a:bodyPr>
            <a:normAutofit fontScale="90000"/>
          </a:bodyPr>
          <a:lstStyle/>
          <a:p>
            <a:r>
              <a:rPr lang="en-IN" dirty="0" smtClean="0"/>
              <a:t>Example for Bayesian Classifier</a:t>
            </a:r>
            <a:endParaRPr lang="en-IN" dirty="0"/>
          </a:p>
        </p:txBody>
      </p:sp>
      <p:sp>
        <p:nvSpPr>
          <p:cNvPr id="3" name="Text Placeholder 2"/>
          <p:cNvSpPr>
            <a:spLocks noGrp="1"/>
          </p:cNvSpPr>
          <p:nvPr>
            <p:ph type="body" idx="1"/>
          </p:nvPr>
        </p:nvSpPr>
        <p:spPr/>
        <p:txBody>
          <a:bodyPr/>
          <a:lstStyle/>
          <a:p>
            <a:endParaRPr lang="en-IN" dirty="0"/>
          </a:p>
        </p:txBody>
      </p:sp>
      <p:pic>
        <p:nvPicPr>
          <p:cNvPr id="136194" name="Picture 2"/>
          <p:cNvPicPr>
            <a:picLocks noChangeAspect="1" noChangeArrowheads="1"/>
          </p:cNvPicPr>
          <p:nvPr/>
        </p:nvPicPr>
        <p:blipFill>
          <a:blip r:embed="rId2" cstate="print"/>
          <a:srcRect/>
          <a:stretch>
            <a:fillRect/>
          </a:stretch>
        </p:blipFill>
        <p:spPr bwMode="auto">
          <a:xfrm>
            <a:off x="514350" y="914400"/>
            <a:ext cx="6286500" cy="1905000"/>
          </a:xfrm>
          <a:prstGeom prst="rect">
            <a:avLst/>
          </a:prstGeom>
          <a:noFill/>
          <a:ln w="9525">
            <a:noFill/>
            <a:miter lim="800000"/>
            <a:headEnd/>
            <a:tailEnd/>
          </a:ln>
        </p:spPr>
      </p:pic>
      <p:pic>
        <p:nvPicPr>
          <p:cNvPr id="136195" name="Picture 3"/>
          <p:cNvPicPr>
            <a:picLocks noChangeAspect="1" noChangeArrowheads="1"/>
          </p:cNvPicPr>
          <p:nvPr/>
        </p:nvPicPr>
        <p:blipFill>
          <a:blip r:embed="rId3" cstate="print"/>
          <a:srcRect/>
          <a:stretch>
            <a:fillRect/>
          </a:stretch>
        </p:blipFill>
        <p:spPr bwMode="auto">
          <a:xfrm>
            <a:off x="800100" y="3048001"/>
            <a:ext cx="8055376" cy="3400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37218" name="Picture 2"/>
          <p:cNvPicPr>
            <a:picLocks noChangeAspect="1" noChangeArrowheads="1"/>
          </p:cNvPicPr>
          <p:nvPr/>
        </p:nvPicPr>
        <p:blipFill>
          <a:blip r:embed="rId2" cstate="print"/>
          <a:srcRect/>
          <a:stretch>
            <a:fillRect/>
          </a:stretch>
        </p:blipFill>
        <p:spPr bwMode="auto">
          <a:xfrm>
            <a:off x="400050" y="990600"/>
            <a:ext cx="6915150" cy="4908730"/>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38242" name="Picture 2"/>
          <p:cNvPicPr>
            <a:picLocks noChangeAspect="1" noChangeArrowheads="1"/>
          </p:cNvPicPr>
          <p:nvPr/>
        </p:nvPicPr>
        <p:blipFill>
          <a:blip r:embed="rId2" cstate="print"/>
          <a:srcRect/>
          <a:stretch>
            <a:fillRect/>
          </a:stretch>
        </p:blipFill>
        <p:spPr bwMode="auto">
          <a:xfrm>
            <a:off x="800100" y="838200"/>
            <a:ext cx="7179373" cy="4419600"/>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pic>
        <p:nvPicPr>
          <p:cNvPr id="139266" name="Picture 2"/>
          <p:cNvPicPr>
            <a:picLocks noChangeAspect="1" noChangeArrowheads="1"/>
          </p:cNvPicPr>
          <p:nvPr/>
        </p:nvPicPr>
        <p:blipFill>
          <a:blip r:embed="rId2" cstate="print"/>
          <a:srcRect/>
          <a:stretch>
            <a:fillRect/>
          </a:stretch>
        </p:blipFill>
        <p:spPr bwMode="auto">
          <a:xfrm>
            <a:off x="400051" y="762000"/>
            <a:ext cx="7964579" cy="5486400"/>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40290" name="Picture 2"/>
          <p:cNvPicPr>
            <a:picLocks noChangeAspect="1" noChangeArrowheads="1"/>
          </p:cNvPicPr>
          <p:nvPr/>
        </p:nvPicPr>
        <p:blipFill>
          <a:blip r:embed="rId2" cstate="print"/>
          <a:srcRect/>
          <a:stretch>
            <a:fillRect/>
          </a:stretch>
        </p:blipFill>
        <p:spPr bwMode="auto">
          <a:xfrm>
            <a:off x="457200" y="533401"/>
            <a:ext cx="6000750" cy="3353955"/>
          </a:xfrm>
          <a:prstGeom prst="rect">
            <a:avLst/>
          </a:prstGeom>
          <a:noFill/>
          <a:ln w="9525">
            <a:noFill/>
            <a:miter lim="800000"/>
            <a:headEnd/>
            <a:tailEnd/>
          </a:ln>
        </p:spPr>
      </p:pic>
      <p:pic>
        <p:nvPicPr>
          <p:cNvPr id="140291" name="Picture 3"/>
          <p:cNvPicPr>
            <a:picLocks noChangeAspect="1" noChangeArrowheads="1"/>
          </p:cNvPicPr>
          <p:nvPr/>
        </p:nvPicPr>
        <p:blipFill>
          <a:blip r:embed="rId3" cstate="print"/>
          <a:srcRect/>
          <a:stretch>
            <a:fillRect/>
          </a:stretch>
        </p:blipFill>
        <p:spPr bwMode="auto">
          <a:xfrm>
            <a:off x="914400" y="3886200"/>
            <a:ext cx="6229350" cy="29718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41314" name="Picture 2"/>
          <p:cNvPicPr>
            <a:picLocks noChangeAspect="1" noChangeArrowheads="1"/>
          </p:cNvPicPr>
          <p:nvPr/>
        </p:nvPicPr>
        <p:blipFill>
          <a:blip r:embed="rId2" cstate="print"/>
          <a:srcRect/>
          <a:stretch>
            <a:fillRect/>
          </a:stretch>
        </p:blipFill>
        <p:spPr bwMode="auto">
          <a:xfrm>
            <a:off x="400050" y="304800"/>
            <a:ext cx="6457950" cy="6438967"/>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12958</TotalTime>
  <Words>2580</Words>
  <Application>Microsoft Office PowerPoint</Application>
  <PresentationFormat>On-screen Show (4:3)</PresentationFormat>
  <Paragraphs>352</Paragraphs>
  <Slides>102</Slides>
  <Notes>1</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Office Theme</vt:lpstr>
      <vt:lpstr>MODULE:2</vt:lpstr>
      <vt:lpstr>Parametric and Nonparametric Machine Learning Algorithms</vt:lpstr>
      <vt:lpstr>The algorithms involve two steps:</vt:lpstr>
      <vt:lpstr>Some more examples of parametric machine learning algorithms include:</vt:lpstr>
      <vt:lpstr>PowerPoint Presentation</vt:lpstr>
      <vt:lpstr>PowerPoint Presentation</vt:lpstr>
      <vt:lpstr>PowerPoint Presentation</vt:lpstr>
      <vt:lpstr>PowerPoint Presentation</vt:lpstr>
      <vt:lpstr> LEARNING A CLASS FROM EXAMPLES</vt:lpstr>
      <vt:lpstr>PowerPoint Presentation</vt:lpstr>
      <vt:lpstr> 1 if x is positive</vt:lpstr>
      <vt:lpstr> CLASS C</vt:lpstr>
      <vt:lpstr>PowerPoint Presentation</vt:lpstr>
      <vt:lpstr>PowerPoint Presentation</vt:lpstr>
      <vt:lpstr>PowerPoint Presentation</vt:lpstr>
      <vt:lpstr> S, G, AND THE VERSION SPACE</vt:lpstr>
      <vt:lpstr> VC DIMENSION</vt:lpstr>
      <vt:lpstr>Single class problem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REGRESSION</vt:lpstr>
      <vt:lpstr>PowerPoint Presentation</vt:lpstr>
      <vt:lpstr>PowerPoint Presentation</vt:lpstr>
      <vt:lpstr>PowerPoint Presentation</vt:lpstr>
      <vt:lpstr>LINEAR REGRESSION:</vt:lpstr>
      <vt:lpstr>LINEAR REGRESSION CONT..</vt:lpstr>
      <vt:lpstr>Simple Linear regress – Example with validation</vt:lpstr>
      <vt:lpstr>PowerPoint Presentation</vt:lpstr>
      <vt:lpstr>PowerPoint Presentation</vt:lpstr>
      <vt:lpstr>Evaluation metrics applied </vt:lpstr>
      <vt:lpstr>PowerPoint Presentation</vt:lpstr>
      <vt:lpstr>PowerPoint Presentation</vt:lpstr>
      <vt:lpstr>PowerPoint Presentation</vt:lpstr>
      <vt:lpstr>PowerPoint Presentation</vt:lpstr>
      <vt:lpstr>PowerPoint Presentation</vt:lpstr>
      <vt:lpstr>PowerPoint Presentation</vt:lpstr>
      <vt:lpstr> MULTIPLE LINEAR REGRESSION</vt:lpstr>
      <vt:lpstr>Algorithms </vt:lpstr>
      <vt:lpstr>PowerPoint Presentation</vt:lpstr>
      <vt:lpstr> LOGISTIC REGRESSION:</vt:lpstr>
      <vt:lpstr> LOGISTIC REGRESSION:</vt:lpstr>
      <vt:lpstr>predicts two maximum values (0 or 1).</vt:lpstr>
      <vt:lpstr>Problem: the probability of being infected given the range of age (20 to 50)</vt:lpstr>
      <vt:lpstr>fundamentals of statistical terms — Probability and Odds. The probability that an event will occur is the fraction of times you expect to see that event in many trials. If the probability of an event occurring is Y, then the probability of the event not occurring is 1-Y. Probabilities always range between 0 and 1.</vt:lpstr>
      <vt:lpstr>Transform the model from linear regression to logistic regression using the logistic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 theorem</vt:lpstr>
      <vt:lpstr>PowerPoint Presentation</vt:lpstr>
      <vt:lpstr>PowerPoint Presentation</vt:lpstr>
      <vt:lpstr>PowerPoint Presentation</vt:lpstr>
      <vt:lpstr>Applying Bayes' rule: </vt:lpstr>
      <vt:lpstr>Example-1: </vt:lpstr>
      <vt:lpstr>Example-2: </vt:lpstr>
      <vt:lpstr>PowerPoint Presentation</vt:lpstr>
      <vt:lpstr>Homework</vt:lpstr>
      <vt:lpstr>PowerPoint Presentation</vt:lpstr>
      <vt:lpstr> NAIVE BAYES CLASSIFIER</vt:lpstr>
      <vt:lpstr>Assumption of Naive Bayes</vt:lpstr>
      <vt:lpstr>Example for Bayesian Classifier</vt:lpstr>
      <vt:lpstr>PowerPoint Presentation</vt:lpstr>
      <vt:lpstr>PowerPoint Presentation</vt:lpstr>
      <vt:lpstr>PowerPoint Presentation</vt:lpstr>
      <vt:lpstr>PowerPoint Presentation</vt:lpstr>
      <vt:lpstr>PowerPoint Presentation</vt:lpstr>
      <vt:lpstr>PowerPoint Presentation</vt:lpstr>
      <vt:lpstr>Task  1 </vt:lpstr>
      <vt:lpstr>Task -2</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MODULE:2</dc:title>
  <dc:creator>admin</dc:creator>
  <cp:lastModifiedBy>Admin</cp:lastModifiedBy>
  <cp:revision>10</cp:revision>
  <dcterms:created xsi:type="dcterms:W3CDTF">2025-01-10T13:08:00Z</dcterms:created>
  <dcterms:modified xsi:type="dcterms:W3CDTF">2025-01-22T11:09:16Z</dcterms:modified>
</cp:coreProperties>
</file>